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2" r:id="rId9"/>
    <p:sldId id="266" r:id="rId10"/>
    <p:sldId id="267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40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40DEA-3225-45D2-8906-DDA91A6A41F3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E61B9-D7BA-4CC5-AEBB-6E08196AFC8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zy już wkrótce rubryka „płeć” zniknie z aktu urodzenia? | Magazyn HI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789428" cy="576064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2448272"/>
          </a:xfrm>
          <a:solidFill>
            <a:schemeClr val="bg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TEMAT: DZIEDZICZENIE PŁCI 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CZŁOWIEKA. 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CHOROBY SPRZĘŻONE Z PŁCIĄ</a:t>
            </a:r>
            <a:endParaRPr lang="pl-P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763688" y="476672"/>
            <a:ext cx="576064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CZŁOWIEK POSIADA </a:t>
            </a:r>
            <a:r>
              <a:rPr lang="pl-PL" sz="3600" b="1" dirty="0" smtClean="0">
                <a:solidFill>
                  <a:srgbClr val="FF0000"/>
                </a:solidFill>
              </a:rPr>
              <a:t>46</a:t>
            </a:r>
            <a:br>
              <a:rPr lang="pl-PL" sz="3600" b="1" dirty="0" smtClean="0">
                <a:solidFill>
                  <a:srgbClr val="FF0000"/>
                </a:solidFill>
              </a:rPr>
            </a:br>
            <a:r>
              <a:rPr lang="pl-PL" sz="3600" b="1" dirty="0" smtClean="0"/>
              <a:t>CHROMOSOMÓW (23 PARY)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887473" y="2412177"/>
            <a:ext cx="4444999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3200" dirty="0" smtClean="0"/>
              <a:t>22 pary autosomów  + </a:t>
            </a:r>
            <a:r>
              <a:rPr lang="pl-P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868017" y="3852337"/>
            <a:ext cx="452515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3200" dirty="0" smtClean="0"/>
              <a:t>22 pary autosomów   + </a:t>
            </a:r>
            <a:r>
              <a:rPr lang="pl-P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XY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Symbol kobiety (symbol Wenus)"/>
          <p:cNvPicPr>
            <a:picLocks noChangeAspect="1" noChangeArrowheads="1"/>
          </p:cNvPicPr>
          <p:nvPr/>
        </p:nvPicPr>
        <p:blipFill>
          <a:blip r:embed="rId2" cstate="print"/>
          <a:srcRect l="22607" r="23813"/>
          <a:stretch>
            <a:fillRect/>
          </a:stretch>
        </p:blipFill>
        <p:spPr bwMode="auto">
          <a:xfrm>
            <a:off x="6732240" y="2132855"/>
            <a:ext cx="864096" cy="1440161"/>
          </a:xfrm>
          <a:prstGeom prst="rect">
            <a:avLst/>
          </a:prstGeom>
          <a:noFill/>
        </p:spPr>
      </p:pic>
      <p:pic>
        <p:nvPicPr>
          <p:cNvPr id="1028" name="Picture 4" descr="Symbol mężczyzny (symbol Marsa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789040"/>
            <a:ext cx="788568" cy="792088"/>
          </a:xfrm>
          <a:prstGeom prst="rect">
            <a:avLst/>
          </a:prstGeom>
          <a:noFill/>
        </p:spPr>
      </p:pic>
      <p:sp>
        <p:nvSpPr>
          <p:cNvPr id="10" name="Elipsa 9"/>
          <p:cNvSpPr/>
          <p:nvPr/>
        </p:nvSpPr>
        <p:spPr>
          <a:xfrm>
            <a:off x="5292080" y="2132856"/>
            <a:ext cx="1224136" cy="1152128"/>
          </a:xfrm>
          <a:prstGeom prst="ellipse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5364088" y="3573016"/>
            <a:ext cx="1224136" cy="1152128"/>
          </a:xfrm>
          <a:prstGeom prst="ellipse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>
            <a:endCxn id="10" idx="3"/>
          </p:cNvCxnSpPr>
          <p:nvPr/>
        </p:nvCxnSpPr>
        <p:spPr>
          <a:xfrm flipV="1">
            <a:off x="4283968" y="3116259"/>
            <a:ext cx="1187383" cy="2689005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4283968" y="4725144"/>
            <a:ext cx="1296144" cy="108012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765635" y="5796553"/>
            <a:ext cx="3662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</a:rPr>
              <a:t>CHROMOSOMY PŁCI</a:t>
            </a:r>
            <a:endParaRPr lang="pl-PL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ak poznać płeć dziecka? Zabobony, przesądy czy prawda? | Po drugiej  stronie brzucha"/>
          <p:cNvPicPr>
            <a:picLocks noChangeAspect="1" noChangeArrowheads="1"/>
          </p:cNvPicPr>
          <p:nvPr/>
        </p:nvPicPr>
        <p:blipFill>
          <a:blip r:embed="rId2" cstate="print"/>
          <a:srcRect l="11053" t="18421" r="10898"/>
          <a:stretch>
            <a:fillRect/>
          </a:stretch>
        </p:blipFill>
        <p:spPr bwMode="auto">
          <a:xfrm>
            <a:off x="5004048" y="1916832"/>
            <a:ext cx="4067944" cy="2232248"/>
          </a:xfrm>
          <a:prstGeom prst="rect">
            <a:avLst/>
          </a:prstGeom>
          <a:noFill/>
        </p:spPr>
      </p:pic>
      <p:sp>
        <p:nvSpPr>
          <p:cNvPr id="2" name="pole tekstowe 1"/>
          <p:cNvSpPr txBox="1"/>
          <p:nvPr/>
        </p:nvSpPr>
        <p:spPr>
          <a:xfrm>
            <a:off x="971600" y="692696"/>
            <a:ext cx="7425815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DZIEDZICZENIE PŁCI U CZŁOWIEKA</a:t>
            </a:r>
            <a:endParaRPr lang="pl-P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43608" y="1844824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77173" y="4581128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053237" y="2996952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pic>
        <p:nvPicPr>
          <p:cNvPr id="6" name="Obraz 5" descr="krzyżówka.png"/>
          <p:cNvPicPr>
            <a:picLocks noChangeAspect="1"/>
          </p:cNvPicPr>
          <p:nvPr/>
        </p:nvPicPr>
        <p:blipFill>
          <a:blip r:embed="rId3" cstate="print"/>
          <a:srcRect l="10886" t="7967" r="12914" b="9711"/>
          <a:stretch>
            <a:fillRect/>
          </a:stretch>
        </p:blipFill>
        <p:spPr>
          <a:xfrm>
            <a:off x="1691680" y="4149080"/>
            <a:ext cx="3024336" cy="223224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267744" y="1918573"/>
            <a:ext cx="1712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solidFill>
                  <a:srgbClr val="00B050"/>
                </a:solidFill>
              </a:rPr>
              <a:t>XX</a:t>
            </a:r>
            <a:r>
              <a:rPr lang="pl-PL" dirty="0" smtClean="0"/>
              <a:t>    x    </a:t>
            </a:r>
            <a:r>
              <a:rPr lang="pl-PL" sz="3600" b="1" dirty="0" smtClean="0">
                <a:solidFill>
                  <a:srgbClr val="FF0000"/>
                </a:solidFill>
              </a:rPr>
              <a:t>XY</a:t>
            </a:r>
            <a:endParaRPr lang="pl-PL" sz="3600" b="1" dirty="0">
              <a:solidFill>
                <a:srgbClr val="FF000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907704" y="2996952"/>
            <a:ext cx="2502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X, </a:t>
            </a:r>
            <a:r>
              <a:rPr lang="pl-PL" sz="3600" dirty="0" err="1" smtClean="0">
                <a:solidFill>
                  <a:srgbClr val="00B050"/>
                </a:solidFill>
              </a:rPr>
              <a:t>X</a:t>
            </a:r>
            <a:r>
              <a:rPr lang="pl-PL" sz="3600" dirty="0" smtClean="0">
                <a:solidFill>
                  <a:srgbClr val="00B050"/>
                </a:solidFill>
              </a:rPr>
              <a:t>         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dirty="0" smtClean="0">
                <a:solidFill>
                  <a:srgbClr val="FF0000"/>
                </a:solidFill>
              </a:rPr>
              <a:t>, Y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2987824" y="4077072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>
                <a:solidFill>
                  <a:srgbClr val="00B050"/>
                </a:solidFill>
              </a:rPr>
              <a:t>X</a:t>
            </a:r>
            <a:endParaRPr lang="pl-PL" sz="4000" dirty="0">
              <a:solidFill>
                <a:srgbClr val="00B05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923928" y="4077072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>
                <a:solidFill>
                  <a:srgbClr val="00B050"/>
                </a:solidFill>
              </a:rPr>
              <a:t>X</a:t>
            </a:r>
            <a:endParaRPr lang="pl-PL" sz="40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979712" y="4941168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>
                <a:solidFill>
                  <a:srgbClr val="FF0000"/>
                </a:solidFill>
              </a:rPr>
              <a:t>X</a:t>
            </a:r>
            <a:endParaRPr lang="pl-PL" sz="4000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1979712" y="5661248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>
                <a:solidFill>
                  <a:srgbClr val="FF0000"/>
                </a:solidFill>
              </a:rPr>
              <a:t>Y</a:t>
            </a:r>
            <a:endParaRPr lang="pl-PL" sz="4000" dirty="0">
              <a:solidFill>
                <a:srgbClr val="FF0000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2843808" y="4869160"/>
            <a:ext cx="716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/>
              <a:t>XX</a:t>
            </a:r>
            <a:endParaRPr lang="pl-PL" sz="40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3851920" y="4869160"/>
            <a:ext cx="716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/>
              <a:t>XX</a:t>
            </a:r>
            <a:endParaRPr lang="pl-PL" sz="40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2843808" y="5661248"/>
            <a:ext cx="700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/>
              <a:t>XY</a:t>
            </a:r>
            <a:endParaRPr lang="pl-PL" sz="40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3851920" y="5661248"/>
            <a:ext cx="700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 smtClean="0"/>
              <a:t>XY</a:t>
            </a:r>
            <a:endParaRPr lang="pl-PL" sz="4000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580112" y="5088086"/>
            <a:ext cx="31252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chłopiec</a:t>
            </a:r>
          </a:p>
          <a:p>
            <a:r>
              <a:rPr lang="pl-PL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dziewczynka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5536" y="404664"/>
            <a:ext cx="8352928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l-PL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CECHAMI SPRZĘŻONYMI Z PŁCIĄ</a:t>
            </a:r>
            <a:r>
              <a:rPr lang="pl-PL" sz="2800" dirty="0" smtClean="0"/>
              <a:t> nazywa się cechy warunkowane przez geny </a:t>
            </a:r>
            <a:r>
              <a:rPr lang="pl-PL" sz="2800" dirty="0" smtClean="0"/>
              <a:t>położone </a:t>
            </a:r>
            <a:r>
              <a:rPr lang="pl-PL" sz="2800" dirty="0" smtClean="0"/>
              <a:t>na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chromosomie X </a:t>
            </a:r>
            <a:r>
              <a:rPr lang="pl-PL" sz="2800" dirty="0" smtClean="0"/>
              <a:t>(</a:t>
            </a:r>
            <a:r>
              <a:rPr lang="pl-PL" sz="2800" dirty="0" smtClean="0"/>
              <a:t>w przypadku płci determinowanej, jak u człowieka, przez system </a:t>
            </a:r>
            <a:r>
              <a:rPr lang="pl-PL" sz="2800" dirty="0" smtClean="0"/>
              <a:t>XY).</a:t>
            </a:r>
            <a:endParaRPr lang="pl-PL" sz="2800" dirty="0"/>
          </a:p>
        </p:txBody>
      </p:sp>
      <p:sp>
        <p:nvSpPr>
          <p:cNvPr id="3" name="Prostokąt 2"/>
          <p:cNvSpPr/>
          <p:nvPr/>
        </p:nvSpPr>
        <p:spPr>
          <a:xfrm>
            <a:off x="395536" y="2620069"/>
            <a:ext cx="835292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l-PL" sz="2800" dirty="0" smtClean="0"/>
              <a:t>Cechy </a:t>
            </a:r>
            <a:r>
              <a:rPr lang="pl-PL" sz="2800" dirty="0" smtClean="0"/>
              <a:t>te dziedziczą się w taki sam sposób jak </a:t>
            </a:r>
            <a:r>
              <a:rPr lang="pl-PL" sz="2800" dirty="0" smtClean="0"/>
              <a:t>płeć. Nie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są przekazywane potomstwu </a:t>
            </a:r>
            <a:r>
              <a:rPr lang="pl-PL" sz="2800" dirty="0" smtClean="0"/>
              <a:t>niezależnie, </a:t>
            </a:r>
            <a:r>
              <a:rPr lang="pl-PL" sz="2800" dirty="0" smtClean="0"/>
              <a:t>lecz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wraz z innymi genami położonymi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chromosomie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X.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12251" y="4509120"/>
            <a:ext cx="8336213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Do najbardziej z znanych chorób sprzężonych z płcią należą:</a:t>
            </a:r>
          </a:p>
          <a:p>
            <a:pPr>
              <a:buFont typeface="Wingdings" pitchFamily="2" charset="2"/>
              <a:buChar char="ü"/>
            </a:pPr>
            <a:r>
              <a:rPr lang="pl-PL" sz="2800" b="1" dirty="0" smtClean="0"/>
              <a:t>hemofilia </a:t>
            </a:r>
          </a:p>
          <a:p>
            <a:pPr>
              <a:buFont typeface="Wingdings" pitchFamily="2" charset="2"/>
              <a:buChar char="ü"/>
            </a:pPr>
            <a:r>
              <a:rPr lang="pl-PL" sz="2800" b="1" dirty="0" smtClean="0"/>
              <a:t>daltonizm</a:t>
            </a:r>
            <a:endParaRPr lang="pl-PL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 txBox="1">
            <a:spLocks/>
          </p:cNvSpPr>
          <p:nvPr/>
        </p:nvSpPr>
        <p:spPr>
          <a:xfrm>
            <a:off x="179512" y="1556792"/>
            <a:ext cx="6264696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Hemofilia jest chorobą recesywną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polegającą na</a:t>
            </a: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nieprawidłowym krzepnięciu krwi.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13676" y="161345"/>
            <a:ext cx="49984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HEMOFILIA</a:t>
            </a:r>
            <a:endParaRPr lang="pl-PL" sz="8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79513" y="2588711"/>
            <a:ext cx="626469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l-PL" sz="2400" dirty="0"/>
              <a:t>Powoduje ją uszkodzenie genu warunkującego prawidłowe krzepnięcie krwi.  </a:t>
            </a:r>
            <a:r>
              <a:rPr lang="pl-PL" sz="2400" b="1" dirty="0"/>
              <a:t>Gen ten jest zlokalizowany w chromosomie X. </a:t>
            </a:r>
            <a:endParaRPr lang="pl-PL" b="1" dirty="0"/>
          </a:p>
        </p:txBody>
      </p:sp>
      <p:sp>
        <p:nvSpPr>
          <p:cNvPr id="5" name="Prostokąt 4"/>
          <p:cNvSpPr/>
          <p:nvPr/>
        </p:nvSpPr>
        <p:spPr>
          <a:xfrm>
            <a:off x="179512" y="4110171"/>
            <a:ext cx="6264696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l-PL" sz="2400" b="1" dirty="0" smtClean="0"/>
              <a:t>Najczęściej </a:t>
            </a:r>
            <a:r>
              <a:rPr lang="pl-PL" sz="2400" b="1" dirty="0"/>
              <a:t>na tą chorobę zapadają mężczyźni. </a:t>
            </a:r>
            <a:r>
              <a:rPr lang="pl-PL" sz="2400" dirty="0"/>
              <a:t>Kobiety zaś są nosicielkami.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79512" y="5301208"/>
            <a:ext cx="6264696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l-PL" sz="2400" dirty="0" smtClean="0"/>
              <a:t>Chorzy </a:t>
            </a:r>
            <a:r>
              <a:rPr lang="pl-PL" sz="2400" dirty="0"/>
              <a:t>narażeni są na niebezpieczne krwotoki, w sytuacjach, które dla osób zdrowych nie stanowią zagrożenia</a:t>
            </a:r>
            <a:r>
              <a:rPr lang="pl-PL" sz="2400" dirty="0" smtClean="0"/>
              <a:t>.</a:t>
            </a:r>
            <a:endParaRPr lang="pl-PL" dirty="0"/>
          </a:p>
        </p:txBody>
      </p:sp>
      <p:pic>
        <p:nvPicPr>
          <p:cNvPr id="6148" name="Picture 4" descr="Jak zatamować krwotok? Instrukcja krok po kroku - w Men's Health"/>
          <p:cNvPicPr>
            <a:picLocks noChangeAspect="1" noChangeArrowheads="1"/>
          </p:cNvPicPr>
          <p:nvPr/>
        </p:nvPicPr>
        <p:blipFill>
          <a:blip r:embed="rId2" cstate="print"/>
          <a:srcRect l="48016" t="13500" r="28487" b="21701"/>
          <a:stretch>
            <a:fillRect/>
          </a:stretch>
        </p:blipFill>
        <p:spPr bwMode="auto">
          <a:xfrm>
            <a:off x="7020272" y="3356992"/>
            <a:ext cx="1656184" cy="3456384"/>
          </a:xfrm>
          <a:prstGeom prst="rect">
            <a:avLst/>
          </a:prstGeom>
          <a:noFill/>
        </p:spPr>
      </p:pic>
      <p:pic>
        <p:nvPicPr>
          <p:cNvPr id="6146" name="Picture 2" descr="Jak zatamować krwotok? Instrukcja krok po kroku - w Men's Health"/>
          <p:cNvPicPr>
            <a:picLocks noChangeAspect="1" noChangeArrowheads="1"/>
          </p:cNvPicPr>
          <p:nvPr/>
        </p:nvPicPr>
        <p:blipFill>
          <a:blip r:embed="rId2" cstate="print"/>
          <a:srcRect l="25540" t="17550" r="50963" b="24401"/>
          <a:stretch>
            <a:fillRect/>
          </a:stretch>
        </p:blipFill>
        <p:spPr bwMode="auto">
          <a:xfrm>
            <a:off x="7092280" y="404664"/>
            <a:ext cx="165618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188640"/>
            <a:ext cx="1130438" cy="614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H</a:t>
            </a: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H</a:t>
            </a: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0070C0"/>
                </a:solidFill>
              </a:rPr>
              <a:t>H</a:t>
            </a: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h</a:t>
            </a:r>
            <a:endParaRPr lang="pl-PL" sz="3800" b="1" baseline="30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h</a:t>
            </a: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h</a:t>
            </a:r>
            <a:endParaRPr lang="pl-PL" sz="3800" b="1" baseline="30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pl-PL" sz="3800" b="1" dirty="0"/>
          </a:p>
          <a:p>
            <a:pPr>
              <a:lnSpc>
                <a:spcPct val="150000"/>
              </a:lnSpc>
            </a:pPr>
            <a:endParaRPr lang="pl-PL" sz="3800" b="1" dirty="0" smtClean="0"/>
          </a:p>
          <a:p>
            <a:pPr>
              <a:lnSpc>
                <a:spcPct val="150000"/>
              </a:lnSpc>
            </a:pP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H</a:t>
            </a:r>
            <a:r>
              <a:rPr lang="pl-PL" sz="3800" b="1" dirty="0" smtClean="0"/>
              <a:t>Y</a:t>
            </a: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h</a:t>
            </a:r>
            <a:r>
              <a:rPr lang="pl-PL" sz="3800" b="1" dirty="0" err="1" smtClean="0"/>
              <a:t>Y</a:t>
            </a:r>
            <a:endParaRPr lang="pl-PL" sz="3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051720" y="184566"/>
            <a:ext cx="68407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l-PL" sz="2800" b="1" dirty="0" smtClean="0"/>
              <a:t> </a:t>
            </a:r>
            <a:r>
              <a:rPr lang="pl-PL" sz="2800" b="1" dirty="0" smtClean="0">
                <a:solidFill>
                  <a:srgbClr val="0070C0"/>
                </a:solidFill>
              </a:rPr>
              <a:t>- kobieta zdrowa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- kobieta zdrowa, </a:t>
            </a:r>
            <a:r>
              <a:rPr lang="pl-PL" sz="2800" b="1" dirty="0" smtClean="0"/>
              <a:t>ale jest nosicielką hemofilii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FF0000"/>
                </a:solidFill>
              </a:rPr>
              <a:t>- kobieta chora na </a:t>
            </a:r>
            <a:r>
              <a:rPr lang="pl-PL" sz="2800" b="1" dirty="0" err="1" smtClean="0">
                <a:solidFill>
                  <a:srgbClr val="FF0000"/>
                </a:solidFill>
              </a:rPr>
              <a:t>hemofię</a:t>
            </a:r>
            <a:endParaRPr lang="pl-PL" sz="2800" b="1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endParaRPr lang="pl-PL" sz="2800" b="1" dirty="0"/>
          </a:p>
          <a:p>
            <a:pPr>
              <a:lnSpc>
                <a:spcPct val="200000"/>
              </a:lnSpc>
            </a:pPr>
            <a:endParaRPr lang="pl-PL" sz="2800" b="1" dirty="0" smtClean="0"/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- mężczyzna zdrowy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FF0000"/>
                </a:solidFill>
              </a:rPr>
              <a:t>- mężczyzna chory na hemofilię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5364088" y="3308791"/>
            <a:ext cx="3107902" cy="1200329"/>
          </a:xfrm>
          <a:prstGeom prst="rect">
            <a:avLst/>
          </a:prstGeom>
          <a:noFill/>
          <a:ln w="50800">
            <a:solidFill>
              <a:srgbClr val="00B05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– gen zdrowy</a:t>
            </a:r>
          </a:p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- hemofilia</a:t>
            </a:r>
            <a:endParaRPr lang="pl-PL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/>
          <p:cNvSpPr txBox="1">
            <a:spLocks/>
          </p:cNvSpPr>
          <p:nvPr/>
        </p:nvSpPr>
        <p:spPr>
          <a:xfrm>
            <a:off x="179512" y="1556792"/>
            <a:ext cx="6264696" cy="11521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pl-PL" sz="2400" b="1" dirty="0" smtClean="0"/>
              <a:t>Daltonizm jest zaburzeniem widzenia barw podstawowych</a:t>
            </a:r>
            <a:r>
              <a:rPr lang="pl-PL" sz="2400" dirty="0" smtClean="0"/>
              <a:t>, takich jak: czerwony, zielony, niebieski.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013676" y="116632"/>
            <a:ext cx="52997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DALTONIZM</a:t>
            </a:r>
            <a:endParaRPr lang="pl-PL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79513" y="2996952"/>
            <a:ext cx="626469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pl-PL" sz="2400" dirty="0" smtClean="0"/>
              <a:t>Daltonizm przejawia się w </a:t>
            </a:r>
            <a:r>
              <a:rPr lang="pl-PL" sz="2400" b="1" dirty="0" smtClean="0"/>
              <a:t>nierozróżnieniu barwy czerwonej i zielonej. </a:t>
            </a:r>
          </a:p>
        </p:txBody>
      </p:sp>
      <p:sp>
        <p:nvSpPr>
          <p:cNvPr id="5" name="Prostokąt 4"/>
          <p:cNvSpPr/>
          <p:nvPr/>
        </p:nvSpPr>
        <p:spPr>
          <a:xfrm>
            <a:off x="179512" y="4110171"/>
            <a:ext cx="626469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pl-PL" sz="2400" b="1" dirty="0" smtClean="0"/>
              <a:t>Najczęściej </a:t>
            </a:r>
            <a:r>
              <a:rPr lang="pl-PL" sz="2400" b="1" dirty="0"/>
              <a:t>na tą chorobę </a:t>
            </a:r>
            <a:r>
              <a:rPr lang="pl-PL" sz="2400" b="1" dirty="0" smtClean="0"/>
              <a:t>zapadają mężczyźni. </a:t>
            </a:r>
            <a:r>
              <a:rPr lang="pl-PL" sz="2400" dirty="0" smtClean="0"/>
              <a:t>Kobiety </a:t>
            </a:r>
            <a:r>
              <a:rPr lang="pl-PL" sz="2400" dirty="0"/>
              <a:t>zaś są nosicielkami.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79512" y="5301208"/>
            <a:ext cx="626469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pl-PL" sz="2400" dirty="0" smtClean="0"/>
              <a:t>Daltonizm zazwyczaj jest wadą wrodzoną, uwarunkowaną genetycznie, </a:t>
            </a:r>
            <a:r>
              <a:rPr lang="pl-PL" sz="2400" b="1" dirty="0" smtClean="0"/>
              <a:t>dziedziczoną recesywnie w sprzężeniu z chromosomem X.</a:t>
            </a:r>
            <a:endParaRPr lang="pl-PL" sz="2400" b="1" dirty="0"/>
          </a:p>
        </p:txBody>
      </p:sp>
      <p:pic>
        <p:nvPicPr>
          <p:cNvPr id="17410" name="Picture 2" descr="daltonizm – Excel BI – Power Query, Power Pivot, Power BI"/>
          <p:cNvPicPr>
            <a:picLocks noChangeAspect="1" noChangeArrowheads="1"/>
          </p:cNvPicPr>
          <p:nvPr/>
        </p:nvPicPr>
        <p:blipFill>
          <a:blip r:embed="rId2" cstate="print"/>
          <a:srcRect l="64108" r="2500"/>
          <a:stretch>
            <a:fillRect/>
          </a:stretch>
        </p:blipFill>
        <p:spPr bwMode="auto">
          <a:xfrm>
            <a:off x="6732240" y="0"/>
            <a:ext cx="2411760" cy="4541476"/>
          </a:xfrm>
          <a:prstGeom prst="rect">
            <a:avLst/>
          </a:prstGeom>
          <a:noFill/>
        </p:spPr>
      </p:pic>
      <p:pic>
        <p:nvPicPr>
          <p:cNvPr id="17412" name="Picture 4" descr="daltonizm – Excel BI – Power Query, Power Pivot, Power BI"/>
          <p:cNvPicPr>
            <a:picLocks noChangeAspect="1" noChangeArrowheads="1"/>
          </p:cNvPicPr>
          <p:nvPr/>
        </p:nvPicPr>
        <p:blipFill>
          <a:blip r:embed="rId2" cstate="print"/>
          <a:srcRect l="33868" t="51938" r="35892"/>
          <a:stretch>
            <a:fillRect/>
          </a:stretch>
        </p:blipFill>
        <p:spPr bwMode="auto">
          <a:xfrm>
            <a:off x="6660232" y="4509120"/>
            <a:ext cx="2304256" cy="2302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188640"/>
            <a:ext cx="1130438" cy="6232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D</a:t>
            </a: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D</a:t>
            </a: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0070C0"/>
                </a:solidFill>
              </a:rPr>
              <a:t>D</a:t>
            </a: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d</a:t>
            </a:r>
            <a:endParaRPr lang="pl-PL" sz="3800" b="1" baseline="30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d</a:t>
            </a:r>
            <a:endParaRPr lang="pl-PL" sz="3800" b="1" baseline="300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pl-PL" sz="3800" b="1" dirty="0"/>
          </a:p>
          <a:p>
            <a:pPr>
              <a:lnSpc>
                <a:spcPct val="150000"/>
              </a:lnSpc>
            </a:pPr>
            <a:endParaRPr lang="pl-PL" sz="3800" b="1" dirty="0" smtClean="0"/>
          </a:p>
          <a:p>
            <a:pPr>
              <a:lnSpc>
                <a:spcPct val="150000"/>
              </a:lnSpc>
            </a:pPr>
            <a:r>
              <a:rPr lang="pl-PL" sz="3800" b="1" dirty="0" smtClean="0"/>
              <a:t>X</a:t>
            </a:r>
            <a:r>
              <a:rPr lang="pl-PL" sz="3800" b="1" baseline="30000" dirty="0" smtClean="0">
                <a:solidFill>
                  <a:srgbClr val="0070C0"/>
                </a:solidFill>
              </a:rPr>
              <a:t>D</a:t>
            </a:r>
            <a:r>
              <a:rPr lang="pl-PL" sz="3800" b="1" dirty="0" smtClean="0"/>
              <a:t>Y</a:t>
            </a:r>
          </a:p>
          <a:p>
            <a:pPr>
              <a:lnSpc>
                <a:spcPct val="150000"/>
              </a:lnSpc>
            </a:pPr>
            <a:r>
              <a:rPr lang="pl-PL" sz="3800" b="1" dirty="0" err="1" smtClean="0"/>
              <a:t>X</a:t>
            </a:r>
            <a:r>
              <a:rPr lang="pl-PL" sz="3800" b="1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800" b="1" dirty="0" err="1" smtClean="0"/>
              <a:t>Y</a:t>
            </a:r>
            <a:endParaRPr lang="pl-PL" sz="3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835696" y="116632"/>
            <a:ext cx="73083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l-PL" sz="2800" b="1" dirty="0" smtClean="0"/>
              <a:t> </a:t>
            </a:r>
            <a:r>
              <a:rPr lang="pl-PL" sz="2800" b="1" dirty="0" smtClean="0">
                <a:solidFill>
                  <a:srgbClr val="0070C0"/>
                </a:solidFill>
              </a:rPr>
              <a:t>- kobieta zdrowa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- kobieta zdrowa, </a:t>
            </a:r>
            <a:r>
              <a:rPr lang="pl-PL" sz="2800" b="1" dirty="0" smtClean="0"/>
              <a:t>ale jest nosicielką daltonizmu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FF0000"/>
                </a:solidFill>
              </a:rPr>
              <a:t>- kobieta chora na daltonizm</a:t>
            </a:r>
          </a:p>
          <a:p>
            <a:pPr>
              <a:lnSpc>
                <a:spcPct val="200000"/>
              </a:lnSpc>
            </a:pPr>
            <a:endParaRPr lang="pl-PL" sz="2800" b="1" dirty="0"/>
          </a:p>
          <a:p>
            <a:pPr>
              <a:lnSpc>
                <a:spcPct val="200000"/>
              </a:lnSpc>
            </a:pPr>
            <a:endParaRPr lang="pl-PL" sz="2800" b="1" dirty="0" smtClean="0"/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0070C0"/>
                </a:solidFill>
              </a:rPr>
              <a:t>- mężczyzna zdrowy</a:t>
            </a:r>
          </a:p>
          <a:p>
            <a:pPr>
              <a:lnSpc>
                <a:spcPct val="200000"/>
              </a:lnSpc>
            </a:pPr>
            <a:r>
              <a:rPr lang="pl-PL" sz="2800" b="1" dirty="0" smtClean="0">
                <a:solidFill>
                  <a:srgbClr val="FF0000"/>
                </a:solidFill>
              </a:rPr>
              <a:t>- mężczyzna chory na daltonizm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5364088" y="3308791"/>
            <a:ext cx="3107902" cy="1200329"/>
          </a:xfrm>
          <a:prstGeom prst="rect">
            <a:avLst/>
          </a:prstGeom>
          <a:noFill/>
          <a:ln w="50800">
            <a:solidFill>
              <a:srgbClr val="00B05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– gen zdrowy</a:t>
            </a:r>
          </a:p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- daltonizm</a:t>
            </a:r>
            <a:endParaRPr lang="pl-PL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990581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854677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2062589"/>
            <a:ext cx="2054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600" dirty="0" smtClean="0">
                <a:solidFill>
                  <a:srgbClr val="FF0000"/>
                </a:solidFill>
              </a:rPr>
              <a:t> </a:t>
            </a:r>
            <a:r>
              <a:rPr lang="pl-PL" sz="3600" dirty="0" smtClean="0"/>
              <a:t>x </a:t>
            </a:r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D</a:t>
            </a:r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782669"/>
            <a:ext cx="3120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D</a:t>
            </a:r>
            <a:r>
              <a:rPr lang="pl-PL" sz="3600" dirty="0" smtClean="0">
                <a:solidFill>
                  <a:srgbClr val="FF0000"/>
                </a:solidFill>
              </a:rPr>
              <a:t>, 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600" dirty="0" smtClean="0"/>
              <a:t>          </a:t>
            </a:r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D</a:t>
            </a:r>
            <a:r>
              <a:rPr lang="pl-PL" sz="3600" dirty="0" smtClean="0">
                <a:solidFill>
                  <a:srgbClr val="00B050"/>
                </a:solidFill>
              </a:rPr>
              <a:t>, 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612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D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57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612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D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691680" y="515719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411760" y="4438853"/>
            <a:ext cx="1035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D</a:t>
            </a:r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D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491880" y="4437112"/>
            <a:ext cx="998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d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444603" y="5229200"/>
            <a:ext cx="83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D</a:t>
            </a:r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83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00B05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00B050"/>
                </a:solidFill>
              </a:rPr>
              <a:t>d</a:t>
            </a:r>
            <a:r>
              <a:rPr lang="pl-PL" sz="3600" dirty="0" err="1" smtClean="0">
                <a:solidFill>
                  <a:srgbClr val="00B050"/>
                </a:solidFill>
              </a:rPr>
              <a:t>Y</a:t>
            </a:r>
            <a:endParaRPr lang="pl-PL" sz="3600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436096" y="4509120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 szansy na urodzenie dziecka daltonisty</a:t>
            </a:r>
            <a:endParaRPr lang="pl-PL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55576" y="260648"/>
            <a:ext cx="7776864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 smtClean="0"/>
              <a:t>ZADANIE:</a:t>
            </a:r>
          </a:p>
          <a:p>
            <a:pPr algn="just"/>
            <a:r>
              <a:rPr lang="pl-PL" sz="2400" b="1" dirty="0" smtClean="0"/>
              <a:t>Jakie jest prawdopodobieństwo urodzenia się dziecka, które jest daltonistą jeśli jego matka jest nosicielką wadliwego genu, a ojciec prawidłowo rozpoznaje kolory?</a:t>
            </a:r>
            <a:endParaRPr lang="pl-PL" sz="2400" b="1" dirty="0"/>
          </a:p>
        </p:txBody>
      </p:sp>
      <p:sp>
        <p:nvSpPr>
          <p:cNvPr id="20" name="Elipsa 19"/>
          <p:cNvSpPr/>
          <p:nvPr/>
        </p:nvSpPr>
        <p:spPr>
          <a:xfrm>
            <a:off x="3347864" y="5013176"/>
            <a:ext cx="1224136" cy="1152128"/>
          </a:xfrm>
          <a:prstGeom prst="ellipse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5436096" y="2420888"/>
            <a:ext cx="3107902" cy="1200329"/>
          </a:xfrm>
          <a:prstGeom prst="rect">
            <a:avLst/>
          </a:prstGeom>
          <a:noFill/>
          <a:ln w="50800">
            <a:solidFill>
              <a:srgbClr val="00B05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– gen zdrowy</a:t>
            </a:r>
          </a:p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 - daltonizm</a:t>
            </a:r>
            <a:endParaRPr lang="pl-PL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990581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854677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2062589"/>
            <a:ext cx="2102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H</a:t>
            </a:r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H</a:t>
            </a:r>
            <a:r>
              <a:rPr lang="pl-PL" sz="3600" dirty="0" smtClean="0">
                <a:solidFill>
                  <a:srgbClr val="FF0000"/>
                </a:solidFill>
              </a:rPr>
              <a:t> </a:t>
            </a:r>
            <a:r>
              <a:rPr lang="pl-PL" sz="3600" dirty="0" smtClean="0"/>
              <a:t>x </a:t>
            </a:r>
            <a:r>
              <a:rPr lang="pl-PL" sz="3600" dirty="0" err="1" smtClean="0">
                <a:solidFill>
                  <a:srgbClr val="00B05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00B050"/>
                </a:solidFill>
              </a:rPr>
              <a:t>h</a:t>
            </a:r>
            <a:r>
              <a:rPr lang="pl-PL" sz="3600" dirty="0" err="1" smtClean="0">
                <a:solidFill>
                  <a:srgbClr val="00B050"/>
                </a:solidFill>
              </a:rPr>
              <a:t>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782669"/>
            <a:ext cx="3172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H</a:t>
            </a:r>
            <a:r>
              <a:rPr lang="pl-PL" sz="3600" dirty="0" smtClean="0">
                <a:solidFill>
                  <a:srgbClr val="FF0000"/>
                </a:solidFill>
              </a:rPr>
              <a:t>, 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H</a:t>
            </a:r>
            <a:r>
              <a:rPr lang="pl-PL" sz="3600" dirty="0" smtClean="0"/>
              <a:t>          </a:t>
            </a:r>
            <a:r>
              <a:rPr lang="pl-PL" sz="3600" dirty="0" err="1" smtClean="0">
                <a:solidFill>
                  <a:srgbClr val="00B05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00B050"/>
                </a:solidFill>
              </a:rPr>
              <a:t>h</a:t>
            </a:r>
            <a:r>
              <a:rPr lang="pl-PL" sz="3600" dirty="0" smtClean="0">
                <a:solidFill>
                  <a:srgbClr val="00B050"/>
                </a:solidFill>
              </a:rPr>
              <a:t>, </a:t>
            </a:r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612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H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615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X</a:t>
            </a:r>
            <a:r>
              <a:rPr lang="pl-PL" sz="3600" baseline="30000" dirty="0" smtClean="0">
                <a:solidFill>
                  <a:srgbClr val="FF0000"/>
                </a:solidFill>
              </a:rPr>
              <a:t>H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585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00B05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00B050"/>
                </a:solidFill>
              </a:rPr>
              <a:t>h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691680" y="515719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411760" y="4438853"/>
            <a:ext cx="1035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H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h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491880" y="4437112"/>
            <a:ext cx="1016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H</a:t>
            </a:r>
            <a:r>
              <a:rPr lang="pl-PL" sz="3600" dirty="0" err="1" smtClean="0">
                <a:solidFill>
                  <a:srgbClr val="FF0000"/>
                </a:solidFill>
              </a:rPr>
              <a:t>X</a:t>
            </a:r>
            <a:r>
              <a:rPr lang="pl-PL" sz="3600" baseline="30000" dirty="0" err="1" smtClean="0">
                <a:solidFill>
                  <a:srgbClr val="FF0000"/>
                </a:solidFill>
              </a:rPr>
              <a:t>h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444603" y="5229200"/>
            <a:ext cx="840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H</a:t>
            </a:r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840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X</a:t>
            </a:r>
            <a:r>
              <a:rPr lang="pl-PL" sz="3600" baseline="30000" dirty="0" smtClean="0">
                <a:solidFill>
                  <a:srgbClr val="00B050"/>
                </a:solidFill>
              </a:rPr>
              <a:t>H</a:t>
            </a:r>
            <a:r>
              <a:rPr lang="pl-PL" sz="3600" dirty="0" smtClean="0">
                <a:solidFill>
                  <a:srgbClr val="00B050"/>
                </a:solidFill>
              </a:rPr>
              <a:t>Y</a:t>
            </a:r>
            <a:endParaRPr lang="pl-PL" sz="3600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436096" y="4509120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0% szansy na urodzenie dziecka daltonisty</a:t>
            </a:r>
            <a:endParaRPr lang="pl-PL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55576" y="260648"/>
            <a:ext cx="7776864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 smtClean="0"/>
              <a:t>ZADANIE:</a:t>
            </a:r>
          </a:p>
          <a:p>
            <a:pPr algn="just"/>
            <a:r>
              <a:rPr lang="pl-PL" sz="2400" b="1" dirty="0" smtClean="0"/>
              <a:t>Jakie jest prawdopodobieństwo urodzenia się dziecka, chorego na hemofilię, jeśli jego matka jest zdrowa (nie jest nosicielką), a ojciec choruje </a:t>
            </a:r>
            <a:r>
              <a:rPr lang="pl-PL" sz="2400" b="1" smtClean="0"/>
              <a:t>na hemofilię?</a:t>
            </a:r>
            <a:endParaRPr lang="pl-PL" sz="2400" b="1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5436096" y="2420888"/>
            <a:ext cx="3107902" cy="1200329"/>
          </a:xfrm>
          <a:prstGeom prst="rect">
            <a:avLst/>
          </a:prstGeom>
          <a:noFill/>
          <a:ln w="50800">
            <a:solidFill>
              <a:srgbClr val="00B05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</a:t>
            </a:r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gen zdrowy</a:t>
            </a:r>
          </a:p>
          <a:p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</a:t>
            </a:r>
            <a:r>
              <a:rPr lang="pl-PL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daltonizm</a:t>
            </a:r>
            <a:endParaRPr lang="pl-PL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389</Words>
  <Application>Microsoft Office PowerPoint</Application>
  <PresentationFormat>Pokaz na ekranie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TEMAT: DZIEDZICZENIE PŁCI  U CZŁOWIEKA.  CHOROBY SPRZĘŻONE Z PŁCIĄ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Daria F</dc:creator>
  <cp:lastModifiedBy>Daria F</cp:lastModifiedBy>
  <cp:revision>14</cp:revision>
  <dcterms:created xsi:type="dcterms:W3CDTF">2020-11-07T21:14:19Z</dcterms:created>
  <dcterms:modified xsi:type="dcterms:W3CDTF">2020-11-08T16:43:54Z</dcterms:modified>
</cp:coreProperties>
</file>