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98" r:id="rId2"/>
    <p:sldId id="299" r:id="rId3"/>
    <p:sldId id="300" r:id="rId4"/>
    <p:sldId id="301" r:id="rId5"/>
    <p:sldId id="302" r:id="rId6"/>
    <p:sldId id="304" r:id="rId7"/>
    <p:sldId id="305" r:id="rId8"/>
    <p:sldId id="276" r:id="rId9"/>
    <p:sldId id="307" r:id="rId10"/>
    <p:sldId id="308" r:id="rId11"/>
    <p:sldId id="281" r:id="rId12"/>
    <p:sldId id="306" r:id="rId13"/>
    <p:sldId id="309" r:id="rId14"/>
    <p:sldId id="311" r:id="rId15"/>
    <p:sldId id="277" r:id="rId16"/>
    <p:sldId id="312" r:id="rId17"/>
    <p:sldId id="313" r:id="rId18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34" autoAdjust="0"/>
    <p:restoredTop sz="94660"/>
  </p:normalViewPr>
  <p:slideViewPr>
    <p:cSldViewPr>
      <p:cViewPr varScale="1">
        <p:scale>
          <a:sx n="82" d="100"/>
          <a:sy n="82" d="100"/>
        </p:scale>
        <p:origin x="1517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CFCA96-180C-4702-A361-912A599F1D49}" type="datetimeFigureOut">
              <a:rPr lang="pl-PL" smtClean="0"/>
              <a:t>27.09.2020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82D7FA-9E3D-4418-8109-CBF5C615C2C0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27.09.2020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27.09.2020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27.09.2020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27.09.2020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27.09.2020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27.09.2020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27.09.2020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27.09.2020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27.09.2020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27.09.2020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27.09.2020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21E02-25CB-4963-84BC-0813985E7D90}" type="datetimeFigureOut">
              <a:rPr lang="pl-PL" smtClean="0"/>
              <a:pPr/>
              <a:t>27.09.2020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9729" y="224234"/>
            <a:ext cx="8560743" cy="893017"/>
          </a:xfrm>
        </p:spPr>
        <p:txBody>
          <a:bodyPr>
            <a:normAutofit fontScale="90000"/>
          </a:bodyPr>
          <a:lstStyle/>
          <a:p>
            <a:r>
              <a:rPr lang="pl-PL" dirty="0"/>
              <a:t>Poznajemy budowę i rolę mięśni szkieletowych</a:t>
            </a:r>
          </a:p>
        </p:txBody>
      </p:sp>
      <p:sp>
        <p:nvSpPr>
          <p:cNvPr id="5" name="Podtytuł 4">
            <a:extLst>
              <a:ext uri="{FF2B5EF4-FFF2-40B4-BE49-F238E27FC236}">
                <a16:creationId xmlns:a16="http://schemas.microsoft.com/office/drawing/2014/main" id="{07C205A1-2773-41F0-B615-6BBA9BCD0F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1711" y="1388511"/>
            <a:ext cx="6408712" cy="439620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pl-PL" dirty="0">
                <a:solidFill>
                  <a:schemeClr val="tx1"/>
                </a:solidFill>
              </a:rPr>
              <a:t>NA LEKCJI NAUCZYSZ SIĘ: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51EB9FF6-F8D1-43B0-8C92-02861910C4B0}"/>
              </a:ext>
            </a:extLst>
          </p:cNvPr>
          <p:cNvSpPr txBox="1"/>
          <p:nvPr/>
        </p:nvSpPr>
        <p:spPr>
          <a:xfrm>
            <a:off x="323528" y="1995336"/>
            <a:ext cx="8496944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just"/>
            <a:r>
              <a:rPr lang="pl-PL" sz="2400" dirty="0"/>
              <a:t>Wskazywać i nazywać najważniejsze mięśnie szkieletowe człowieka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539AC6B8-DF20-4DE3-87BC-A13833C919EF}"/>
              </a:ext>
            </a:extLst>
          </p:cNvPr>
          <p:cNvSpPr txBox="1"/>
          <p:nvPr/>
        </p:nvSpPr>
        <p:spPr>
          <a:xfrm>
            <a:off x="323528" y="2624639"/>
            <a:ext cx="8503841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lvl="0" algn="just"/>
            <a:r>
              <a:rPr lang="pl-PL" sz="2400" dirty="0"/>
              <a:t>Opisywać budowę zewnętrzną i wewnętrzną mięśni szkieletowych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32046313-8323-4576-83F9-3B4FDB0F47B5}"/>
              </a:ext>
            </a:extLst>
          </p:cNvPr>
          <p:cNvSpPr txBox="1"/>
          <p:nvPr/>
        </p:nvSpPr>
        <p:spPr>
          <a:xfrm>
            <a:off x="338953" y="3868549"/>
            <a:ext cx="8503841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l-PL" sz="2400" dirty="0"/>
              <a:t>Wymieniać rodzaje tkanek mięśniowych w ciele człowieka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65CF8776-0BC7-4CE6-A7DE-FE044AFC1DE5}"/>
              </a:ext>
            </a:extLst>
          </p:cNvPr>
          <p:cNvSpPr txBox="1"/>
          <p:nvPr/>
        </p:nvSpPr>
        <p:spPr>
          <a:xfrm>
            <a:off x="338953" y="3245338"/>
            <a:ext cx="8453730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l-PL" sz="2400" dirty="0"/>
              <a:t>Wyjaśniać na czym polega antagonizm pracy mięśni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9B0D575C-73AA-4CAF-BBD4-48832D93CFDE}"/>
              </a:ext>
            </a:extLst>
          </p:cNvPr>
          <p:cNvSpPr txBox="1"/>
          <p:nvPr/>
        </p:nvSpPr>
        <p:spPr>
          <a:xfrm>
            <a:off x="323528" y="5445224"/>
            <a:ext cx="8496944" cy="10292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pl-PL" sz="1800" b="1" dirty="0">
                <a:solidFill>
                  <a:srgbClr val="BFBFB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Układ ruchu.</a:t>
            </a:r>
            <a:r>
              <a:rPr lang="pl-PL" sz="1800" dirty="0">
                <a:solidFill>
                  <a:srgbClr val="BFBFB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Uczeń: </a:t>
            </a:r>
            <a:endParaRPr lang="pl-PL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</a:pPr>
            <a:r>
              <a:rPr lang="pl-PL" sz="1800" dirty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3) przedstawia rolę i współdziałanie mięśni, ścięgien, kości i stawów w wykonywaniu ruchów; 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049E3A1B-B82B-4E2C-94BB-64337CFF90EB}"/>
              </a:ext>
            </a:extLst>
          </p:cNvPr>
          <p:cNvSpPr txBox="1"/>
          <p:nvPr/>
        </p:nvSpPr>
        <p:spPr>
          <a:xfrm>
            <a:off x="338953" y="4783391"/>
            <a:ext cx="2944119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r>
              <a:rPr lang="pl-PL" dirty="0"/>
              <a:t>PODSTAWA PROGRAMOWA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A461BAD-B35C-4D4A-801C-D529FEFF8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634082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pl-PL" dirty="0"/>
              <a:t>Wstęp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C504B4C8-CB0C-4C99-9F45-130A38ABDB3E}"/>
              </a:ext>
            </a:extLst>
          </p:cNvPr>
          <p:cNvSpPr txBox="1"/>
          <p:nvPr/>
        </p:nvSpPr>
        <p:spPr>
          <a:xfrm>
            <a:off x="483162" y="1196752"/>
            <a:ext cx="6463828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W organizmie człowieka występuje ok. 640 mięśni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CB036DB0-C9D8-4738-91E8-C1B7F2F3E812}"/>
              </a:ext>
            </a:extLst>
          </p:cNvPr>
          <p:cNvSpPr txBox="1"/>
          <p:nvPr/>
        </p:nvSpPr>
        <p:spPr>
          <a:xfrm>
            <a:off x="2411760" y="1811022"/>
            <a:ext cx="6489790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pl-PL" sz="2400" dirty="0"/>
              <a:t>Mięśnie stanowią od 40% – 60% masy całego ciała 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FAC1F851-FF72-4309-94A8-A5D77C7B6967}"/>
              </a:ext>
            </a:extLst>
          </p:cNvPr>
          <p:cNvSpPr txBox="1"/>
          <p:nvPr/>
        </p:nvSpPr>
        <p:spPr>
          <a:xfrm>
            <a:off x="402839" y="2471630"/>
            <a:ext cx="8434413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Jaką rolę spełniają mięśnie w naszym organizmie?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7AAD74F6-09AA-453B-92CB-92D04E8DF149}"/>
              </a:ext>
            </a:extLst>
          </p:cNvPr>
          <p:cNvSpPr txBox="1"/>
          <p:nvPr/>
        </p:nvSpPr>
        <p:spPr>
          <a:xfrm>
            <a:off x="435699" y="3132238"/>
            <a:ext cx="3538736" cy="70788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000" dirty="0"/>
              <a:t>Przesuwanie pokarmu </a:t>
            </a:r>
            <a:br>
              <a:rPr lang="pl-PL" sz="2000" dirty="0"/>
            </a:br>
            <a:r>
              <a:rPr lang="pl-PL" sz="2000" dirty="0"/>
              <a:t>w układzie pokarmowym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0F917141-EF4C-4AB3-9517-69ACCA6DBC16}"/>
              </a:ext>
            </a:extLst>
          </p:cNvPr>
          <p:cNvSpPr txBox="1"/>
          <p:nvPr/>
        </p:nvSpPr>
        <p:spPr>
          <a:xfrm>
            <a:off x="4283968" y="3132238"/>
            <a:ext cx="4007444" cy="70788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pl-PL" sz="2000" dirty="0"/>
              <a:t>Przemieszczanie się ciała </a:t>
            </a:r>
          </a:p>
          <a:p>
            <a:pPr algn="ctr"/>
            <a:r>
              <a:rPr lang="pl-PL" sz="2000" dirty="0"/>
              <a:t>(we współpracy z układem kostnym) 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5364B91D-57B8-433E-A9A1-406D24BFAE05}"/>
              </a:ext>
            </a:extLst>
          </p:cNvPr>
          <p:cNvSpPr txBox="1"/>
          <p:nvPr/>
        </p:nvSpPr>
        <p:spPr>
          <a:xfrm>
            <a:off x="435699" y="4008289"/>
            <a:ext cx="3538736" cy="70788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000" dirty="0"/>
              <a:t>Regulowanie wielkości światła naczyń krwionośnych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CB03F5AC-F139-4E1A-BD20-AA2D26030E33}"/>
              </a:ext>
            </a:extLst>
          </p:cNvPr>
          <p:cNvSpPr txBox="1"/>
          <p:nvPr/>
        </p:nvSpPr>
        <p:spPr>
          <a:xfrm>
            <a:off x="413589" y="4851106"/>
            <a:ext cx="3538736" cy="40011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000" dirty="0"/>
              <a:t>Pracę serca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86770FAD-873E-4F19-A1C1-361749570803}"/>
              </a:ext>
            </a:extLst>
          </p:cNvPr>
          <p:cNvSpPr txBox="1"/>
          <p:nvPr/>
        </p:nvSpPr>
        <p:spPr>
          <a:xfrm>
            <a:off x="435700" y="5921188"/>
            <a:ext cx="3578492" cy="70788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000" dirty="0"/>
              <a:t>Wydawanie artykułowanych dźwięków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40D466C6-B0BD-4CF9-B182-0062D1BD8DB7}"/>
              </a:ext>
            </a:extLst>
          </p:cNvPr>
          <p:cNvSpPr txBox="1"/>
          <p:nvPr/>
        </p:nvSpPr>
        <p:spPr>
          <a:xfrm>
            <a:off x="435699" y="5386147"/>
            <a:ext cx="3538736" cy="40011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000" dirty="0"/>
              <a:t>Mimikę twarzy</a:t>
            </a:r>
          </a:p>
        </p:txBody>
      </p:sp>
      <p:pic>
        <p:nvPicPr>
          <p:cNvPr id="1026" name="Picture 2" descr="Znak Zapytania, Pytanie, Odpowiedzi, Wyszukiwarka">
            <a:extLst>
              <a:ext uri="{FF2B5EF4-FFF2-40B4-BE49-F238E27FC236}">
                <a16:creationId xmlns:a16="http://schemas.microsoft.com/office/drawing/2014/main" id="{EEF26B21-A3A8-417A-BD5F-8FA50AE516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56" t="7591" r="24866" b="11749"/>
          <a:stretch/>
        </p:blipFill>
        <p:spPr bwMode="auto">
          <a:xfrm>
            <a:off x="4288907" y="3992265"/>
            <a:ext cx="1860112" cy="2610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Owal 17">
            <a:extLst>
              <a:ext uri="{FF2B5EF4-FFF2-40B4-BE49-F238E27FC236}">
                <a16:creationId xmlns:a16="http://schemas.microsoft.com/office/drawing/2014/main" id="{17DE52A3-C054-43AA-90A8-C82254F80595}"/>
              </a:ext>
            </a:extLst>
          </p:cNvPr>
          <p:cNvSpPr/>
          <p:nvPr/>
        </p:nvSpPr>
        <p:spPr>
          <a:xfrm>
            <a:off x="6109263" y="4101405"/>
            <a:ext cx="2808312" cy="2207915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200" dirty="0"/>
              <a:t>Które tkanki/organy odpowiadają za te czynności?</a:t>
            </a:r>
          </a:p>
        </p:txBody>
      </p:sp>
    </p:spTree>
    <p:extLst>
      <p:ext uri="{BB962C8B-B14F-4D97-AF65-F5344CB8AC3E}">
        <p14:creationId xmlns:p14="http://schemas.microsoft.com/office/powerpoint/2010/main" val="1873775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  <p:bldP spid="14" grpId="0" animBg="1"/>
      <p:bldP spid="15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4B1F033-93E3-4CA5-A139-C90013BB2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pl-PL" dirty="0"/>
              <a:t>RODZAJE TKANKI MIĘŚNIOWEJ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1A93521C-0360-4B8E-BB16-258D39F668BA}"/>
              </a:ext>
            </a:extLst>
          </p:cNvPr>
          <p:cNvSpPr txBox="1"/>
          <p:nvPr/>
        </p:nvSpPr>
        <p:spPr>
          <a:xfrm>
            <a:off x="354360" y="980728"/>
            <a:ext cx="8435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W zależności od budowy i sposobu funkcjonowania wyróżnia się trzy rodzaje tkanek mięśniowych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55751E00-65C8-48C9-B259-A970082237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708" y="2281467"/>
            <a:ext cx="2659948" cy="15605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C7E94AEF-1562-47E9-AF4F-4E5E4D3374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854" y="2281467"/>
            <a:ext cx="2520280" cy="15605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05B6A103-37E2-4C03-AD0B-617A70B52B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5182" y="2275888"/>
            <a:ext cx="2520280" cy="15717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94079D9D-A6DE-481F-A5AB-A2AD7BFDD666}"/>
              </a:ext>
            </a:extLst>
          </p:cNvPr>
          <p:cNvSpPr txBox="1"/>
          <p:nvPr/>
        </p:nvSpPr>
        <p:spPr>
          <a:xfrm>
            <a:off x="281338" y="4102333"/>
            <a:ext cx="8412562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000" dirty="0"/>
              <a:t>Opisz budowę tkanek mięśniowych zamieszczonych na schematach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1CA5CA74-0D3F-4002-BF2B-8660FB738494}"/>
              </a:ext>
            </a:extLst>
          </p:cNvPr>
          <p:cNvSpPr txBox="1"/>
          <p:nvPr/>
        </p:nvSpPr>
        <p:spPr>
          <a:xfrm>
            <a:off x="251520" y="4582313"/>
            <a:ext cx="2659948" cy="646331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Skurcz powolny </a:t>
            </a:r>
          </a:p>
          <a:p>
            <a:pPr algn="ctr"/>
            <a:r>
              <a:rPr lang="pl-PL" dirty="0"/>
              <a:t>i długotrwały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7BFA8601-1EBF-4386-97F0-C12C878381AB}"/>
              </a:ext>
            </a:extLst>
          </p:cNvPr>
          <p:cNvSpPr txBox="1"/>
          <p:nvPr/>
        </p:nvSpPr>
        <p:spPr>
          <a:xfrm>
            <a:off x="3150951" y="4582313"/>
            <a:ext cx="2659948" cy="646331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Skurcz szybki </a:t>
            </a:r>
          </a:p>
          <a:p>
            <a:pPr algn="ctr"/>
            <a:r>
              <a:rPr lang="pl-PL" dirty="0"/>
              <a:t>i krótkotrwały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7D3D8039-4CD4-4BE8-A9B0-33B13E46CD99}"/>
              </a:ext>
            </a:extLst>
          </p:cNvPr>
          <p:cNvSpPr txBox="1"/>
          <p:nvPr/>
        </p:nvSpPr>
        <p:spPr>
          <a:xfrm>
            <a:off x="6050382" y="4720812"/>
            <a:ext cx="2659948" cy="369332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pl-PL" dirty="0"/>
              <a:t>Skurcz szybki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29BE19CA-1AF2-454F-9ABC-49E236188246}"/>
              </a:ext>
            </a:extLst>
          </p:cNvPr>
          <p:cNvSpPr txBox="1"/>
          <p:nvPr/>
        </p:nvSpPr>
        <p:spPr>
          <a:xfrm>
            <a:off x="250708" y="5368606"/>
            <a:ext cx="2659948" cy="646331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Skurcz niezależny </a:t>
            </a:r>
          </a:p>
          <a:p>
            <a:pPr algn="ctr"/>
            <a:r>
              <a:rPr lang="pl-PL" dirty="0"/>
              <a:t>od naszej woli</a:t>
            </a: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FEDAE9E6-F18F-4AE1-9EB1-4F0C79142E51}"/>
              </a:ext>
            </a:extLst>
          </p:cNvPr>
          <p:cNvSpPr txBox="1"/>
          <p:nvPr/>
        </p:nvSpPr>
        <p:spPr>
          <a:xfrm>
            <a:off x="3150950" y="5368606"/>
            <a:ext cx="2659947" cy="646331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Skurcz zależny </a:t>
            </a:r>
          </a:p>
          <a:p>
            <a:pPr algn="ctr"/>
            <a:r>
              <a:rPr lang="pl-PL" dirty="0"/>
              <a:t>od naszej woli</a:t>
            </a:r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CA2804C7-CF63-48C9-AF8D-0D4179C055EB}"/>
              </a:ext>
            </a:extLst>
          </p:cNvPr>
          <p:cNvSpPr txBox="1"/>
          <p:nvPr/>
        </p:nvSpPr>
        <p:spPr>
          <a:xfrm>
            <a:off x="6033950" y="5368606"/>
            <a:ext cx="2671511" cy="646331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Skurcz niezależny </a:t>
            </a:r>
          </a:p>
          <a:p>
            <a:pPr algn="ctr"/>
            <a:r>
              <a:rPr lang="pl-PL" dirty="0"/>
              <a:t>od naszej woli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B1CFCE8D-08D8-4F5A-892D-63A023AFC49D}"/>
              </a:ext>
            </a:extLst>
          </p:cNvPr>
          <p:cNvSpPr txBox="1"/>
          <p:nvPr/>
        </p:nvSpPr>
        <p:spPr>
          <a:xfrm>
            <a:off x="233261" y="6170421"/>
            <a:ext cx="2659949" cy="584775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600" dirty="0"/>
              <a:t>Buduje naczynia krwionośne, narządy przew. pokarmowego</a:t>
            </a: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5B7D651B-C230-40CE-9827-94C808BA1B60}"/>
              </a:ext>
            </a:extLst>
          </p:cNvPr>
          <p:cNvSpPr txBox="1"/>
          <p:nvPr/>
        </p:nvSpPr>
        <p:spPr>
          <a:xfrm>
            <a:off x="3150950" y="6160768"/>
            <a:ext cx="2642706" cy="584775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600" dirty="0"/>
              <a:t>Buduje </a:t>
            </a:r>
          </a:p>
          <a:p>
            <a:pPr algn="ctr"/>
            <a:r>
              <a:rPr lang="pl-PL" sz="1600" dirty="0"/>
              <a:t>mięśnie szkieletowe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11830B97-5E78-4466-8492-8B30C8AB1467}"/>
              </a:ext>
            </a:extLst>
          </p:cNvPr>
          <p:cNvSpPr txBox="1"/>
          <p:nvPr/>
        </p:nvSpPr>
        <p:spPr>
          <a:xfrm>
            <a:off x="6050382" y="6171943"/>
            <a:ext cx="2636418" cy="584775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600" dirty="0"/>
              <a:t>Buduje </a:t>
            </a:r>
          </a:p>
          <a:p>
            <a:pPr algn="ctr"/>
            <a:r>
              <a:rPr lang="pl-PL" sz="1600" dirty="0"/>
              <a:t>mięsień sercowy</a:t>
            </a:r>
          </a:p>
        </p:txBody>
      </p:sp>
      <p:sp>
        <p:nvSpPr>
          <p:cNvPr id="27" name="pole tekstowe 26">
            <a:extLst>
              <a:ext uri="{FF2B5EF4-FFF2-40B4-BE49-F238E27FC236}">
                <a16:creationId xmlns:a16="http://schemas.microsoft.com/office/drawing/2014/main" id="{8441C0AF-9701-49E5-9478-1E1483984065}"/>
              </a:ext>
            </a:extLst>
          </p:cNvPr>
          <p:cNvSpPr txBox="1"/>
          <p:nvPr/>
        </p:nvSpPr>
        <p:spPr>
          <a:xfrm>
            <a:off x="250708" y="1830159"/>
            <a:ext cx="2659948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GŁADKA</a:t>
            </a:r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64A9BD03-ED7E-4033-9EE7-DBFC7969ACCB}"/>
              </a:ext>
            </a:extLst>
          </p:cNvPr>
          <p:cNvSpPr txBox="1"/>
          <p:nvPr/>
        </p:nvSpPr>
        <p:spPr>
          <a:xfrm>
            <a:off x="3278854" y="1830159"/>
            <a:ext cx="252028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SZKIELETOWA</a:t>
            </a:r>
          </a:p>
        </p:txBody>
      </p: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8BFAD757-D5BB-49E3-81A3-74AAA5132EE0}"/>
              </a:ext>
            </a:extLst>
          </p:cNvPr>
          <p:cNvSpPr txBox="1"/>
          <p:nvPr/>
        </p:nvSpPr>
        <p:spPr>
          <a:xfrm>
            <a:off x="6186287" y="1816903"/>
            <a:ext cx="252028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SERCA</a:t>
            </a:r>
          </a:p>
        </p:txBody>
      </p:sp>
    </p:spTree>
    <p:extLst>
      <p:ext uri="{BB962C8B-B14F-4D97-AF65-F5344CB8AC3E}">
        <p14:creationId xmlns:p14="http://schemas.microsoft.com/office/powerpoint/2010/main" val="579636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6" grpId="0" animBg="1"/>
      <p:bldP spid="17" grpId="0" animBg="1"/>
      <p:bldP spid="19" grpId="0" animBg="1"/>
      <p:bldP spid="21" grpId="0" animBg="1"/>
      <p:bldP spid="22" grpId="0" animBg="1"/>
      <p:bldP spid="24" grpId="0" animBg="1"/>
      <p:bldP spid="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6DDDB2D-1F46-4668-9A11-CECBC1656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406" y="225838"/>
            <a:ext cx="4618856" cy="634082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pl-PL" sz="3200" dirty="0"/>
              <a:t>DOWIEDZ SIĘ WIĘCEJ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87B489C7-ED92-4F45-B4A2-DF4FDD81A7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431" y="970852"/>
            <a:ext cx="3726806" cy="25008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1D8B3B73-0F81-43E3-BE8A-0F751BC7FD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4939" y="2410899"/>
            <a:ext cx="3974777" cy="26760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31F22D89-86DB-4670-B9CD-3789A127C7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251" y="4143528"/>
            <a:ext cx="3707018" cy="25008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485F4092-C441-42A2-A7C6-4EFB888664E4}"/>
              </a:ext>
            </a:extLst>
          </p:cNvPr>
          <p:cNvSpPr txBox="1"/>
          <p:nvPr/>
        </p:nvSpPr>
        <p:spPr>
          <a:xfrm>
            <a:off x="770642" y="3470558"/>
            <a:ext cx="3456384" cy="379437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Tkanka mięśniowa gładka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C592A790-1829-405A-99CC-6E9F2EE010E4}"/>
              </a:ext>
            </a:extLst>
          </p:cNvPr>
          <p:cNvSpPr txBox="1"/>
          <p:nvPr/>
        </p:nvSpPr>
        <p:spPr>
          <a:xfrm>
            <a:off x="4664469" y="1750827"/>
            <a:ext cx="3815716" cy="646331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Tkanka mięśniowa poprzecznie prążkowana szkieletowa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CB6FFD3B-395C-4693-A880-1AFC325020E3}"/>
              </a:ext>
            </a:extLst>
          </p:cNvPr>
          <p:cNvSpPr txBox="1"/>
          <p:nvPr/>
        </p:nvSpPr>
        <p:spPr>
          <a:xfrm>
            <a:off x="3928269" y="5877272"/>
            <a:ext cx="3815716" cy="646331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Tkanka mięśniowa poprzecznie prążkowana serca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3D1F645A-6C89-4E26-9EEF-E79A5660B519}"/>
              </a:ext>
            </a:extLst>
          </p:cNvPr>
          <p:cNvSpPr txBox="1"/>
          <p:nvPr/>
        </p:nvSpPr>
        <p:spPr>
          <a:xfrm>
            <a:off x="5004048" y="227330"/>
            <a:ext cx="3960440" cy="646331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Obraz tkanek mięśniowych spod mikroskopu świetlnego</a:t>
            </a:r>
          </a:p>
        </p:txBody>
      </p:sp>
    </p:spTree>
    <p:extLst>
      <p:ext uri="{BB962C8B-B14F-4D97-AF65-F5344CB8AC3E}">
        <p14:creationId xmlns:p14="http://schemas.microsoft.com/office/powerpoint/2010/main" val="1088666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8BEC8F39-3718-459D-BB72-9CCA1EEA2C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631" b="4654"/>
          <a:stretch/>
        </p:blipFill>
        <p:spPr>
          <a:xfrm>
            <a:off x="19878" y="813290"/>
            <a:ext cx="6264696" cy="6028483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1A82F342-7D7B-4490-BD1C-0D822027E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109226"/>
            <a:ext cx="8928992" cy="634082"/>
          </a:xfrm>
          <a:solidFill>
            <a:schemeClr val="bg1"/>
          </a:solidFill>
          <a:ln w="38100">
            <a:solidFill>
              <a:schemeClr val="accent2"/>
            </a:solidFill>
          </a:ln>
        </p:spPr>
        <p:txBody>
          <a:bodyPr>
            <a:noAutofit/>
          </a:bodyPr>
          <a:lstStyle/>
          <a:p>
            <a:r>
              <a:rPr lang="pl-PL" sz="3200" dirty="0"/>
              <a:t>Jakie mięśnie szkieletowe budują nasz aparat ruchu?</a:t>
            </a:r>
          </a:p>
        </p:txBody>
      </p:sp>
      <p:sp>
        <p:nvSpPr>
          <p:cNvPr id="6" name="Owal 5">
            <a:extLst>
              <a:ext uri="{FF2B5EF4-FFF2-40B4-BE49-F238E27FC236}">
                <a16:creationId xmlns:a16="http://schemas.microsoft.com/office/drawing/2014/main" id="{BAE89F91-9CF8-4883-B16F-81ECE5AD8BE8}"/>
              </a:ext>
            </a:extLst>
          </p:cNvPr>
          <p:cNvSpPr/>
          <p:nvPr/>
        </p:nvSpPr>
        <p:spPr>
          <a:xfrm>
            <a:off x="6228454" y="1196752"/>
            <a:ext cx="2520010" cy="165618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2400" dirty="0"/>
              <a:t>SPRAWDŹ NA SOBIE</a:t>
            </a:r>
          </a:p>
        </p:txBody>
      </p:sp>
      <p:sp>
        <p:nvSpPr>
          <p:cNvPr id="8" name="Owal 7">
            <a:extLst>
              <a:ext uri="{FF2B5EF4-FFF2-40B4-BE49-F238E27FC236}">
                <a16:creationId xmlns:a16="http://schemas.microsoft.com/office/drawing/2014/main" id="{9201CAEE-E173-480D-BDB6-0CEF4EF298CD}"/>
              </a:ext>
            </a:extLst>
          </p:cNvPr>
          <p:cNvSpPr/>
          <p:nvPr/>
        </p:nvSpPr>
        <p:spPr>
          <a:xfrm>
            <a:off x="6228454" y="3068960"/>
            <a:ext cx="2520010" cy="165618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2400" dirty="0"/>
              <a:t>UMIEJSCO-WIENIE</a:t>
            </a:r>
          </a:p>
        </p:txBody>
      </p:sp>
      <p:sp>
        <p:nvSpPr>
          <p:cNvPr id="10" name="Owal 9">
            <a:extLst>
              <a:ext uri="{FF2B5EF4-FFF2-40B4-BE49-F238E27FC236}">
                <a16:creationId xmlns:a16="http://schemas.microsoft.com/office/drawing/2014/main" id="{6B3E4476-80FA-43CB-B0D7-4A0C8790B605}"/>
              </a:ext>
            </a:extLst>
          </p:cNvPr>
          <p:cNvSpPr/>
          <p:nvPr/>
        </p:nvSpPr>
        <p:spPr>
          <a:xfrm>
            <a:off x="6228454" y="4828928"/>
            <a:ext cx="2520010" cy="165618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2400" dirty="0"/>
              <a:t>TYCH MIĘŚNI</a:t>
            </a:r>
          </a:p>
        </p:txBody>
      </p:sp>
    </p:spTree>
    <p:extLst>
      <p:ext uri="{BB962C8B-B14F-4D97-AF65-F5344CB8AC3E}">
        <p14:creationId xmlns:p14="http://schemas.microsoft.com/office/powerpoint/2010/main" val="22484249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1A353C38-88EE-4845-9A70-11D6E70EA4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73"/>
          <a:stretch/>
        </p:blipFill>
        <p:spPr>
          <a:xfrm>
            <a:off x="0" y="1088740"/>
            <a:ext cx="6228454" cy="5616624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1A82F342-7D7B-4490-BD1C-0D822027E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109226"/>
            <a:ext cx="8928992" cy="634082"/>
          </a:xfrm>
          <a:solidFill>
            <a:schemeClr val="bg1"/>
          </a:solidFill>
          <a:ln w="38100">
            <a:solidFill>
              <a:schemeClr val="accent2"/>
            </a:solidFill>
          </a:ln>
        </p:spPr>
        <p:txBody>
          <a:bodyPr>
            <a:noAutofit/>
          </a:bodyPr>
          <a:lstStyle/>
          <a:p>
            <a:r>
              <a:rPr lang="pl-PL" sz="3200" dirty="0"/>
              <a:t>Jakie mięśnie szkieletowe budują nasz aparat ruchu?</a:t>
            </a:r>
          </a:p>
        </p:txBody>
      </p:sp>
      <p:sp>
        <p:nvSpPr>
          <p:cNvPr id="6" name="Owal 5">
            <a:extLst>
              <a:ext uri="{FF2B5EF4-FFF2-40B4-BE49-F238E27FC236}">
                <a16:creationId xmlns:a16="http://schemas.microsoft.com/office/drawing/2014/main" id="{BAE89F91-9CF8-4883-B16F-81ECE5AD8BE8}"/>
              </a:ext>
            </a:extLst>
          </p:cNvPr>
          <p:cNvSpPr/>
          <p:nvPr/>
        </p:nvSpPr>
        <p:spPr>
          <a:xfrm>
            <a:off x="6228454" y="1196752"/>
            <a:ext cx="2520010" cy="165618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2400" dirty="0"/>
              <a:t>SPRAWDŹ NA SOBIE</a:t>
            </a:r>
          </a:p>
        </p:txBody>
      </p:sp>
      <p:sp>
        <p:nvSpPr>
          <p:cNvPr id="8" name="Owal 7">
            <a:extLst>
              <a:ext uri="{FF2B5EF4-FFF2-40B4-BE49-F238E27FC236}">
                <a16:creationId xmlns:a16="http://schemas.microsoft.com/office/drawing/2014/main" id="{9201CAEE-E173-480D-BDB6-0CEF4EF298CD}"/>
              </a:ext>
            </a:extLst>
          </p:cNvPr>
          <p:cNvSpPr/>
          <p:nvPr/>
        </p:nvSpPr>
        <p:spPr>
          <a:xfrm>
            <a:off x="6228454" y="3068960"/>
            <a:ext cx="2520010" cy="165618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2400" dirty="0"/>
              <a:t>UMIEJSCO-WIENIE</a:t>
            </a:r>
          </a:p>
        </p:txBody>
      </p:sp>
      <p:sp>
        <p:nvSpPr>
          <p:cNvPr id="10" name="Owal 9">
            <a:extLst>
              <a:ext uri="{FF2B5EF4-FFF2-40B4-BE49-F238E27FC236}">
                <a16:creationId xmlns:a16="http://schemas.microsoft.com/office/drawing/2014/main" id="{6B3E4476-80FA-43CB-B0D7-4A0C8790B605}"/>
              </a:ext>
            </a:extLst>
          </p:cNvPr>
          <p:cNvSpPr/>
          <p:nvPr/>
        </p:nvSpPr>
        <p:spPr>
          <a:xfrm>
            <a:off x="6228454" y="4828928"/>
            <a:ext cx="2520010" cy="165618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2400" dirty="0"/>
              <a:t>TYCH MIĘŚNI</a:t>
            </a:r>
          </a:p>
        </p:txBody>
      </p:sp>
    </p:spTree>
    <p:extLst>
      <p:ext uri="{BB962C8B-B14F-4D97-AF65-F5344CB8AC3E}">
        <p14:creationId xmlns:p14="http://schemas.microsoft.com/office/powerpoint/2010/main" val="794942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400EDC9-EE8F-401C-970F-F9389E0F8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79852"/>
            <a:ext cx="4114800" cy="457199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pl-PL" sz="3600" dirty="0"/>
              <a:t>Mięśnie wyrazowe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19E83D3E-179D-47CA-9E58-46C1F1C411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1876" y="1248032"/>
            <a:ext cx="7368200" cy="5540828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FA4FA651-435B-4F62-9184-C6485A54D055}"/>
              </a:ext>
            </a:extLst>
          </p:cNvPr>
          <p:cNvSpPr txBox="1"/>
          <p:nvPr/>
        </p:nvSpPr>
        <p:spPr>
          <a:xfrm>
            <a:off x="4427984" y="208396"/>
            <a:ext cx="4608512" cy="400110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000" dirty="0"/>
              <a:t>Grupa mięśni zmieniających wyraz twarzy 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83736B0C-9267-4C27-9DAE-21B105AE7795}"/>
              </a:ext>
            </a:extLst>
          </p:cNvPr>
          <p:cNvSpPr txBox="1"/>
          <p:nvPr/>
        </p:nvSpPr>
        <p:spPr>
          <a:xfrm>
            <a:off x="251520" y="836712"/>
            <a:ext cx="4114800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dirty="0"/>
              <a:t>Co umożliwiają nam mięśnie głowy?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DA13B0A7-AABE-4984-8186-E3EFC6157D00}"/>
              </a:ext>
            </a:extLst>
          </p:cNvPr>
          <p:cNvSpPr txBox="1"/>
          <p:nvPr/>
        </p:nvSpPr>
        <p:spPr>
          <a:xfrm>
            <a:off x="251520" y="1380362"/>
            <a:ext cx="4114800" cy="6463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dirty="0"/>
              <a:t>Zrób kilka min i wskaż które mięśnie umożliwiają taką mimikę</a:t>
            </a:r>
          </a:p>
        </p:txBody>
      </p:sp>
      <p:sp>
        <p:nvSpPr>
          <p:cNvPr id="13" name="Owal 12">
            <a:extLst>
              <a:ext uri="{FF2B5EF4-FFF2-40B4-BE49-F238E27FC236}">
                <a16:creationId xmlns:a16="http://schemas.microsoft.com/office/drawing/2014/main" id="{0137DF48-5343-4AB1-B54D-5DC720D2FB62}"/>
              </a:ext>
            </a:extLst>
          </p:cNvPr>
          <p:cNvSpPr/>
          <p:nvPr/>
        </p:nvSpPr>
        <p:spPr>
          <a:xfrm>
            <a:off x="4716016" y="853021"/>
            <a:ext cx="1800200" cy="86409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dirty="0"/>
              <a:t>Uśmiechnij się!</a:t>
            </a:r>
          </a:p>
        </p:txBody>
      </p:sp>
      <p:sp>
        <p:nvSpPr>
          <p:cNvPr id="15" name="Owal 14">
            <a:extLst>
              <a:ext uri="{FF2B5EF4-FFF2-40B4-BE49-F238E27FC236}">
                <a16:creationId xmlns:a16="http://schemas.microsoft.com/office/drawing/2014/main" id="{5142F734-25D7-4EE5-AE1B-575915CC7C92}"/>
              </a:ext>
            </a:extLst>
          </p:cNvPr>
          <p:cNvSpPr/>
          <p:nvPr/>
        </p:nvSpPr>
        <p:spPr>
          <a:xfrm>
            <a:off x="448476" y="2231531"/>
            <a:ext cx="1872208" cy="86409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dirty="0"/>
              <a:t>Zrób zdziwioną minę</a:t>
            </a:r>
          </a:p>
        </p:txBody>
      </p:sp>
      <p:sp>
        <p:nvSpPr>
          <p:cNvPr id="17" name="Owal 16">
            <a:extLst>
              <a:ext uri="{FF2B5EF4-FFF2-40B4-BE49-F238E27FC236}">
                <a16:creationId xmlns:a16="http://schemas.microsoft.com/office/drawing/2014/main" id="{8C9D140C-0E30-47AD-8D46-087246F2B8F4}"/>
              </a:ext>
            </a:extLst>
          </p:cNvPr>
          <p:cNvSpPr/>
          <p:nvPr/>
        </p:nvSpPr>
        <p:spPr>
          <a:xfrm>
            <a:off x="218726" y="3523170"/>
            <a:ext cx="1872208" cy="86409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dirty="0"/>
              <a:t>Opuść kąciki ust</a:t>
            </a:r>
          </a:p>
        </p:txBody>
      </p:sp>
      <p:sp>
        <p:nvSpPr>
          <p:cNvPr id="19" name="Owal 18">
            <a:extLst>
              <a:ext uri="{FF2B5EF4-FFF2-40B4-BE49-F238E27FC236}">
                <a16:creationId xmlns:a16="http://schemas.microsoft.com/office/drawing/2014/main" id="{9A24241F-58E0-42CA-81E4-3E0BD425409C}"/>
              </a:ext>
            </a:extLst>
          </p:cNvPr>
          <p:cNvSpPr/>
          <p:nvPr/>
        </p:nvSpPr>
        <p:spPr>
          <a:xfrm>
            <a:off x="113924" y="5758388"/>
            <a:ext cx="2081812" cy="95784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dirty="0"/>
              <a:t>Poruszaj skrzydełkami nosa</a:t>
            </a:r>
          </a:p>
        </p:txBody>
      </p:sp>
      <p:sp>
        <p:nvSpPr>
          <p:cNvPr id="21" name="Owal 20">
            <a:extLst>
              <a:ext uri="{FF2B5EF4-FFF2-40B4-BE49-F238E27FC236}">
                <a16:creationId xmlns:a16="http://schemas.microsoft.com/office/drawing/2014/main" id="{A73DA49F-7A3B-4F6D-90F2-D33A50B6013C}"/>
              </a:ext>
            </a:extLst>
          </p:cNvPr>
          <p:cNvSpPr/>
          <p:nvPr/>
        </p:nvSpPr>
        <p:spPr>
          <a:xfrm>
            <a:off x="113924" y="4765318"/>
            <a:ext cx="1656184" cy="74182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dirty="0"/>
              <a:t>Zamrugaj</a:t>
            </a:r>
          </a:p>
        </p:txBody>
      </p:sp>
    </p:spTree>
    <p:extLst>
      <p:ext uri="{BB962C8B-B14F-4D97-AF65-F5344CB8AC3E}">
        <p14:creationId xmlns:p14="http://schemas.microsoft.com/office/powerpoint/2010/main" val="3799718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7" grpId="0" animBg="1"/>
      <p:bldP spid="19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Ilustracja przedstawia schematycznie szarą klatkę piersiową z fragmentem kręgosłupa. Pod żebrami na czerwono wrysowano płaski mięsień przepony, który ukazano osobno z prawej. Ma kształt hełmu.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6083" y="548680"/>
            <a:ext cx="8280923" cy="5517799"/>
          </a:xfrm>
          <a:prstGeom prst="rect">
            <a:avLst/>
          </a:prstGeom>
          <a:noFill/>
        </p:spPr>
      </p:pic>
      <p:sp>
        <p:nvSpPr>
          <p:cNvPr id="5" name="Prostokąt 4"/>
          <p:cNvSpPr/>
          <p:nvPr/>
        </p:nvSpPr>
        <p:spPr>
          <a:xfrm>
            <a:off x="3563887" y="4725144"/>
            <a:ext cx="5457397" cy="193899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l-PL" sz="2400" dirty="0"/>
              <a:t>Mięśniem mającym największe znaczenie dla wykonywania ruchów wdechowych </a:t>
            </a:r>
            <a:br>
              <a:rPr lang="pl-PL" sz="2400" dirty="0"/>
            </a:br>
            <a:r>
              <a:rPr lang="pl-PL" sz="2400" dirty="0"/>
              <a:t>jest przepona. </a:t>
            </a:r>
          </a:p>
          <a:p>
            <a:pPr algn="ctr"/>
            <a:r>
              <a:rPr lang="pl-PL" sz="2400" dirty="0"/>
              <a:t>Oddziela ona jamę brzuszną od piersiowej. </a:t>
            </a:r>
          </a:p>
          <a:p>
            <a:pPr algn="ctr"/>
            <a:r>
              <a:rPr lang="pl-PL" sz="2400" dirty="0"/>
              <a:t>Jej skurcz powoduje wdech. </a:t>
            </a: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1B01C85D-BD96-4FDB-83E3-605D4FE34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3768" y="116632"/>
            <a:ext cx="4618856" cy="634082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pl-PL" sz="3200" dirty="0"/>
              <a:t>DOWIEDZ SIĘ WIĘCEJ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az 11">
            <a:extLst>
              <a:ext uri="{FF2B5EF4-FFF2-40B4-BE49-F238E27FC236}">
                <a16:creationId xmlns:a16="http://schemas.microsoft.com/office/drawing/2014/main" id="{B21B0AEB-10C7-43C3-BC28-9DC173E6D9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2750" y="2207518"/>
            <a:ext cx="6191250" cy="46101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B9578873-15A0-4755-8546-E07CE7663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88640"/>
            <a:ext cx="8964488" cy="490066"/>
          </a:xfrm>
        </p:spPr>
        <p:txBody>
          <a:bodyPr>
            <a:normAutofit fontScale="90000"/>
          </a:bodyPr>
          <a:lstStyle/>
          <a:p>
            <a:r>
              <a:rPr lang="pl-PL" dirty="0"/>
              <a:t>Jak zbudowany jest mięsień szkieletowy?</a:t>
            </a:r>
          </a:p>
        </p:txBody>
      </p:sp>
      <p:sp>
        <p:nvSpPr>
          <p:cNvPr id="10" name="Owal 9">
            <a:extLst>
              <a:ext uri="{FF2B5EF4-FFF2-40B4-BE49-F238E27FC236}">
                <a16:creationId xmlns:a16="http://schemas.microsoft.com/office/drawing/2014/main" id="{20F98DA6-A665-4B67-8B9B-888390307039}"/>
              </a:ext>
            </a:extLst>
          </p:cNvPr>
          <p:cNvSpPr/>
          <p:nvPr/>
        </p:nvSpPr>
        <p:spPr>
          <a:xfrm>
            <a:off x="2447925" y="2708920"/>
            <a:ext cx="720080" cy="57606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2400" dirty="0"/>
              <a:t>A</a:t>
            </a:r>
          </a:p>
        </p:txBody>
      </p:sp>
      <p:sp>
        <p:nvSpPr>
          <p:cNvPr id="14" name="Owal 13">
            <a:extLst>
              <a:ext uri="{FF2B5EF4-FFF2-40B4-BE49-F238E27FC236}">
                <a16:creationId xmlns:a16="http://schemas.microsoft.com/office/drawing/2014/main" id="{B3EF7B53-7D6D-4D50-B4FB-0E708D86E87B}"/>
              </a:ext>
            </a:extLst>
          </p:cNvPr>
          <p:cNvSpPr/>
          <p:nvPr/>
        </p:nvSpPr>
        <p:spPr>
          <a:xfrm>
            <a:off x="2340298" y="4365104"/>
            <a:ext cx="720080" cy="57606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2400" dirty="0"/>
              <a:t>B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98383D0F-F3C7-4799-AB55-BB4214BD2C63}"/>
              </a:ext>
            </a:extLst>
          </p:cNvPr>
          <p:cNvSpPr txBox="1"/>
          <p:nvPr/>
        </p:nvSpPr>
        <p:spPr>
          <a:xfrm>
            <a:off x="1313657" y="861780"/>
            <a:ext cx="6696198" cy="70788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000" dirty="0"/>
              <a:t>Poniższy schemat przedstawia budowę zewnętrzna </a:t>
            </a:r>
          </a:p>
          <a:p>
            <a:pPr algn="ctr"/>
            <a:r>
              <a:rPr lang="pl-PL" sz="2000" dirty="0"/>
              <a:t>mięśnia dwugłowego ramienia - bicepsa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5D494659-5824-4BE4-B489-70DFD0ED113F}"/>
              </a:ext>
            </a:extLst>
          </p:cNvPr>
          <p:cNvSpPr txBox="1"/>
          <p:nvPr/>
        </p:nvSpPr>
        <p:spPr>
          <a:xfrm>
            <a:off x="1835857" y="2260357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2">
                    <a:lumMod val="75000"/>
                  </a:schemeClr>
                </a:solidFill>
              </a:rPr>
              <a:t>ŚCIĘGNA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F4E6FF9C-B3E4-4E89-9507-72BADD68A4C2}"/>
              </a:ext>
            </a:extLst>
          </p:cNvPr>
          <p:cNvSpPr txBox="1"/>
          <p:nvPr/>
        </p:nvSpPr>
        <p:spPr>
          <a:xfrm>
            <a:off x="1803970" y="3922836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2">
                    <a:lumMod val="75000"/>
                  </a:schemeClr>
                </a:solidFill>
              </a:rPr>
              <a:t>BRZUSIEC</a:t>
            </a: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E645A702-451C-4FAC-8CEB-52B407925390}"/>
              </a:ext>
            </a:extLst>
          </p:cNvPr>
          <p:cNvSpPr txBox="1"/>
          <p:nvPr/>
        </p:nvSpPr>
        <p:spPr>
          <a:xfrm>
            <a:off x="160124" y="1939483"/>
            <a:ext cx="1944216" cy="92333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dirty="0"/>
              <a:t>Z jakiej tkanki zbudowane są ścięgna?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FB732FAB-9972-46AC-AB8E-9DC4BA0F0367}"/>
              </a:ext>
            </a:extLst>
          </p:cNvPr>
          <p:cNvSpPr txBox="1"/>
          <p:nvPr/>
        </p:nvSpPr>
        <p:spPr>
          <a:xfrm>
            <a:off x="160124" y="3849504"/>
            <a:ext cx="1800200" cy="92333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dirty="0"/>
              <a:t>Czy ścięgna muszą być elastyczne?</a:t>
            </a:r>
          </a:p>
        </p:txBody>
      </p: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D96CC1D5-770D-4E6B-8C0E-95BD10E3B8ED}"/>
              </a:ext>
            </a:extLst>
          </p:cNvPr>
          <p:cNvSpPr txBox="1"/>
          <p:nvPr/>
        </p:nvSpPr>
        <p:spPr>
          <a:xfrm>
            <a:off x="179512" y="3100318"/>
            <a:ext cx="1780812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dirty="0"/>
              <a:t>Tkanki łącznej</a:t>
            </a:r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524A1258-0350-4D6A-B8DE-CFFD8671B3DB}"/>
              </a:ext>
            </a:extLst>
          </p:cNvPr>
          <p:cNvSpPr txBox="1"/>
          <p:nvPr/>
        </p:nvSpPr>
        <p:spPr>
          <a:xfrm>
            <a:off x="160124" y="5101317"/>
            <a:ext cx="3259748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dirty="0"/>
              <a:t>Tak, aby były odporne na zerwanie lecz ich elastyczność musi być ograniczona.</a:t>
            </a:r>
          </a:p>
          <a:p>
            <a:pPr algn="ctr"/>
            <a:r>
              <a:rPr lang="pl-PL" dirty="0"/>
              <a:t>Dlaczego?</a:t>
            </a:r>
          </a:p>
        </p:txBody>
      </p:sp>
    </p:spTree>
    <p:extLst>
      <p:ext uri="{BB962C8B-B14F-4D97-AF65-F5344CB8AC3E}">
        <p14:creationId xmlns:p14="http://schemas.microsoft.com/office/powerpoint/2010/main" val="762705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20" grpId="0" animBg="1"/>
      <p:bldP spid="22" grpId="0" animBg="1"/>
      <p:bldP spid="23" grpId="0" animBg="1"/>
      <p:bldP spid="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19E0B14-C506-4D53-8E9D-854B0372F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1960" y="274637"/>
            <a:ext cx="4474840" cy="457199"/>
          </a:xfrm>
        </p:spPr>
        <p:txBody>
          <a:bodyPr>
            <a:normAutofit fontScale="90000"/>
          </a:bodyPr>
          <a:lstStyle/>
          <a:p>
            <a:r>
              <a:rPr lang="pl-PL" dirty="0"/>
              <a:t>Jak pracują mięśnie?</a:t>
            </a:r>
          </a:p>
        </p:txBody>
      </p:sp>
      <p:pic>
        <p:nvPicPr>
          <p:cNvPr id="3074" name="Picture 2" descr="Mięśnie antagonistyczne – które to konkretnie i jakie funkcje pełnią w  ćwiczeniach? – FitWiedza.pl">
            <a:extLst>
              <a:ext uri="{FF2B5EF4-FFF2-40B4-BE49-F238E27FC236}">
                <a16:creationId xmlns:a16="http://schemas.microsoft.com/office/drawing/2014/main" id="{642D35E4-D005-4E3E-BF91-33964920A5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84"/>
          <a:stretch/>
        </p:blipFill>
        <p:spPr bwMode="auto">
          <a:xfrm>
            <a:off x="2421495" y="1616750"/>
            <a:ext cx="6713484" cy="4930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497147E6-79F5-4A27-BB23-E809CB8DE01B}"/>
              </a:ext>
            </a:extLst>
          </p:cNvPr>
          <p:cNvSpPr txBox="1"/>
          <p:nvPr/>
        </p:nvSpPr>
        <p:spPr>
          <a:xfrm>
            <a:off x="323528" y="149294"/>
            <a:ext cx="3744416" cy="70788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000" dirty="0"/>
              <a:t>Przeanalizuj schemat </a:t>
            </a:r>
          </a:p>
          <a:p>
            <a:pPr algn="ctr"/>
            <a:r>
              <a:rPr lang="pl-PL" sz="2000" dirty="0"/>
              <a:t>i odpowiedz na pytania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00586D8C-FE8D-4D82-8E9F-C1B47ED031AD}"/>
              </a:ext>
            </a:extLst>
          </p:cNvPr>
          <p:cNvSpPr txBox="1"/>
          <p:nvPr/>
        </p:nvSpPr>
        <p:spPr>
          <a:xfrm>
            <a:off x="323528" y="1124744"/>
            <a:ext cx="7541039" cy="40011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/>
              <a:t>Jak wygląda brzusiec gdy ręka jest wyprostowana, a jak gdy jest zgięta?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79008DB0-15AF-4FF5-9123-1841D3208369}"/>
              </a:ext>
            </a:extLst>
          </p:cNvPr>
          <p:cNvSpPr txBox="1"/>
          <p:nvPr/>
        </p:nvSpPr>
        <p:spPr>
          <a:xfrm>
            <a:off x="333262" y="1696883"/>
            <a:ext cx="3991670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pl-PL" sz="2000" dirty="0"/>
              <a:t>Po zgięciu ręki brzusiec jest skrócony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1C1B0AD6-56EE-4D61-9F6A-E001DCF4DEF2}"/>
              </a:ext>
            </a:extLst>
          </p:cNvPr>
          <p:cNvSpPr txBox="1"/>
          <p:nvPr/>
        </p:nvSpPr>
        <p:spPr>
          <a:xfrm>
            <a:off x="321296" y="4774544"/>
            <a:ext cx="3806689" cy="40011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000" dirty="0"/>
              <a:t>Co dzieje się ze ścięgnami?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4B039686-A719-44C3-9A62-E39F9A76C53B}"/>
              </a:ext>
            </a:extLst>
          </p:cNvPr>
          <p:cNvSpPr txBox="1"/>
          <p:nvPr/>
        </p:nvSpPr>
        <p:spPr>
          <a:xfrm>
            <a:off x="321296" y="5346683"/>
            <a:ext cx="4250704" cy="132343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l-PL" sz="2000" dirty="0"/>
              <a:t>W momencie skurczu mięśnia, ścięgna ulegają skróceniu, ciągnąc przedramię w stronę bicepsa. Dlatego ścięgna nie mogą za bardzo się rozciągać</a:t>
            </a:r>
          </a:p>
        </p:txBody>
      </p:sp>
      <p:sp>
        <p:nvSpPr>
          <p:cNvPr id="13" name="Owal 12">
            <a:extLst>
              <a:ext uri="{FF2B5EF4-FFF2-40B4-BE49-F238E27FC236}">
                <a16:creationId xmlns:a16="http://schemas.microsoft.com/office/drawing/2014/main" id="{B6E55FD6-7415-48CC-BE7E-D445363CCACF}"/>
              </a:ext>
            </a:extLst>
          </p:cNvPr>
          <p:cNvSpPr/>
          <p:nvPr/>
        </p:nvSpPr>
        <p:spPr>
          <a:xfrm>
            <a:off x="539552" y="2581797"/>
            <a:ext cx="2287217" cy="169440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dirty="0"/>
              <a:t>Zwróć uwagę! Biceps ma dwie głowy i jeden brzusiec! </a:t>
            </a:r>
          </a:p>
        </p:txBody>
      </p:sp>
      <p:sp>
        <p:nvSpPr>
          <p:cNvPr id="14" name="Owal 13">
            <a:extLst>
              <a:ext uri="{FF2B5EF4-FFF2-40B4-BE49-F238E27FC236}">
                <a16:creationId xmlns:a16="http://schemas.microsoft.com/office/drawing/2014/main" id="{B6BBA21B-3A2F-480A-AE90-F2098DC8C623}"/>
              </a:ext>
            </a:extLst>
          </p:cNvPr>
          <p:cNvSpPr/>
          <p:nvPr/>
        </p:nvSpPr>
        <p:spPr>
          <a:xfrm>
            <a:off x="6676435" y="4651639"/>
            <a:ext cx="2376263" cy="201789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dirty="0"/>
              <a:t>Na czym polega antagonizm pracy mięśni? </a:t>
            </a:r>
          </a:p>
        </p:txBody>
      </p:sp>
    </p:spTree>
    <p:extLst>
      <p:ext uri="{BB962C8B-B14F-4D97-AF65-F5344CB8AC3E}">
        <p14:creationId xmlns:p14="http://schemas.microsoft.com/office/powerpoint/2010/main" val="2462887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1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Podobny obraz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6182" r="28242"/>
          <a:stretch>
            <a:fillRect/>
          </a:stretch>
        </p:blipFill>
        <p:spPr bwMode="auto">
          <a:xfrm>
            <a:off x="428596" y="1643050"/>
            <a:ext cx="3662843" cy="42862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1988" name="Picture 4" descr="Znalezione obrazy dla zapytania mięsień czworogłowy uda jest antagonistą mięśnia dwugłowego ramienia"/>
          <p:cNvPicPr>
            <a:picLocks noChangeAspect="1" noChangeArrowheads="1"/>
          </p:cNvPicPr>
          <p:nvPr/>
        </p:nvPicPr>
        <p:blipFill>
          <a:blip r:embed="rId3"/>
          <a:srcRect l="11250" r="12501"/>
          <a:stretch>
            <a:fillRect/>
          </a:stretch>
        </p:blipFill>
        <p:spPr bwMode="auto">
          <a:xfrm>
            <a:off x="4500562" y="1643050"/>
            <a:ext cx="4357686" cy="42862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pole tekstowe 5"/>
          <p:cNvSpPr txBox="1"/>
          <p:nvPr/>
        </p:nvSpPr>
        <p:spPr>
          <a:xfrm>
            <a:off x="428596" y="633034"/>
            <a:ext cx="3660612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Mięsień trójgłowy łydki</a:t>
            </a:r>
          </a:p>
        </p:txBody>
      </p:sp>
      <p:sp>
        <p:nvSpPr>
          <p:cNvPr id="7" name="pole tekstowe 6"/>
          <p:cNvSpPr txBox="1"/>
          <p:nvPr/>
        </p:nvSpPr>
        <p:spPr>
          <a:xfrm>
            <a:off x="4849099" y="633034"/>
            <a:ext cx="3660612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Mięsień czworogłowy uda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60CDB00A-311C-48A6-9099-3FC60A0B7F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13"/>
          <a:stretch/>
        </p:blipFill>
        <p:spPr>
          <a:xfrm>
            <a:off x="233772" y="562232"/>
            <a:ext cx="8676456" cy="5733535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8E02A055-4239-4237-A2E3-43998C0A6D2F}"/>
              </a:ext>
            </a:extLst>
          </p:cNvPr>
          <p:cNvSpPr txBox="1"/>
          <p:nvPr/>
        </p:nvSpPr>
        <p:spPr>
          <a:xfrm>
            <a:off x="5364088" y="562232"/>
            <a:ext cx="1368152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BRZUSIEC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B43D3B20-A31B-4E70-A89F-989799B155C7}"/>
              </a:ext>
            </a:extLst>
          </p:cNvPr>
          <p:cNvSpPr txBox="1"/>
          <p:nvPr/>
        </p:nvSpPr>
        <p:spPr>
          <a:xfrm>
            <a:off x="4499992" y="1079590"/>
            <a:ext cx="1339662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pl-PL" dirty="0"/>
              <a:t>KOMÓRKA </a:t>
            </a:r>
          </a:p>
          <a:p>
            <a:r>
              <a:rPr lang="pl-PL" dirty="0"/>
              <a:t>MIĘŚNIOWA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1D30B65B-7A03-4D25-9889-87D7B686E1C1}"/>
              </a:ext>
            </a:extLst>
          </p:cNvPr>
          <p:cNvSpPr txBox="1"/>
          <p:nvPr/>
        </p:nvSpPr>
        <p:spPr>
          <a:xfrm>
            <a:off x="2879812" y="1725679"/>
            <a:ext cx="1512168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MIOFIBRYLA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E4EA88C4-5432-488C-90F8-74FB81ED0285}"/>
              </a:ext>
            </a:extLst>
          </p:cNvPr>
          <p:cNvSpPr txBox="1"/>
          <p:nvPr/>
        </p:nvSpPr>
        <p:spPr>
          <a:xfrm>
            <a:off x="1043608" y="1988840"/>
            <a:ext cx="1512168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WŁÓKNO AKTYNY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EC121416-3DDA-407C-9115-2645E6A6051B}"/>
              </a:ext>
            </a:extLst>
          </p:cNvPr>
          <p:cNvSpPr txBox="1"/>
          <p:nvPr/>
        </p:nvSpPr>
        <p:spPr>
          <a:xfrm>
            <a:off x="27991" y="5742067"/>
            <a:ext cx="1512168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WŁÓKNO MIOZYNY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D4789427-242E-438A-9E88-0A92CC347FD4}"/>
              </a:ext>
            </a:extLst>
          </p:cNvPr>
          <p:cNvSpPr txBox="1"/>
          <p:nvPr/>
        </p:nvSpPr>
        <p:spPr>
          <a:xfrm>
            <a:off x="233772" y="188640"/>
            <a:ext cx="4050196" cy="101566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000" dirty="0" err="1"/>
              <a:t>Miofibryla</a:t>
            </a:r>
            <a:r>
              <a:rPr lang="pl-PL" sz="2000" dirty="0"/>
              <a:t> stanowi wnętrze komórki mięśniowej. Zawiera białka kurczliwe – aktynę i miozynę.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FE099C67-79C6-4A24-8198-36B0D696DF2E}"/>
              </a:ext>
            </a:extLst>
          </p:cNvPr>
          <p:cNvSpPr txBox="1"/>
          <p:nvPr/>
        </p:nvSpPr>
        <p:spPr>
          <a:xfrm>
            <a:off x="4707142" y="4221088"/>
            <a:ext cx="4050196" cy="70788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000" dirty="0"/>
              <a:t>W </a:t>
            </a:r>
            <a:r>
              <a:rPr lang="pl-PL" sz="2000" dirty="0" err="1"/>
              <a:t>namięsnej</a:t>
            </a:r>
            <a:r>
              <a:rPr lang="pl-PL" sz="2000" dirty="0"/>
              <a:t> i omięsnej przebiegają naczynia krwionośne oraz nerwy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395ECBC4-4527-4C15-8FDF-867CEE7222D6}"/>
              </a:ext>
            </a:extLst>
          </p:cNvPr>
          <p:cNvSpPr txBox="1"/>
          <p:nvPr/>
        </p:nvSpPr>
        <p:spPr>
          <a:xfrm>
            <a:off x="4698268" y="5229200"/>
            <a:ext cx="4050196" cy="120032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Jak ułożone są względem siebie włókna </a:t>
            </a:r>
          </a:p>
          <a:p>
            <a:pPr algn="ctr"/>
            <a:r>
              <a:rPr lang="pl-PL" sz="2400" dirty="0"/>
              <a:t>aktyny i miozyny?</a:t>
            </a:r>
          </a:p>
        </p:txBody>
      </p:sp>
    </p:spTree>
    <p:extLst>
      <p:ext uri="{BB962C8B-B14F-4D97-AF65-F5344CB8AC3E}">
        <p14:creationId xmlns:p14="http://schemas.microsoft.com/office/powerpoint/2010/main" val="3138403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2" grpId="0" animBg="1"/>
      <p:bldP spid="14" grpId="0" animBg="1"/>
      <p:bldP spid="15" grpId="0" animBg="1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az 10">
            <a:extLst>
              <a:ext uri="{FF2B5EF4-FFF2-40B4-BE49-F238E27FC236}">
                <a16:creationId xmlns:a16="http://schemas.microsoft.com/office/drawing/2014/main" id="{28FD025F-A5E3-4E6E-9AF4-7B7D252715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63" y="562118"/>
            <a:ext cx="8156173" cy="5286409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8E02A055-4239-4237-A2E3-43998C0A6D2F}"/>
              </a:ext>
            </a:extLst>
          </p:cNvPr>
          <p:cNvSpPr txBox="1"/>
          <p:nvPr/>
        </p:nvSpPr>
        <p:spPr>
          <a:xfrm>
            <a:off x="7524328" y="2283003"/>
            <a:ext cx="1368152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BRZUSIEC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B43D3B20-A31B-4E70-A89F-989799B155C7}"/>
              </a:ext>
            </a:extLst>
          </p:cNvPr>
          <p:cNvSpPr txBox="1"/>
          <p:nvPr/>
        </p:nvSpPr>
        <p:spPr>
          <a:xfrm>
            <a:off x="4573188" y="885282"/>
            <a:ext cx="1339662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pl-PL" dirty="0"/>
              <a:t>KOMÓRKA </a:t>
            </a:r>
          </a:p>
          <a:p>
            <a:r>
              <a:rPr lang="pl-PL" dirty="0"/>
              <a:t>MIĘŚNIOWA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E4EA88C4-5432-488C-90F8-74FB81ED0285}"/>
              </a:ext>
            </a:extLst>
          </p:cNvPr>
          <p:cNvSpPr txBox="1"/>
          <p:nvPr/>
        </p:nvSpPr>
        <p:spPr>
          <a:xfrm>
            <a:off x="323528" y="1959837"/>
            <a:ext cx="1512168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WŁÓKNO AKTYNY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EC121416-3DDA-407C-9115-2645E6A6051B}"/>
              </a:ext>
            </a:extLst>
          </p:cNvPr>
          <p:cNvSpPr txBox="1"/>
          <p:nvPr/>
        </p:nvSpPr>
        <p:spPr>
          <a:xfrm>
            <a:off x="107504" y="5344641"/>
            <a:ext cx="1512168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WŁÓKNO MIOZYNY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FE099C67-79C6-4A24-8198-36B0D696DF2E}"/>
              </a:ext>
            </a:extLst>
          </p:cNvPr>
          <p:cNvSpPr txBox="1"/>
          <p:nvPr/>
        </p:nvSpPr>
        <p:spPr>
          <a:xfrm>
            <a:off x="206642" y="72478"/>
            <a:ext cx="4293350" cy="163121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000" dirty="0">
                <a:solidFill>
                  <a:schemeClr val="accent2">
                    <a:lumMod val="75000"/>
                  </a:schemeClr>
                </a:solidFill>
              </a:rPr>
              <a:t>Włókna aktyny i miozyny w mięśniach szkieletowych ułożone są równolegle. </a:t>
            </a:r>
            <a:r>
              <a:rPr lang="pl-PL" sz="2000" dirty="0"/>
              <a:t>Ich przesuwanie się względem siebie (nie zmieniają swojej długości!) powoduje skurcz mięśnia</a:t>
            </a:r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497D54E3-E745-4C49-BB1F-315563E456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8298" y="3427147"/>
            <a:ext cx="3290476" cy="3154914"/>
          </a:xfrm>
          <a:prstGeom prst="rect">
            <a:avLst/>
          </a:prstGeom>
        </p:spPr>
      </p:pic>
      <p:sp>
        <p:nvSpPr>
          <p:cNvPr id="18" name="pole tekstowe 17">
            <a:extLst>
              <a:ext uri="{FF2B5EF4-FFF2-40B4-BE49-F238E27FC236}">
                <a16:creationId xmlns:a16="http://schemas.microsoft.com/office/drawing/2014/main" id="{FC75C939-20A8-43E6-AFAB-AF34235AB2D4}"/>
              </a:ext>
            </a:extLst>
          </p:cNvPr>
          <p:cNvSpPr txBox="1"/>
          <p:nvPr/>
        </p:nvSpPr>
        <p:spPr>
          <a:xfrm>
            <a:off x="6686810" y="2865117"/>
            <a:ext cx="1740095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Prążek z włókien miozyny</a:t>
            </a: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9E9B9ADB-0076-4463-BE2D-A9692741C9EA}"/>
              </a:ext>
            </a:extLst>
          </p:cNvPr>
          <p:cNvSpPr txBox="1"/>
          <p:nvPr/>
        </p:nvSpPr>
        <p:spPr>
          <a:xfrm>
            <a:off x="4788024" y="3205322"/>
            <a:ext cx="1740095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Prążek z włókien aktyny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5542B460-FFEF-43BE-9D05-8C9A8D384854}"/>
              </a:ext>
            </a:extLst>
          </p:cNvPr>
          <p:cNvSpPr txBox="1"/>
          <p:nvPr/>
        </p:nvSpPr>
        <p:spPr>
          <a:xfrm>
            <a:off x="4067944" y="6099572"/>
            <a:ext cx="1968542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Prążek z włókien aktyny i miozyny</a:t>
            </a:r>
          </a:p>
        </p:txBody>
      </p:sp>
    </p:spTree>
    <p:extLst>
      <p:ext uri="{BB962C8B-B14F-4D97-AF65-F5344CB8AC3E}">
        <p14:creationId xmlns:p14="http://schemas.microsoft.com/office/powerpoint/2010/main" val="38191938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32EECCA-A9E8-492F-961C-764F358F7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pl-PL" dirty="0">
                <a:solidFill>
                  <a:schemeClr val="accent2">
                    <a:lumMod val="75000"/>
                  </a:schemeClr>
                </a:solidFill>
              </a:rPr>
              <a:t>Zastanów się…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31F4043-AD39-4FE0-A35A-70B0618315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119" y="1190774"/>
            <a:ext cx="8229600" cy="114300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pl-PL" dirty="0"/>
              <a:t>Z czego wynika brak prążkowania w tkance mięśniowej gładkiej?</a:t>
            </a:r>
          </a:p>
        </p:txBody>
      </p:sp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4ABF2955-E885-483B-9ED4-FFC5C9A900D8}"/>
              </a:ext>
            </a:extLst>
          </p:cNvPr>
          <p:cNvSpPr txBox="1">
            <a:spLocks/>
          </p:cNvSpPr>
          <p:nvPr/>
        </p:nvSpPr>
        <p:spPr>
          <a:xfrm>
            <a:off x="457200" y="2536518"/>
            <a:ext cx="8229600" cy="1143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l-PL" dirty="0"/>
              <a:t>Zawarte w jej komórkach włókna aktyny i miozyny nie są ułożone równolegle lecz nieregularnie</a:t>
            </a:r>
          </a:p>
        </p:txBody>
      </p:sp>
      <p:sp>
        <p:nvSpPr>
          <p:cNvPr id="5" name="Symbol zastępczy zawartości 2">
            <a:extLst>
              <a:ext uri="{FF2B5EF4-FFF2-40B4-BE49-F238E27FC236}">
                <a16:creationId xmlns:a16="http://schemas.microsoft.com/office/drawing/2014/main" id="{1CBEB129-FA5F-4185-AA09-E10A22E44C56}"/>
              </a:ext>
            </a:extLst>
          </p:cNvPr>
          <p:cNvSpPr txBox="1">
            <a:spLocks/>
          </p:cNvSpPr>
          <p:nvPr/>
        </p:nvSpPr>
        <p:spPr>
          <a:xfrm>
            <a:off x="437119" y="3871720"/>
            <a:ext cx="8229600" cy="6419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l-PL" dirty="0"/>
              <a:t>Czy może to wpływać na jej pracę?</a:t>
            </a:r>
          </a:p>
        </p:txBody>
      </p:sp>
      <p:sp>
        <p:nvSpPr>
          <p:cNvPr id="6" name="Symbol zastępczy zawartości 2">
            <a:extLst>
              <a:ext uri="{FF2B5EF4-FFF2-40B4-BE49-F238E27FC236}">
                <a16:creationId xmlns:a16="http://schemas.microsoft.com/office/drawing/2014/main" id="{4916475D-B0C4-433F-AB80-604AFB4C397A}"/>
              </a:ext>
            </a:extLst>
          </p:cNvPr>
          <p:cNvSpPr txBox="1">
            <a:spLocks/>
          </p:cNvSpPr>
          <p:nvPr/>
        </p:nvSpPr>
        <p:spPr>
          <a:xfrm>
            <a:off x="491277" y="4705887"/>
            <a:ext cx="8229600" cy="1143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l-PL" dirty="0"/>
              <a:t>Brak regularnego ułożenia aktyny i miozyny powoduje, że skurcze tych komórek są powolne</a:t>
            </a:r>
          </a:p>
        </p:txBody>
      </p:sp>
    </p:spTree>
    <p:extLst>
      <p:ext uri="{BB962C8B-B14F-4D97-AF65-F5344CB8AC3E}">
        <p14:creationId xmlns:p14="http://schemas.microsoft.com/office/powerpoint/2010/main" val="1468032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5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3568" y="287618"/>
            <a:ext cx="3394720" cy="634082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pl-PL" dirty="0"/>
              <a:t>Ciekawostka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51723DF0-7166-4DA5-B203-D258B9F33C02}"/>
              </a:ext>
            </a:extLst>
          </p:cNvPr>
          <p:cNvSpPr txBox="1"/>
          <p:nvPr/>
        </p:nvSpPr>
        <p:spPr>
          <a:xfrm>
            <a:off x="251520" y="3368849"/>
            <a:ext cx="4572000" cy="15696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pl-PL" sz="2400" dirty="0"/>
              <a:t>Największym mięśniem w organizmie człowieka jest </a:t>
            </a:r>
            <a:r>
              <a:rPr lang="pl-PL" sz="2400" b="1" dirty="0"/>
              <a:t>mięsień pośladkowy wielki</a:t>
            </a:r>
            <a:r>
              <a:rPr lang="pl-PL" sz="2400" dirty="0"/>
              <a:t>, </a:t>
            </a:r>
          </a:p>
          <a:p>
            <a:pPr algn="ctr">
              <a:buNone/>
            </a:pPr>
            <a:r>
              <a:rPr lang="pl-PL" sz="2400" dirty="0"/>
              <a:t>który średnio waży ok. 1 kg. 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68EB31C4-C9B9-4951-86E8-01433080E5FB}"/>
              </a:ext>
            </a:extLst>
          </p:cNvPr>
          <p:cNvSpPr txBox="1"/>
          <p:nvPr/>
        </p:nvSpPr>
        <p:spPr>
          <a:xfrm>
            <a:off x="251520" y="5301208"/>
            <a:ext cx="4572000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pl-PL" sz="2400" dirty="0"/>
              <a:t>Najdłuższym mięśniem w ciele człowieka jest mięsień krawiecki</a:t>
            </a:r>
          </a:p>
        </p:txBody>
      </p:sp>
      <p:pic>
        <p:nvPicPr>
          <p:cNvPr id="12" name="Symbol zastępczy zawartości 3" descr="krawiecki 2.jpg">
            <a:extLst>
              <a:ext uri="{FF2B5EF4-FFF2-40B4-BE49-F238E27FC236}">
                <a16:creationId xmlns:a16="http://schemas.microsoft.com/office/drawing/2014/main" id="{FDAA9C63-83F5-4304-8B18-48F79F59E9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3913" r="26087"/>
          <a:stretch>
            <a:fillRect/>
          </a:stretch>
        </p:blipFill>
        <p:spPr>
          <a:xfrm>
            <a:off x="4932040" y="0"/>
            <a:ext cx="3353649" cy="6707273"/>
          </a:xfrm>
        </p:spPr>
      </p:pic>
      <p:pic>
        <p:nvPicPr>
          <p:cNvPr id="4100" name="Picture 4" descr="anatomia - pośladki">
            <a:extLst>
              <a:ext uri="{FF2B5EF4-FFF2-40B4-BE49-F238E27FC236}">
                <a16:creationId xmlns:a16="http://schemas.microsoft.com/office/drawing/2014/main" id="{CEEBDC5D-2BF8-4C32-8BD1-61B81A0B8F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31" b="29090"/>
          <a:stretch/>
        </p:blipFill>
        <p:spPr bwMode="auto">
          <a:xfrm>
            <a:off x="354462" y="1045576"/>
            <a:ext cx="3943806" cy="2186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D82DE61-B824-4369-9A43-F47DF566F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Czego komórka mięśniowa i mięśnie potrzebują do pracy?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0E4B21DE-FA75-4E67-9420-F4D293851151}"/>
              </a:ext>
            </a:extLst>
          </p:cNvPr>
          <p:cNvSpPr txBox="1"/>
          <p:nvPr/>
        </p:nvSpPr>
        <p:spPr>
          <a:xfrm>
            <a:off x="899592" y="1700808"/>
            <a:ext cx="7469802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pl-PL" sz="2400" dirty="0"/>
              <a:t>Jakie substancje pokarmowe dostarczają najwięcej energii </a:t>
            </a:r>
            <a:br>
              <a:rPr lang="pl-PL" sz="2400" dirty="0"/>
            </a:br>
            <a:r>
              <a:rPr lang="pl-PL" sz="2400" dirty="0"/>
              <a:t>naszemu organizmowi?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5C5B7F95-20BA-4B12-8C20-CAC3069E497F}"/>
              </a:ext>
            </a:extLst>
          </p:cNvPr>
          <p:cNvSpPr txBox="1"/>
          <p:nvPr/>
        </p:nvSpPr>
        <p:spPr>
          <a:xfrm>
            <a:off x="899592" y="3717032"/>
            <a:ext cx="7469802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Jakie znaczenie dla mięśni ma przyśpieszenie oddechu i zwiększone tętno podczas wykonywania rozgrzewki przed treningiem?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695AB7FA-71A1-42E7-B619-062327939233}"/>
              </a:ext>
            </a:extLst>
          </p:cNvPr>
          <p:cNvSpPr txBox="1"/>
          <p:nvPr/>
        </p:nvSpPr>
        <p:spPr>
          <a:xfrm>
            <a:off x="899592" y="2924944"/>
            <a:ext cx="7469802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CUKRY ORAZ TŁUSZCZE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3DD486A2-AD5A-4E03-A97B-58AA6151EE21}"/>
              </a:ext>
            </a:extLst>
          </p:cNvPr>
          <p:cNvSpPr txBox="1"/>
          <p:nvPr/>
        </p:nvSpPr>
        <p:spPr>
          <a:xfrm>
            <a:off x="899592" y="5247784"/>
            <a:ext cx="7469802" cy="8309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PRZYŚPIESZONY PRZEPŁYW KRWI DOSTARCZAJĄCEJ TLEN I SUBSTANCJE ODŻYWCZE DO KOMÓREK</a:t>
            </a:r>
          </a:p>
        </p:txBody>
      </p:sp>
    </p:spTree>
    <p:extLst>
      <p:ext uri="{BB962C8B-B14F-4D97-AF65-F5344CB8AC3E}">
        <p14:creationId xmlns:p14="http://schemas.microsoft.com/office/powerpoint/2010/main" val="3750665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D82DE61-B824-4369-9A43-F47DF566F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Czego komórka mięśniowa i mięśnie potrzebują do pracy?</a:t>
            </a:r>
          </a:p>
        </p:txBody>
      </p:sp>
      <p:pic>
        <p:nvPicPr>
          <p:cNvPr id="5122" name="Picture 2" descr="Ilustracja przedstawia schemat oddychania tlenowego. W kolorowych czworokątach opisano substraty i produkty przemian chemicznych. W centrum znajduje się czerwony prostokąt z napisem oddychanie tlenowe. Od lewej trzy czworokąty symbolizują składniki pokarmowe: białka, cukry i tłuszcze. Strzałka od nich w prawo wskazuje glukozę (beżowy prostokąt). Od tego substratu strzałka prowadzi do oddychania tlenowego. Do oddychania tlenowego od góry prowadzi też strzałka od błękitnego tlenu, a od niego w dół do liliowych produktów ubocznych. Strzałka dalej w prawo wskazuje różowy prostokąt produktu oddychania z napisem energia, którą podzielono na cieplną i związaną w cząsteczkach ATP.">
            <a:extLst>
              <a:ext uri="{FF2B5EF4-FFF2-40B4-BE49-F238E27FC236}">
                <a16:creationId xmlns:a16="http://schemas.microsoft.com/office/drawing/2014/main" id="{0B2B6D3A-770E-4F30-AC21-E5433DCD82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6792"/>
            <a:ext cx="9144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867ED26A-4D3C-4A65-B92C-B3FCF7A521E7}"/>
              </a:ext>
            </a:extLst>
          </p:cNvPr>
          <p:cNvSpPr txBox="1"/>
          <p:nvPr/>
        </p:nvSpPr>
        <p:spPr>
          <a:xfrm>
            <a:off x="457200" y="4608646"/>
            <a:ext cx="828092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sz="2400" b="0" i="0" dirty="0">
                <a:solidFill>
                  <a:srgbClr val="1B1B1B"/>
                </a:solidFill>
                <a:effectLst/>
              </a:rPr>
              <a:t>Istotą procesu oddychania jest uwalnianie energii z pokarmu. Energia chemiczna zawarta w związkach organicznych jest magazynowana w cząsteczkach </a:t>
            </a:r>
            <a:r>
              <a:rPr lang="pl-PL" sz="2400" b="1" i="0" dirty="0">
                <a:solidFill>
                  <a:srgbClr val="1B1B1B"/>
                </a:solidFill>
                <a:effectLst/>
              </a:rPr>
              <a:t>ATP</a:t>
            </a:r>
            <a:r>
              <a:rPr lang="pl-PL" sz="2400" b="0" i="0" dirty="0">
                <a:solidFill>
                  <a:srgbClr val="1B1B1B"/>
                </a:solidFill>
                <a:effectLst/>
              </a:rPr>
              <a:t> i stopniowo przetwarzana na energię potrzebną komórce.</a:t>
            </a:r>
            <a:endParaRPr lang="pl-PL" sz="2400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54BC5E1B-9AAC-46D0-B7D5-1A75CE963217}"/>
              </a:ext>
            </a:extLst>
          </p:cNvPr>
          <p:cNvSpPr txBox="1"/>
          <p:nvPr/>
        </p:nvSpPr>
        <p:spPr>
          <a:xfrm>
            <a:off x="3707904" y="6519446"/>
            <a:ext cx="5436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600" dirty="0">
                <a:solidFill>
                  <a:schemeClr val="bg1">
                    <a:lumMod val="65000"/>
                  </a:schemeClr>
                </a:solidFill>
              </a:rPr>
              <a:t>Źródło treści nt. oddychania komórkowego: epodreczniki.pl/</a:t>
            </a:r>
          </a:p>
        </p:txBody>
      </p:sp>
    </p:spTree>
    <p:extLst>
      <p:ext uri="{BB962C8B-B14F-4D97-AF65-F5344CB8AC3E}">
        <p14:creationId xmlns:p14="http://schemas.microsoft.com/office/powerpoint/2010/main" val="396763167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</TotalTime>
  <Words>701</Words>
  <Application>Microsoft Office PowerPoint</Application>
  <PresentationFormat>Pokaz na ekranie (4:3)</PresentationFormat>
  <Paragraphs>128</Paragraphs>
  <Slides>17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20" baseType="lpstr">
      <vt:lpstr>Arial</vt:lpstr>
      <vt:lpstr>Calibri</vt:lpstr>
      <vt:lpstr>Motyw pakietu Office</vt:lpstr>
      <vt:lpstr>Poznajemy budowę i rolę mięśni szkieletowych</vt:lpstr>
      <vt:lpstr>Wstęp</vt:lpstr>
      <vt:lpstr>RODZAJE TKANKI MIĘŚNIOWEJ</vt:lpstr>
      <vt:lpstr>DOWIEDZ SIĘ WIĘCEJ</vt:lpstr>
      <vt:lpstr>Jakie mięśnie szkieletowe budują nasz aparat ruchu?</vt:lpstr>
      <vt:lpstr>Jakie mięśnie szkieletowe budują nasz aparat ruchu?</vt:lpstr>
      <vt:lpstr>Mięśnie wyrazowe</vt:lpstr>
      <vt:lpstr>DOWIEDZ SIĘ WIĘCEJ</vt:lpstr>
      <vt:lpstr>Jak zbudowany jest mięsień szkieletowy?</vt:lpstr>
      <vt:lpstr>Jak pracują mięśnie?</vt:lpstr>
      <vt:lpstr>Prezentacja programu PowerPoint</vt:lpstr>
      <vt:lpstr>Prezentacja programu PowerPoint</vt:lpstr>
      <vt:lpstr>Prezentacja programu PowerPoint</vt:lpstr>
      <vt:lpstr>Zastanów się…</vt:lpstr>
      <vt:lpstr>Ciekawostka</vt:lpstr>
      <vt:lpstr>Czego komórka mięśniowa i mięśnie potrzebują do pracy?</vt:lpstr>
      <vt:lpstr>Czego komórka mięśniowa i mięśnie potrzebują do pracy?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Poznajemy budowę mięśni</dc:title>
  <dc:creator>madridi5ta</dc:creator>
  <cp:lastModifiedBy>Damian Unknown</cp:lastModifiedBy>
  <cp:revision>48</cp:revision>
  <dcterms:created xsi:type="dcterms:W3CDTF">2015-10-15T19:41:53Z</dcterms:created>
  <dcterms:modified xsi:type="dcterms:W3CDTF">2020-09-27T21:19:46Z</dcterms:modified>
</cp:coreProperties>
</file>