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3" r:id="rId4"/>
    <p:sldId id="269" r:id="rId5"/>
    <p:sldId id="268" r:id="rId6"/>
    <p:sldId id="270" r:id="rId7"/>
    <p:sldId id="271" r:id="rId8"/>
    <p:sldId id="272" r:id="rId9"/>
    <p:sldId id="275" r:id="rId10"/>
    <p:sldId id="276" r:id="rId11"/>
    <p:sldId id="277" r:id="rId12"/>
    <p:sldId id="278" r:id="rId13"/>
    <p:sldId id="267" r:id="rId14"/>
    <p:sldId id="259" r:id="rId15"/>
    <p:sldId id="273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51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7CAD0-13B7-4D68-9F61-76299D4252D0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9FD12-8395-4DE7-88A5-69C2D998C5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065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34BFA-60CE-4B29-A1B4-5FD981EF1D1B}" type="datetimeFigureOut">
              <a:rPr lang="pl-PL" smtClean="0"/>
              <a:t>13.09.2020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4DC4-4091-473C-AE89-3CE801EB5680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zkielet, Samica, Szkielet Wewnętrzny, Skelet">
            <a:extLst>
              <a:ext uri="{FF2B5EF4-FFF2-40B4-BE49-F238E27FC236}">
                <a16:creationId xmlns:a16="http://schemas.microsoft.com/office/drawing/2014/main" id="{FE0A359B-DE44-4232-9F9E-83315D9E7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049" y="540606"/>
            <a:ext cx="3522447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33162" y="92290"/>
            <a:ext cx="7916416" cy="1274297"/>
          </a:xfrm>
        </p:spPr>
        <p:txBody>
          <a:bodyPr>
            <a:normAutofit fontScale="90000"/>
          </a:bodyPr>
          <a:lstStyle/>
          <a:p>
            <a:r>
              <a:rPr lang="pl-PL" dirty="0"/>
              <a:t>Poznajemy budowę szkieletu człowieka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DDBE7D7-D925-4F29-8927-820461EFBB06}"/>
              </a:ext>
            </a:extLst>
          </p:cNvPr>
          <p:cNvSpPr txBox="1"/>
          <p:nvPr/>
        </p:nvSpPr>
        <p:spPr>
          <a:xfrm>
            <a:off x="395536" y="5343237"/>
            <a:ext cx="7916416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80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Układ ruchu.</a:t>
            </a:r>
            <a:r>
              <a:rPr lang="pl-PL" sz="18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Uczeń: </a:t>
            </a:r>
            <a:endParaRPr lang="pl-PL" sz="1600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pl-PL" sz="18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rozpoznaje (na schemacie, rysunku, modelu, według opisu itd.) elementy szkieletu osiowego, obręczy i kończyn; </a:t>
            </a:r>
            <a:endParaRPr lang="pl-PL" sz="1600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6E48389-E0E8-4BAC-B5FB-1904E88531E4}"/>
              </a:ext>
            </a:extLst>
          </p:cNvPr>
          <p:cNvSpPr txBox="1"/>
          <p:nvPr/>
        </p:nvSpPr>
        <p:spPr>
          <a:xfrm>
            <a:off x="107504" y="4818864"/>
            <a:ext cx="2773708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dirty="0"/>
              <a:t>PODSTAWA PROGRAMOWA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B7D9B80-EE8B-43D5-844A-1E6CDDE2E973}"/>
              </a:ext>
            </a:extLst>
          </p:cNvPr>
          <p:cNvSpPr txBox="1"/>
          <p:nvPr/>
        </p:nvSpPr>
        <p:spPr>
          <a:xfrm>
            <a:off x="107504" y="1521628"/>
            <a:ext cx="3161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solidFill>
                  <a:schemeClr val="accent1">
                    <a:lumMod val="50000"/>
                  </a:schemeClr>
                </a:solidFill>
              </a:rPr>
              <a:t>NA LEKCJI DOWIESZ SIĘ: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919CD5D-9DEF-4576-93A6-4F56CF82CF81}"/>
              </a:ext>
            </a:extLst>
          </p:cNvPr>
          <p:cNvSpPr txBox="1"/>
          <p:nvPr/>
        </p:nvSpPr>
        <p:spPr>
          <a:xfrm>
            <a:off x="933862" y="2156343"/>
            <a:ext cx="5223097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Co wchodzi w skład aparatu ruchu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66CC2C8-1028-49E0-B1D0-4103EA10FD62}"/>
              </a:ext>
            </a:extLst>
          </p:cNvPr>
          <p:cNvSpPr txBox="1"/>
          <p:nvPr/>
        </p:nvSpPr>
        <p:spPr>
          <a:xfrm>
            <a:off x="933863" y="2768991"/>
            <a:ext cx="5223097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Jakie funkcje spełnia aparat ruchu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B5A2113-5087-4DFD-BA07-5869648FE4F2}"/>
              </a:ext>
            </a:extLst>
          </p:cNvPr>
          <p:cNvSpPr txBox="1"/>
          <p:nvPr/>
        </p:nvSpPr>
        <p:spPr>
          <a:xfrm>
            <a:off x="933863" y="3394995"/>
            <a:ext cx="5223097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Z czego składa się szkielet człowieka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5AA0B33-A0F4-441F-8C05-058C52DDBC68}"/>
              </a:ext>
            </a:extLst>
          </p:cNvPr>
          <p:cNvSpPr txBox="1"/>
          <p:nvPr/>
        </p:nvSpPr>
        <p:spPr>
          <a:xfrm>
            <a:off x="933863" y="3960606"/>
            <a:ext cx="5223097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200" dirty="0"/>
              <a:t>Jakie rodzaje kości budują szkielet człowieka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0759B55-6812-4111-B330-8370FACD3CC6}"/>
              </a:ext>
            </a:extLst>
          </p:cNvPr>
          <p:cNvSpPr txBox="1"/>
          <p:nvPr/>
        </p:nvSpPr>
        <p:spPr>
          <a:xfrm>
            <a:off x="467544" y="311300"/>
            <a:ext cx="3672408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chemeClr val="bg2">
                    <a:lumMod val="25000"/>
                  </a:schemeClr>
                </a:solidFill>
              </a:rPr>
              <a:t>Zastanów się: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4398D04-F46F-4ED6-81AB-DC966E095D14}"/>
              </a:ext>
            </a:extLst>
          </p:cNvPr>
          <p:cNvSpPr txBox="1"/>
          <p:nvPr/>
        </p:nvSpPr>
        <p:spPr>
          <a:xfrm>
            <a:off x="4698957" y="208647"/>
            <a:ext cx="4133832" cy="92333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dirty="0">
                <a:ln w="0"/>
              </a:rPr>
              <a:t>Ciało człowieka zbudowane jest z wielu układów, m.in. Układ krwionośny, pokarmowy, nerwowy.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E786A54-18C6-48CB-94FD-AADF3606C59C}"/>
              </a:ext>
            </a:extLst>
          </p:cNvPr>
          <p:cNvSpPr txBox="1"/>
          <p:nvPr/>
        </p:nvSpPr>
        <p:spPr>
          <a:xfrm>
            <a:off x="302691" y="1315041"/>
            <a:ext cx="39659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Jakie układy umożliwiają poruszanie się?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C1CCB92-81C0-4342-90B2-2EE608B15E95}"/>
              </a:ext>
            </a:extLst>
          </p:cNvPr>
          <p:cNvSpPr txBox="1"/>
          <p:nvPr/>
        </p:nvSpPr>
        <p:spPr>
          <a:xfrm>
            <a:off x="131179" y="2311679"/>
            <a:ext cx="4326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Czy wszystkie mięśnie w ciele człowieka odpowiadają za poruszanie się?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D18AA20-160D-43C6-9A1A-8C84FF7916B9}"/>
              </a:ext>
            </a:extLst>
          </p:cNvPr>
          <p:cNvSpPr txBox="1"/>
          <p:nvPr/>
        </p:nvSpPr>
        <p:spPr>
          <a:xfrm>
            <a:off x="4698957" y="1424608"/>
            <a:ext cx="409144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Układ mięśniowy i układ kostny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8D1CE8A-3539-4E58-AFC3-856F71741CEB}"/>
              </a:ext>
            </a:extLst>
          </p:cNvPr>
          <p:cNvSpPr txBox="1"/>
          <p:nvPr/>
        </p:nvSpPr>
        <p:spPr>
          <a:xfrm>
            <a:off x="4710113" y="2567143"/>
            <a:ext cx="409144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Nie, tylko mięśnie szkieletowe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0170FB9-5E1D-40EF-9AB1-28A4C4456122}"/>
              </a:ext>
            </a:extLst>
          </p:cNvPr>
          <p:cNvSpPr txBox="1"/>
          <p:nvPr/>
        </p:nvSpPr>
        <p:spPr>
          <a:xfrm>
            <a:off x="599897" y="3573189"/>
            <a:ext cx="3642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Jaką rolę w aparacie ruchu odgrywa szkielet?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CC83AC3-6652-46A5-8F1E-EC56976E07FD}"/>
              </a:ext>
            </a:extLst>
          </p:cNvPr>
          <p:cNvSpPr txBox="1"/>
          <p:nvPr/>
        </p:nvSpPr>
        <p:spPr>
          <a:xfrm>
            <a:off x="4710113" y="3677568"/>
            <a:ext cx="407704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Jest rusztowaniem dla mięśni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836A90E-8D54-45A9-9B8A-489262405CD2}"/>
              </a:ext>
            </a:extLst>
          </p:cNvPr>
          <p:cNvSpPr txBox="1"/>
          <p:nvPr/>
        </p:nvSpPr>
        <p:spPr>
          <a:xfrm>
            <a:off x="2268638" y="4469383"/>
            <a:ext cx="501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APARAT RUCHU CZŁOWIEKA TWORZĄ: 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5EE77E1-5AA5-4235-B352-CED3C8857032}"/>
              </a:ext>
            </a:extLst>
          </p:cNvPr>
          <p:cNvSpPr txBox="1"/>
          <p:nvPr/>
        </p:nvSpPr>
        <p:spPr>
          <a:xfrm>
            <a:off x="3214570" y="5623394"/>
            <a:ext cx="2939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Która z nich będzie stanowić część czynną a która bierną?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96FC7977-E833-44FB-A1C6-DE6B403AB9A6}"/>
              </a:ext>
            </a:extLst>
          </p:cNvPr>
          <p:cNvSpPr txBox="1"/>
          <p:nvPr/>
        </p:nvSpPr>
        <p:spPr>
          <a:xfrm>
            <a:off x="617451" y="4996088"/>
            <a:ext cx="2939627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UKŁAD SZKIELETOWY 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01C7A93D-F27F-4E13-A29C-7CA523476B28}"/>
              </a:ext>
            </a:extLst>
          </p:cNvPr>
          <p:cNvSpPr txBox="1"/>
          <p:nvPr/>
        </p:nvSpPr>
        <p:spPr>
          <a:xfrm>
            <a:off x="5369150" y="5034768"/>
            <a:ext cx="3157399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MIĘŚNIE SZKIELETOWE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ABE5C1E9-F6F2-4D32-AE5A-9C1248A4D2F0}"/>
              </a:ext>
            </a:extLst>
          </p:cNvPr>
          <p:cNvSpPr txBox="1"/>
          <p:nvPr/>
        </p:nvSpPr>
        <p:spPr>
          <a:xfrm>
            <a:off x="755576" y="5727295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część </a:t>
            </a:r>
          </a:p>
          <a:p>
            <a:pPr algn="ctr"/>
            <a:r>
              <a:rPr lang="pl-PL" sz="2400" dirty="0"/>
              <a:t>bierna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049E5F7-F461-4633-A612-6AEFAE60963E}"/>
              </a:ext>
            </a:extLst>
          </p:cNvPr>
          <p:cNvSpPr txBox="1"/>
          <p:nvPr/>
        </p:nvSpPr>
        <p:spPr>
          <a:xfrm>
            <a:off x="6865580" y="5727294"/>
            <a:ext cx="10443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część </a:t>
            </a:r>
          </a:p>
          <a:p>
            <a:pPr algn="ctr"/>
            <a:r>
              <a:rPr lang="pl-PL" sz="2400" dirty="0"/>
              <a:t>czynna</a:t>
            </a:r>
          </a:p>
        </p:txBody>
      </p:sp>
      <p:sp>
        <p:nvSpPr>
          <p:cNvPr id="23" name="Strzałka: w górę 22">
            <a:extLst>
              <a:ext uri="{FF2B5EF4-FFF2-40B4-BE49-F238E27FC236}">
                <a16:creationId xmlns:a16="http://schemas.microsoft.com/office/drawing/2014/main" id="{8CCDE20D-EA44-4DD8-84FA-E20950C9DB47}"/>
              </a:ext>
            </a:extLst>
          </p:cNvPr>
          <p:cNvSpPr/>
          <p:nvPr/>
        </p:nvSpPr>
        <p:spPr>
          <a:xfrm>
            <a:off x="2321590" y="5766980"/>
            <a:ext cx="432048" cy="654033"/>
          </a:xfrm>
          <a:prstGeom prst="up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trzałka: w górę 24">
            <a:extLst>
              <a:ext uri="{FF2B5EF4-FFF2-40B4-BE49-F238E27FC236}">
                <a16:creationId xmlns:a16="http://schemas.microsoft.com/office/drawing/2014/main" id="{A5B0EB8E-A611-44FC-992C-0FA416E89B8B}"/>
              </a:ext>
            </a:extLst>
          </p:cNvPr>
          <p:cNvSpPr/>
          <p:nvPr/>
        </p:nvSpPr>
        <p:spPr>
          <a:xfrm>
            <a:off x="6282607" y="5769343"/>
            <a:ext cx="432048" cy="654033"/>
          </a:xfrm>
          <a:prstGeom prst="up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2" grpId="0" animBg="1"/>
      <p:bldP spid="13" grpId="0"/>
      <p:bldP spid="14" grpId="0" animBg="1"/>
      <p:bldP spid="15" grpId="0"/>
      <p:bldP spid="16" grpId="0"/>
      <p:bldP spid="18" grpId="0" animBg="1"/>
      <p:bldP spid="20" grpId="0" animBg="1"/>
      <p:bldP spid="21" grpId="0"/>
      <p:bldP spid="22" grpId="0"/>
      <p:bldP spid="23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2961A5B8-4805-451F-A947-19F686922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" y="620688"/>
            <a:ext cx="9144000" cy="589486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DFC3969-260C-4063-A1C4-69CF97F6BC75}"/>
              </a:ext>
            </a:extLst>
          </p:cNvPr>
          <p:cNvSpPr txBox="1"/>
          <p:nvPr/>
        </p:nvSpPr>
        <p:spPr>
          <a:xfrm>
            <a:off x="971600" y="116632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0070C0"/>
                </a:solidFill>
              </a:rPr>
              <a:t>BUDOWA SZKIELETU CZŁOWIEKA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B9C162-CFCF-4E3A-800A-EEA5941CB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Z JAKICH KOŚCI SKŁADA SIĘ SZKIELET?</a:t>
            </a:r>
          </a:p>
        </p:txBody>
      </p:sp>
      <p:pic>
        <p:nvPicPr>
          <p:cNvPr id="3074" name="Picture 2" descr="Czaszka, Kości, Szkielet">
            <a:extLst>
              <a:ext uri="{FF2B5EF4-FFF2-40B4-BE49-F238E27FC236}">
                <a16:creationId xmlns:a16="http://schemas.microsoft.com/office/drawing/2014/main" id="{D251E6B6-D40F-499E-AB5B-28B22C798D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4864"/>
            <a:ext cx="8229600" cy="363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97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0D5DE064-F38A-4449-BEF0-9A95B23C4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55" t="2839" r="11932"/>
          <a:stretch/>
        </p:blipFill>
        <p:spPr>
          <a:xfrm>
            <a:off x="179511" y="2360497"/>
            <a:ext cx="2912297" cy="425106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64756B5-7311-41F0-86A8-5F42E8917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032" y="289457"/>
            <a:ext cx="3960440" cy="1579293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0070C0"/>
                </a:solidFill>
              </a:rPr>
              <a:t>SZKIELET OSIOWY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4F88969-105E-45CA-9D67-FA9D27DE6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352" y="1868751"/>
            <a:ext cx="1534635" cy="502312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3DD4442-560C-449D-B611-3D225EE93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167" y="116632"/>
            <a:ext cx="2003769" cy="257932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5545537-174D-4CEF-884F-D96CC01A1970}"/>
              </a:ext>
            </a:extLst>
          </p:cNvPr>
          <p:cNvSpPr txBox="1"/>
          <p:nvPr/>
        </p:nvSpPr>
        <p:spPr>
          <a:xfrm>
            <a:off x="4888434" y="2175831"/>
            <a:ext cx="3932038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wchodzi w skład szkieletu osiowego?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F9A564B-A73C-4CDB-865D-90D5DC0F45F3}"/>
              </a:ext>
            </a:extLst>
          </p:cNvPr>
          <p:cNvSpPr txBox="1"/>
          <p:nvPr/>
        </p:nvSpPr>
        <p:spPr>
          <a:xfrm>
            <a:off x="4860032" y="3313909"/>
            <a:ext cx="396044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spełnia każda z tych części w aparacie ruchu?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1DB9753-2431-43A1-BA92-84898F0ED94D}"/>
              </a:ext>
            </a:extLst>
          </p:cNvPr>
          <p:cNvSpPr txBox="1"/>
          <p:nvPr/>
        </p:nvSpPr>
        <p:spPr>
          <a:xfrm>
            <a:off x="4888434" y="4520540"/>
            <a:ext cx="3960439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zwraca Twoją uwagę </a:t>
            </a:r>
            <a:br>
              <a:rPr lang="pl-PL" sz="2400" dirty="0"/>
            </a:br>
            <a:r>
              <a:rPr lang="pl-PL" sz="2400" dirty="0"/>
              <a:t>w wyglądzie kręgosłupa?</a:t>
            </a:r>
          </a:p>
        </p:txBody>
      </p:sp>
    </p:spTree>
    <p:extLst>
      <p:ext uri="{BB962C8B-B14F-4D97-AF65-F5344CB8AC3E}">
        <p14:creationId xmlns:p14="http://schemas.microsoft.com/office/powerpoint/2010/main" val="476329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C4FF7F-F0D0-4577-8E5E-B005124C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205" y="91903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70C0"/>
                </a:solidFill>
              </a:rPr>
              <a:t>SZKIELET KOŃCZYNY GÓRNEJ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78CDF72-238A-419B-B318-D59A9DF2E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840180"/>
            <a:ext cx="4618501" cy="4525963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3907A9B-AD59-43F7-9050-9821030D934F}"/>
              </a:ext>
            </a:extLst>
          </p:cNvPr>
          <p:cNvSpPr txBox="1"/>
          <p:nvPr/>
        </p:nvSpPr>
        <p:spPr>
          <a:xfrm>
            <a:off x="5868144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F3B2C10-8935-4733-8593-D32EBCB3B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97888"/>
            <a:ext cx="4336842" cy="481054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79A2803-9D85-4A57-BC1E-C6C507485D82}"/>
              </a:ext>
            </a:extLst>
          </p:cNvPr>
          <p:cNvSpPr txBox="1"/>
          <p:nvPr/>
        </p:nvSpPr>
        <p:spPr>
          <a:xfrm>
            <a:off x="457200" y="1107998"/>
            <a:ext cx="32235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dirty="0"/>
              <a:t>CZĘŚĆ BIERNA APARATU RUCHU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3E5108F-E4C4-4131-983C-81A1C63F7B81}"/>
              </a:ext>
            </a:extLst>
          </p:cNvPr>
          <p:cNvSpPr txBox="1"/>
          <p:nvPr/>
        </p:nvSpPr>
        <p:spPr>
          <a:xfrm>
            <a:off x="5463225" y="1107998"/>
            <a:ext cx="329494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dirty="0"/>
              <a:t>CZĘŚĆ CZYNNA APARATU RUCHU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7B0C52C-F08D-4F12-BF6A-164F3812E412}"/>
              </a:ext>
            </a:extLst>
          </p:cNvPr>
          <p:cNvSpPr txBox="1"/>
          <p:nvPr/>
        </p:nvSpPr>
        <p:spPr>
          <a:xfrm>
            <a:off x="107504" y="2173506"/>
            <a:ext cx="2016224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KTÓRE KOŚCI TWORZĄ OBRĘCZ BARKOWĄ?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C37E875-94B5-4C75-87A3-DAD81B05B89B}"/>
              </a:ext>
            </a:extLst>
          </p:cNvPr>
          <p:cNvSpPr txBox="1"/>
          <p:nvPr/>
        </p:nvSpPr>
        <p:spPr>
          <a:xfrm>
            <a:off x="7336754" y="5234092"/>
            <a:ext cx="1449862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zgina dłoń </a:t>
            </a:r>
            <a:br>
              <a:rPr lang="pl-PL" dirty="0"/>
            </a:br>
            <a:r>
              <a:rPr lang="pl-PL" dirty="0"/>
              <a:t>i palce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B7662E78-6AF8-4B7E-ACDD-8424E1196452}"/>
              </a:ext>
            </a:extLst>
          </p:cNvPr>
          <p:cNvSpPr txBox="1"/>
          <p:nvPr/>
        </p:nvSpPr>
        <p:spPr>
          <a:xfrm>
            <a:off x="4726005" y="4365104"/>
            <a:ext cx="1449862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zgina dłoń </a:t>
            </a:r>
            <a:br>
              <a:rPr lang="pl-PL" dirty="0"/>
            </a:br>
            <a:r>
              <a:rPr lang="pl-PL" dirty="0"/>
              <a:t>i kciuk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3FB03A3-32A1-4E82-B380-E209F7E94F53}"/>
              </a:ext>
            </a:extLst>
          </p:cNvPr>
          <p:cNvSpPr txBox="1"/>
          <p:nvPr/>
        </p:nvSpPr>
        <p:spPr>
          <a:xfrm>
            <a:off x="7344933" y="3212976"/>
            <a:ext cx="1449862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zgina przedramię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FB026D26-85F2-4E31-BA95-86269DA191E5}"/>
              </a:ext>
            </a:extLst>
          </p:cNvPr>
          <p:cNvSpPr txBox="1"/>
          <p:nvPr/>
        </p:nvSpPr>
        <p:spPr>
          <a:xfrm>
            <a:off x="5076056" y="1667822"/>
            <a:ext cx="2461576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przywodzi i zgina ramię</a:t>
            </a:r>
          </a:p>
        </p:txBody>
      </p:sp>
    </p:spTree>
    <p:extLst>
      <p:ext uri="{BB962C8B-B14F-4D97-AF65-F5344CB8AC3E}">
        <p14:creationId xmlns:p14="http://schemas.microsoft.com/office/powerpoint/2010/main" val="3262674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ACD941-F1F8-4341-8F8E-A1ED233C1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0026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70C0"/>
                </a:solidFill>
              </a:rPr>
              <a:t>SZKIELET KOŃCZYNY DOLNEJ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F7CEF5F-E351-497C-9EDE-1742B670AD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340" y="1849475"/>
            <a:ext cx="3486405" cy="4525963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40E2DA9-F11A-44DE-93CB-AE93608C6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011" y="1972586"/>
            <a:ext cx="4226789" cy="452596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9430977-2AA3-436C-BEB0-A3638463FCE7}"/>
              </a:ext>
            </a:extLst>
          </p:cNvPr>
          <p:cNvSpPr txBox="1"/>
          <p:nvPr/>
        </p:nvSpPr>
        <p:spPr>
          <a:xfrm>
            <a:off x="7452320" y="4005064"/>
            <a:ext cx="1584175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przywodzi </a:t>
            </a:r>
            <a:br>
              <a:rPr lang="pl-PL" sz="1600" dirty="0"/>
            </a:br>
            <a:r>
              <a:rPr lang="pl-PL" sz="1600" dirty="0"/>
              <a:t>i prostuje udo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5422E25-2448-412E-ADAD-9723C9AD846A}"/>
              </a:ext>
            </a:extLst>
          </p:cNvPr>
          <p:cNvSpPr txBox="1"/>
          <p:nvPr/>
        </p:nvSpPr>
        <p:spPr>
          <a:xfrm>
            <a:off x="4572000" y="2492896"/>
            <a:ext cx="1747968" cy="73866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część z nich zgina </a:t>
            </a:r>
            <a:br>
              <a:rPr lang="pl-PL" sz="1400" dirty="0"/>
            </a:br>
            <a:r>
              <a:rPr lang="pl-PL" sz="1400" dirty="0"/>
              <a:t>i prostuje kończynę </a:t>
            </a:r>
            <a:br>
              <a:rPr lang="pl-PL" sz="1400" dirty="0"/>
            </a:br>
            <a:r>
              <a:rPr lang="pl-PL" sz="1400" dirty="0"/>
              <a:t>w stawie biodrowym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868BF90-020F-4759-81CF-BA1584476370}"/>
              </a:ext>
            </a:extLst>
          </p:cNvPr>
          <p:cNvSpPr txBox="1"/>
          <p:nvPr/>
        </p:nvSpPr>
        <p:spPr>
          <a:xfrm>
            <a:off x="4832344" y="6038188"/>
            <a:ext cx="1512168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600" dirty="0"/>
              <a:t>zginają stopę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217230-6BAC-4D2A-88C4-01628B2D42EE}"/>
              </a:ext>
            </a:extLst>
          </p:cNvPr>
          <p:cNvSpPr txBox="1"/>
          <p:nvPr/>
        </p:nvSpPr>
        <p:spPr>
          <a:xfrm>
            <a:off x="457200" y="1276365"/>
            <a:ext cx="32235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dirty="0"/>
              <a:t>CZĘŚĆ BIERNA APARATU RUCHU 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500EA99-D225-4E23-A1EB-684B1377C3AC}"/>
              </a:ext>
            </a:extLst>
          </p:cNvPr>
          <p:cNvSpPr txBox="1"/>
          <p:nvPr/>
        </p:nvSpPr>
        <p:spPr>
          <a:xfrm>
            <a:off x="5391859" y="1276365"/>
            <a:ext cx="329494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dirty="0"/>
              <a:t>CZĘŚĆ CZYNNA APARATU RUCHU 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14D43D7-C4E8-4661-9A37-285C685ABD08}"/>
              </a:ext>
            </a:extLst>
          </p:cNvPr>
          <p:cNvSpPr txBox="1"/>
          <p:nvPr/>
        </p:nvSpPr>
        <p:spPr>
          <a:xfrm>
            <a:off x="2530624" y="5790662"/>
            <a:ext cx="2016224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KTÓRE KOŚCI TWORZĄ OBRĘCZ BIODROWĄ?</a:t>
            </a:r>
          </a:p>
        </p:txBody>
      </p:sp>
    </p:spTree>
    <p:extLst>
      <p:ext uri="{BB962C8B-B14F-4D97-AF65-F5344CB8AC3E}">
        <p14:creationId xmlns:p14="http://schemas.microsoft.com/office/powerpoint/2010/main" val="4183350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6C99AE-E7CA-4E57-A7BE-DCDA378C8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773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70C0"/>
                </a:solidFill>
              </a:rPr>
              <a:t>KSZTAŁTY KOŚCI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2266447-BC88-4C60-988C-151FD594E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" y="872411"/>
            <a:ext cx="7820025" cy="443865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956480EA-EFFE-4778-A672-7DDA6F2677D4}"/>
              </a:ext>
            </a:extLst>
          </p:cNvPr>
          <p:cNvSpPr txBox="1"/>
          <p:nvPr/>
        </p:nvSpPr>
        <p:spPr>
          <a:xfrm>
            <a:off x="899592" y="5409174"/>
            <a:ext cx="7704856" cy="95410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Kształt kości wynika z roli jaką pełni ona </a:t>
            </a:r>
            <a:br>
              <a:rPr lang="pl-PL" sz="2800" dirty="0"/>
            </a:br>
            <a:r>
              <a:rPr lang="pl-PL" sz="2800" dirty="0"/>
              <a:t>w organizmie</a:t>
            </a:r>
          </a:p>
        </p:txBody>
      </p:sp>
    </p:spTree>
    <p:extLst>
      <p:ext uri="{BB962C8B-B14F-4D97-AF65-F5344CB8AC3E}">
        <p14:creationId xmlns:p14="http://schemas.microsoft.com/office/powerpoint/2010/main" val="3585937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0156CE-437B-4ED9-B3CC-FF58BE6A0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pl-PL" dirty="0">
                <a:solidFill>
                  <a:srgbClr val="0070C0"/>
                </a:solidFill>
              </a:rPr>
              <a:t>KOŚĆ DŁUGA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EC2DA4-8EE1-4C6F-8CE3-0C7D3C7FF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703" y="3789041"/>
            <a:ext cx="8496944" cy="1944216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r>
              <a:rPr lang="pl-PL" dirty="0"/>
              <a:t>	- długość przeważa nad szerokością i grubością</a:t>
            </a:r>
          </a:p>
          <a:p>
            <a:pPr>
              <a:buNone/>
            </a:pPr>
            <a:r>
              <a:rPr lang="pl-PL" dirty="0"/>
              <a:t>	- służą do dźwigania mięśni, </a:t>
            </a:r>
          </a:p>
          <a:p>
            <a:pPr>
              <a:buNone/>
            </a:pPr>
            <a:r>
              <a:rPr lang="pl-PL" dirty="0"/>
              <a:t>	- </a:t>
            </a:r>
            <a:r>
              <a:rPr lang="pl-PL" b="1" dirty="0"/>
              <a:t>przykład:  kość udowa, </a:t>
            </a:r>
            <a:r>
              <a:rPr lang="pl-PL" b="1" dirty="0" err="1"/>
              <a:t>ramienna,paliczki</a:t>
            </a:r>
            <a:endParaRPr lang="pl-PL" b="1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FCDC8B3-3B38-4A39-8400-5605DDE30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268760"/>
            <a:ext cx="7464121" cy="21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05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AEE53E-614E-4D74-8E79-C0D5F89A9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864" y="548680"/>
            <a:ext cx="4978896" cy="850106"/>
          </a:xfrm>
        </p:spPr>
        <p:txBody>
          <a:bodyPr/>
          <a:lstStyle/>
          <a:p>
            <a:r>
              <a:rPr lang="pl-PL" dirty="0">
                <a:solidFill>
                  <a:srgbClr val="0070C0"/>
                </a:solidFill>
              </a:rPr>
              <a:t>KOŚCI PŁASKIE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F98A4D-E0EB-4EA5-826D-EB3F461E0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9816" y="1772816"/>
            <a:ext cx="6156176" cy="288032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pl-PL" dirty="0"/>
              <a:t>-  długość i szerokość przeważają   </a:t>
            </a:r>
            <a:br>
              <a:rPr lang="pl-PL" dirty="0"/>
            </a:br>
            <a:r>
              <a:rPr lang="pl-PL" dirty="0"/>
              <a:t>nad grubością</a:t>
            </a:r>
          </a:p>
          <a:p>
            <a:pPr>
              <a:buNone/>
            </a:pPr>
            <a:r>
              <a:rPr lang="pl-PL" dirty="0"/>
              <a:t>-  funkcja ochronna (kości czaszki,</a:t>
            </a:r>
            <a:br>
              <a:rPr lang="pl-PL" dirty="0"/>
            </a:br>
            <a:r>
              <a:rPr lang="pl-PL" b="1" dirty="0"/>
              <a:t>mostek</a:t>
            </a:r>
            <a:r>
              <a:rPr lang="pl-PL" dirty="0"/>
              <a:t>) lub tworzą powierzchnię dla szerokich mięśni </a:t>
            </a:r>
            <a:r>
              <a:rPr lang="pl-PL" b="1" dirty="0"/>
              <a:t>np. łopatka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DB0E7A5-8FB7-4C33-999B-59558F043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8640"/>
            <a:ext cx="1690208" cy="4570563"/>
          </a:xfrm>
          <a:prstGeom prst="rect">
            <a:avLst/>
          </a:prstGeom>
        </p:spPr>
      </p:pic>
      <p:pic>
        <p:nvPicPr>
          <p:cNvPr id="4098" name="Picture 2" descr="3B Scientific 1018517 Orthobones Scapula Bone model: Amazon.com.mx">
            <a:extLst>
              <a:ext uri="{FF2B5EF4-FFF2-40B4-BE49-F238E27FC236}">
                <a16:creationId xmlns:a16="http://schemas.microsoft.com/office/drawing/2014/main" id="{AADCD934-7A7B-4E71-9871-A2AD868E6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5" y="4221088"/>
            <a:ext cx="2522289" cy="252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996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B44CD4-7ACD-45F4-BF74-C6801C66B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60" y="274638"/>
            <a:ext cx="4474840" cy="778098"/>
          </a:xfrm>
        </p:spPr>
        <p:txBody>
          <a:bodyPr/>
          <a:lstStyle/>
          <a:p>
            <a:r>
              <a:rPr lang="pl-PL" dirty="0">
                <a:solidFill>
                  <a:srgbClr val="0070C0"/>
                </a:solidFill>
              </a:rPr>
              <a:t>KOŚCI KRÓKIE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03BF9B-6395-4C06-92C7-0458B96E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3928" y="1556793"/>
            <a:ext cx="4824536" cy="216023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pl-PL" dirty="0"/>
              <a:t>	- </a:t>
            </a:r>
            <a:r>
              <a:rPr lang="pl-PL" sz="2800" dirty="0"/>
              <a:t>wszystkie wymiary podobne</a:t>
            </a:r>
          </a:p>
          <a:p>
            <a:pPr>
              <a:buNone/>
            </a:pPr>
            <a:r>
              <a:rPr lang="pl-PL" sz="2800" dirty="0"/>
              <a:t>	- odporne na złamania</a:t>
            </a:r>
          </a:p>
          <a:p>
            <a:pPr>
              <a:buNone/>
            </a:pPr>
            <a:r>
              <a:rPr lang="pl-PL" sz="2800" dirty="0"/>
              <a:t>	- </a:t>
            </a:r>
            <a:r>
              <a:rPr lang="pl-PL" sz="2800" b="1" dirty="0"/>
              <a:t>przykład: kości nadgarstka </a:t>
            </a:r>
            <a:br>
              <a:rPr lang="pl-PL" sz="2800" b="1" dirty="0"/>
            </a:br>
            <a:r>
              <a:rPr lang="pl-PL" sz="2800" b="1" dirty="0"/>
              <a:t>  i stępu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B380E97-1E1D-466A-B44F-E51F94841F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673"/>
          <a:stretch/>
        </p:blipFill>
        <p:spPr>
          <a:xfrm>
            <a:off x="4047117" y="4049468"/>
            <a:ext cx="2436832" cy="252862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46ACCAD-CD75-41A8-8556-AE19345FE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79" y="0"/>
            <a:ext cx="3856556" cy="685800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1AD69BAE-9CCD-4216-817C-1F0245F88697}"/>
              </a:ext>
            </a:extLst>
          </p:cNvPr>
          <p:cNvSpPr txBox="1"/>
          <p:nvPr/>
        </p:nvSpPr>
        <p:spPr>
          <a:xfrm>
            <a:off x="251520" y="5364276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FF0000"/>
                </a:solidFill>
              </a:rPr>
              <a:t>WAŻNE: KOŚCI PALCÓW SĄ KOŚCMI DŁUGIMI!</a:t>
            </a:r>
          </a:p>
        </p:txBody>
      </p:sp>
    </p:spTree>
    <p:extLst>
      <p:ext uri="{BB962C8B-B14F-4D97-AF65-F5344CB8AC3E}">
        <p14:creationId xmlns:p14="http://schemas.microsoft.com/office/powerpoint/2010/main" val="278804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B44CD4-7ACD-45F4-BF74-C6801C66B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60337"/>
            <a:ext cx="519492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KOŚCI RÓŻNOKSZTAŁTNE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03BF9B-6395-4C06-92C7-0458B96E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2" y="5445224"/>
            <a:ext cx="8561715" cy="1143000"/>
          </a:xfrm>
          <a:solidFill>
            <a:schemeClr val="bg2">
              <a:lumMod val="90000"/>
            </a:schemeClr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dirty="0"/>
              <a:t>	</a:t>
            </a:r>
            <a:r>
              <a:rPr lang="pl-PL" sz="3400" dirty="0"/>
              <a:t>- charakteryzują je nieregularne kształty </a:t>
            </a:r>
          </a:p>
          <a:p>
            <a:pPr>
              <a:buNone/>
            </a:pPr>
            <a:r>
              <a:rPr lang="pl-PL" sz="3400" dirty="0"/>
              <a:t>	- posiadają wyrostki do których przymocowane są kości</a:t>
            </a:r>
          </a:p>
          <a:p>
            <a:pPr>
              <a:buNone/>
            </a:pPr>
            <a:r>
              <a:rPr lang="pl-PL" sz="3400" dirty="0"/>
              <a:t>	</a:t>
            </a:r>
            <a:r>
              <a:rPr lang="pl-PL" sz="3400" b="1" dirty="0"/>
              <a:t>- np. kręgi, młoteczek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EB3D569-582B-4DFC-871F-ED9CA7370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384" y="1997918"/>
            <a:ext cx="2809875" cy="275272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200A81C-19BB-4F4A-AEB7-A8E073BE9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7138" y="156389"/>
            <a:ext cx="3793232" cy="2107924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E21C3B6-27E3-4327-B6C0-E4F7A57A7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2392390"/>
            <a:ext cx="441088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95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AF16E0-34DA-4D24-A6F1-97A6DB892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9024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70C0"/>
                </a:solidFill>
              </a:rPr>
              <a:t>POZOSTAŁE FUNKCJE SZKIELETU</a:t>
            </a:r>
          </a:p>
        </p:txBody>
      </p:sp>
      <p:pic>
        <p:nvPicPr>
          <p:cNvPr id="2050" name="Picture 2" descr="Szkielet, Samica, Szkielet Wewnętrzny, Skelet">
            <a:extLst>
              <a:ext uri="{FF2B5EF4-FFF2-40B4-BE49-F238E27FC236}">
                <a16:creationId xmlns:a16="http://schemas.microsoft.com/office/drawing/2014/main" id="{B2685D41-2888-4620-9768-4F6728507F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27" y="971833"/>
            <a:ext cx="3303224" cy="55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78C7327-2BB9-43CC-A151-9662B22781F7}"/>
              </a:ext>
            </a:extLst>
          </p:cNvPr>
          <p:cNvSpPr txBox="1"/>
          <p:nvPr/>
        </p:nvSpPr>
        <p:spPr>
          <a:xfrm>
            <a:off x="3469661" y="1148476"/>
            <a:ext cx="542281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Analizując schemat układu kostnego, który jest zamieszczony w podręczniku, wskaż jakie jeszcze funkcje spełnia szkielet człowieka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89E2AB0-860F-49E5-99CC-8F348D00A70B}"/>
              </a:ext>
            </a:extLst>
          </p:cNvPr>
          <p:cNvSpPr txBox="1"/>
          <p:nvPr/>
        </p:nvSpPr>
        <p:spPr>
          <a:xfrm>
            <a:off x="3452181" y="2862683"/>
            <a:ext cx="544029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JAKĄ ROLĘ SPEŁNIA CZASZKA?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67158AC-DDAC-4D87-9A8A-2E484EEC679B}"/>
              </a:ext>
            </a:extLst>
          </p:cNvPr>
          <p:cNvSpPr txBox="1"/>
          <p:nvPr/>
        </p:nvSpPr>
        <p:spPr>
          <a:xfrm>
            <a:off x="3469661" y="3404839"/>
            <a:ext cx="5422819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Z CZEGO WYNIKA TAKA BUDOWA KLATKI PIERSIOWEJ?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64A3D2F-8F16-4253-AF57-31BCF9047CB3}"/>
              </a:ext>
            </a:extLst>
          </p:cNvPr>
          <p:cNvSpPr txBox="1"/>
          <p:nvPr/>
        </p:nvSpPr>
        <p:spPr>
          <a:xfrm>
            <a:off x="3440554" y="4286164"/>
            <a:ext cx="544029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SPÓJRZ NA SWOJE KOŃCZYNY, DO CZEGO NA CO DZIEŃ JE WYKORZYSTUJESZ?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999AEF3-53F6-4925-8CBD-6D11274F4AD4}"/>
              </a:ext>
            </a:extLst>
          </p:cNvPr>
          <p:cNvSpPr txBox="1"/>
          <p:nvPr/>
        </p:nvSpPr>
        <p:spPr>
          <a:xfrm>
            <a:off x="3469661" y="5105934"/>
            <a:ext cx="5411191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CO WPŁYWA NA WZMOCNIENIE KOŚCI? CO JEST W NICH MAGAZYNOWANE?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F895F33-EEC7-41DA-AF3F-6E4E46B4C416}"/>
              </a:ext>
            </a:extLst>
          </p:cNvPr>
          <p:cNvSpPr txBox="1"/>
          <p:nvPr/>
        </p:nvSpPr>
        <p:spPr>
          <a:xfrm>
            <a:off x="3440554" y="2297737"/>
            <a:ext cx="5505482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000" dirty="0"/>
              <a:t>CZY WSZYSCY W KLASIE MACIE TAKI SAM WZROST?</a:t>
            </a:r>
          </a:p>
        </p:txBody>
      </p:sp>
    </p:spTree>
    <p:extLst>
      <p:ext uri="{BB962C8B-B14F-4D97-AF65-F5344CB8AC3E}">
        <p14:creationId xmlns:p14="http://schemas.microsoft.com/office/powerpoint/2010/main" val="3265364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0060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70C0"/>
                </a:solidFill>
              </a:rPr>
              <a:t>Funkcje szkieletu człowieka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7ADE014-1E58-478F-8774-A827D8F691C7}"/>
              </a:ext>
            </a:extLst>
          </p:cNvPr>
          <p:cNvSpPr txBox="1"/>
          <p:nvPr/>
        </p:nvSpPr>
        <p:spPr>
          <a:xfrm>
            <a:off x="419022" y="1290997"/>
            <a:ext cx="846814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nadaje kształt i wielkość naszemu organizmowi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1FF4EC7-40F3-4185-8BBE-BA8F9D301101}"/>
              </a:ext>
            </a:extLst>
          </p:cNvPr>
          <p:cNvSpPr txBox="1"/>
          <p:nvPr/>
        </p:nvSpPr>
        <p:spPr>
          <a:xfrm>
            <a:off x="419022" y="1936873"/>
            <a:ext cx="8468144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stanowi </a:t>
            </a:r>
            <a:r>
              <a:rPr lang="pl-PL" sz="2400" u="sng" dirty="0"/>
              <a:t>część bierną</a:t>
            </a:r>
            <a:r>
              <a:rPr lang="pl-PL" sz="2400" dirty="0"/>
              <a:t> aparatu ruchu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3023F1B-0273-4666-9386-AA91F0DFC342}"/>
              </a:ext>
            </a:extLst>
          </p:cNvPr>
          <p:cNvSpPr txBox="1"/>
          <p:nvPr/>
        </p:nvSpPr>
        <p:spPr>
          <a:xfrm>
            <a:off x="419022" y="2676849"/>
            <a:ext cx="849163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stanowi  rusztowanie dla mięśni i wraz z nimi umożliwia poruszanie się i utrzymanie prawidłowej postawy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C3ADD5E-571D-490E-93C5-150F462EA26F}"/>
              </a:ext>
            </a:extLst>
          </p:cNvPr>
          <p:cNvSpPr txBox="1"/>
          <p:nvPr/>
        </p:nvSpPr>
        <p:spPr>
          <a:xfrm>
            <a:off x="395536" y="3861048"/>
            <a:ext cx="8491630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chroni narządy wewnętrzne (np. mózg, płuca, serce) oraz narządy zmysłów: wzroku, słuchu, mowy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2729820-4EBA-464C-9662-4A9B02E55C37}"/>
              </a:ext>
            </a:extLst>
          </p:cNvPr>
          <p:cNvSpPr txBox="1"/>
          <p:nvPr/>
        </p:nvSpPr>
        <p:spPr>
          <a:xfrm>
            <a:off x="407279" y="4970356"/>
            <a:ext cx="846814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wytwarza komórki krwi – </a:t>
            </a:r>
            <a:r>
              <a:rPr lang="pl-PL" sz="2400" u="sng" dirty="0"/>
              <a:t>czerwony szpik kostny</a:t>
            </a:r>
            <a:r>
              <a:rPr lang="pl-PL" sz="2400" dirty="0"/>
              <a:t> oraz jest magazynem substancji mineralnych (np. wapń, fosfor)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3DBAF3-396B-4238-8E7F-3C0002EA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43" y="231021"/>
            <a:ext cx="8370372" cy="504056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70C0"/>
                </a:solidFill>
              </a:rPr>
              <a:t>PODSUMOWANIE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FE4F281-A952-4CCA-AEB8-8E3E6F14A252}"/>
              </a:ext>
            </a:extLst>
          </p:cNvPr>
          <p:cNvSpPr txBox="1"/>
          <p:nvPr/>
        </p:nvSpPr>
        <p:spPr>
          <a:xfrm>
            <a:off x="539552" y="1744056"/>
            <a:ext cx="835292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Układ szkieletowy składa się z kości oraz elementów, które je łączą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2D11544-9758-4033-A23E-2DA68E5DEB1D}"/>
              </a:ext>
            </a:extLst>
          </p:cNvPr>
          <p:cNvSpPr txBox="1"/>
          <p:nvPr/>
        </p:nvSpPr>
        <p:spPr>
          <a:xfrm>
            <a:off x="522108" y="2489972"/>
            <a:ext cx="8370372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Szkielet umożliwia poruszanie się dzięki współpracy z mięśniami szkieletowymi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1316017-2144-4850-8312-9F56768A45B2}"/>
              </a:ext>
            </a:extLst>
          </p:cNvPr>
          <p:cNvSpPr txBox="1"/>
          <p:nvPr/>
        </p:nvSpPr>
        <p:spPr>
          <a:xfrm>
            <a:off x="545231" y="4626622"/>
            <a:ext cx="8347249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Szkielet pełni funkcje ochronna, wytwarza elementy </a:t>
            </a:r>
            <a:br>
              <a:rPr lang="pl-PL" sz="2400" dirty="0"/>
            </a:br>
            <a:r>
              <a:rPr lang="pl-PL" sz="2400" dirty="0"/>
              <a:t>morfotyczne krwi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F0C1460-AE6E-43BA-B63D-55C07C04CD23}"/>
              </a:ext>
            </a:extLst>
          </p:cNvPr>
          <p:cNvSpPr txBox="1"/>
          <p:nvPr/>
        </p:nvSpPr>
        <p:spPr>
          <a:xfrm>
            <a:off x="543810" y="3606223"/>
            <a:ext cx="837037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Szkielet jest rusztowaniem dla mięśni i magazynem soli mineralnych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F85D875-98D6-4BB7-9B0A-1F0C1F2064E4}"/>
              </a:ext>
            </a:extLst>
          </p:cNvPr>
          <p:cNvSpPr txBox="1"/>
          <p:nvPr/>
        </p:nvSpPr>
        <p:spPr>
          <a:xfrm>
            <a:off x="539552" y="5724789"/>
            <a:ext cx="837037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Szkielet człowieka dzieli się na szkielet osiowy, </a:t>
            </a:r>
            <a:br>
              <a:rPr lang="pl-PL" sz="2400" dirty="0"/>
            </a:br>
            <a:r>
              <a:rPr lang="pl-PL" sz="2400" dirty="0"/>
              <a:t>szkielet kończyn i obręczy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6556F71-4F7E-4938-9364-B9A84261B6B2}"/>
              </a:ext>
            </a:extLst>
          </p:cNvPr>
          <p:cNvSpPr txBox="1"/>
          <p:nvPr/>
        </p:nvSpPr>
        <p:spPr>
          <a:xfrm>
            <a:off x="541680" y="1020331"/>
            <a:ext cx="83508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Aparat ruchu składa się z szkieletu oraz mięśni szkieletowych</a:t>
            </a:r>
          </a:p>
        </p:txBody>
      </p:sp>
    </p:spTree>
    <p:extLst>
      <p:ext uri="{BB962C8B-B14F-4D97-AF65-F5344CB8AC3E}">
        <p14:creationId xmlns:p14="http://schemas.microsoft.com/office/powerpoint/2010/main" val="211875930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578</Words>
  <Application>Microsoft Office PowerPoint</Application>
  <PresentationFormat>Pokaz na ekranie (4:3)</PresentationFormat>
  <Paragraphs>84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8" baseType="lpstr">
      <vt:lpstr>Arial</vt:lpstr>
      <vt:lpstr>Calibri</vt:lpstr>
      <vt:lpstr>Motyw pakietu Office</vt:lpstr>
      <vt:lpstr>Poznajemy budowę szkieletu człowieka</vt:lpstr>
      <vt:lpstr>Prezentacja programu PowerPoint</vt:lpstr>
      <vt:lpstr>Prezentacja programu PowerPoint</vt:lpstr>
      <vt:lpstr>Z JAKICH KOŚCI SKŁADA SIĘ SZKIELET?</vt:lpstr>
      <vt:lpstr>SZKIELET OSIOWY</vt:lpstr>
      <vt:lpstr>SZKIELET KOŃCZYNY GÓRNEJ</vt:lpstr>
      <vt:lpstr>SZKIELET KOŃCZYNY DOLNEJ</vt:lpstr>
      <vt:lpstr>KSZTAŁTY KOŚCI</vt:lpstr>
      <vt:lpstr>KOŚĆ DŁUGA</vt:lpstr>
      <vt:lpstr>KOŚCI PŁASKIE</vt:lpstr>
      <vt:lpstr>KOŚCI KRÓKIE</vt:lpstr>
      <vt:lpstr>KOŚCI RÓŻNOKSZTAŁTNE</vt:lpstr>
      <vt:lpstr>POZOSTAŁE FUNKCJE SZKIELETU</vt:lpstr>
      <vt:lpstr>Funkcje szkieletu człowieka</vt:lpstr>
      <vt:lpstr>PODSUMOWANIE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Poznajemy budowę szkieletu człowieka</dc:title>
  <dc:creator>madridi5ta</dc:creator>
  <cp:lastModifiedBy>Damian Unknown</cp:lastModifiedBy>
  <cp:revision>23</cp:revision>
  <dcterms:created xsi:type="dcterms:W3CDTF">2015-09-20T13:51:21Z</dcterms:created>
  <dcterms:modified xsi:type="dcterms:W3CDTF">2020-09-13T21:38:43Z</dcterms:modified>
</cp:coreProperties>
</file>