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Arabic Cabo" panose="020B0604020202020204" charset="0"/>
      <p:regular r:id="rId21"/>
    </p:embeddedFont>
    <p:embeddedFont>
      <p:font typeface="Bebas Neue" panose="020B0604020202020204" charset="-18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Open Sans" panose="020B0604020202020204" charset="0"/>
      <p:regular r:id="rId27"/>
    </p:embeddedFont>
    <p:embeddedFont>
      <p:font typeface="Open Sans Light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588" y="-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zygotebody.com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214513" y="7181624"/>
            <a:ext cx="9116532" cy="147966"/>
          </a:xfrm>
          <a:prstGeom prst="rect">
            <a:avLst/>
          </a:prstGeom>
          <a:solidFill>
            <a:srgbClr val="273755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15000"/>
          </a:blip>
          <a:srcRect/>
          <a:stretch>
            <a:fillRect/>
          </a:stretch>
        </p:blipFill>
        <p:spPr>
          <a:xfrm rot="1962062">
            <a:off x="14305684" y="-1126262"/>
            <a:ext cx="3467935" cy="35234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27000"/>
          </a:blip>
          <a:srcRect/>
          <a:stretch>
            <a:fillRect/>
          </a:stretch>
        </p:blipFill>
        <p:spPr>
          <a:xfrm rot="-971018">
            <a:off x="-716939" y="1491982"/>
            <a:ext cx="1895090" cy="589911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27000"/>
          </a:blip>
          <a:srcRect/>
          <a:stretch>
            <a:fillRect/>
          </a:stretch>
        </p:blipFill>
        <p:spPr>
          <a:xfrm rot="2135726">
            <a:off x="3133703" y="8390155"/>
            <a:ext cx="4161618" cy="4114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alphaModFix amt="25000"/>
          </a:blip>
          <a:srcRect/>
          <a:stretch>
            <a:fillRect/>
          </a:stretch>
        </p:blipFill>
        <p:spPr>
          <a:xfrm rot="805126">
            <a:off x="16232750" y="7058127"/>
            <a:ext cx="4110500" cy="2790002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495622" y="3745997"/>
            <a:ext cx="14554313" cy="1437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306"/>
              </a:lnSpc>
            </a:pPr>
            <a:r>
              <a:rPr lang="en-US" sz="9118" spc="501">
                <a:solidFill>
                  <a:srgbClr val="273755"/>
                </a:solidFill>
                <a:latin typeface="Bebas Neue"/>
              </a:rPr>
              <a:t>Temat: BUDOWA SZKIELETU.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6">
            <a:alphaModFix amt="25000"/>
          </a:blip>
          <a:srcRect/>
          <a:stretch>
            <a:fillRect/>
          </a:stretch>
        </p:blipFill>
        <p:spPr>
          <a:xfrm rot="-1936706">
            <a:off x="10460720" y="7819171"/>
            <a:ext cx="2242566" cy="41148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>
            <a:alphaModFix amt="32999"/>
          </a:blip>
          <a:srcRect/>
          <a:stretch>
            <a:fillRect/>
          </a:stretch>
        </p:blipFill>
        <p:spPr>
          <a:xfrm rot="7231701">
            <a:off x="2568073" y="-1464763"/>
            <a:ext cx="3091243" cy="41148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657479" y="7961638"/>
            <a:ext cx="16230600" cy="88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273755"/>
                </a:solidFill>
                <a:latin typeface="Open Sans"/>
              </a:rPr>
              <a:t>23/09/2020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37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800430" y="0"/>
            <a:ext cx="948757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47528" y="3676650"/>
            <a:ext cx="8273998" cy="1812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FFFFFF"/>
                </a:solidFill>
                <a:latin typeface="Open Sans"/>
              </a:rPr>
              <a:t>Wyróżniamy szkielet osiowy i szkielet kończyn.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37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800430" y="0"/>
            <a:ext cx="948757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17710" y="1619250"/>
            <a:ext cx="8273998" cy="273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FFFFFF"/>
                </a:solidFill>
                <a:latin typeface="Open Sans"/>
              </a:rPr>
              <a:t>Na szkielet osiowy składa się czaszka, żebra, mostek i kręgosłup.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7710" y="5507880"/>
            <a:ext cx="8273998" cy="273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FFFFFF"/>
                </a:solidFill>
                <a:latin typeface="Open Sans"/>
              </a:rPr>
              <a:t>Jakie funkcje pełnią elementy szkieletu osiowego?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37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192" t="3545" r="20163" b="18907"/>
          <a:stretch>
            <a:fillRect/>
          </a:stretch>
        </p:blipFill>
        <p:spPr>
          <a:xfrm>
            <a:off x="1028700" y="0"/>
            <a:ext cx="16424301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23871" y="9953236"/>
            <a:ext cx="3529146" cy="333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8"/>
              </a:lnSpc>
            </a:pPr>
            <a:r>
              <a:rPr lang="en-US" sz="1377">
                <a:solidFill>
                  <a:srgbClr val="000000"/>
                </a:solidFill>
                <a:latin typeface="Arabic Cabo"/>
              </a:rPr>
              <a:t>Multimedialny Atlas Anatomiczny Nowa Era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37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635" t="7090" r="18612" b="9059"/>
          <a:stretch>
            <a:fillRect/>
          </a:stretch>
        </p:blipFill>
        <p:spPr>
          <a:xfrm>
            <a:off x="1423871" y="-5895"/>
            <a:ext cx="15440259" cy="1029289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23871" y="9953236"/>
            <a:ext cx="3529146" cy="333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8"/>
              </a:lnSpc>
            </a:pPr>
            <a:r>
              <a:rPr lang="en-US" sz="1377">
                <a:solidFill>
                  <a:srgbClr val="000000"/>
                </a:solidFill>
                <a:latin typeface="Arabic Cabo"/>
              </a:rPr>
              <a:t>Multimedialny Atlas Anatomiczny Nowa Era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359600" y="-448188"/>
            <a:ext cx="4896400" cy="1118337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8807799" y="3056202"/>
            <a:ext cx="2731988" cy="82456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333031" y="635369"/>
            <a:ext cx="2249297" cy="710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6"/>
              </a:lnSpc>
            </a:pPr>
            <a:r>
              <a:rPr lang="en-US" sz="4161">
                <a:solidFill>
                  <a:srgbClr val="FF1616"/>
                </a:solidFill>
                <a:latin typeface="Open Sans"/>
              </a:rPr>
              <a:t>7 kręgów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13419" y="2980002"/>
            <a:ext cx="2488521" cy="694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82"/>
              </a:lnSpc>
            </a:pPr>
            <a:r>
              <a:rPr lang="en-US" sz="4059">
                <a:solidFill>
                  <a:srgbClr val="004AAD"/>
                </a:solidFill>
                <a:latin typeface="Open Sans"/>
              </a:rPr>
              <a:t>12 kręgów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44395" y="6212092"/>
            <a:ext cx="2211277" cy="709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28"/>
              </a:lnSpc>
            </a:pPr>
            <a:r>
              <a:rPr lang="en-US" sz="4091">
                <a:solidFill>
                  <a:srgbClr val="008037"/>
                </a:solidFill>
                <a:latin typeface="Open Sans"/>
              </a:rPr>
              <a:t>5 kręgów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1740" y="8292892"/>
            <a:ext cx="5617860" cy="706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06"/>
              </a:lnSpc>
            </a:pPr>
            <a:r>
              <a:rPr lang="en-US" sz="4075">
                <a:solidFill>
                  <a:srgbClr val="FFBD59"/>
                </a:solidFill>
                <a:latin typeface="Open Sans"/>
              </a:rPr>
              <a:t>4-5 kręgów (1 kość)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539787" y="2960952"/>
            <a:ext cx="3026569" cy="88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000000"/>
                </a:solidFill>
                <a:latin typeface="Open Sans"/>
              </a:rPr>
              <a:t>kifoza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053071" y="6691851"/>
            <a:ext cx="3026569" cy="88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000000"/>
                </a:solidFill>
                <a:latin typeface="Open Sans"/>
              </a:rPr>
              <a:t>lordoza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9890005" y="6724538"/>
            <a:ext cx="2731988" cy="824564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741740" y="9409845"/>
            <a:ext cx="5932770" cy="715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68"/>
              </a:lnSpc>
            </a:pPr>
            <a:r>
              <a:rPr lang="en-US" sz="4191">
                <a:solidFill>
                  <a:srgbClr val="FF914D"/>
                </a:solidFill>
                <a:latin typeface="Open Sans"/>
              </a:rPr>
              <a:t>4-5 kręgów (1 kość)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58251" y="3523580"/>
            <a:ext cx="14771497" cy="1812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000000"/>
                </a:solidFill>
                <a:latin typeface="Open Sans"/>
              </a:rPr>
              <a:t>Dlaczego w kręgosłupie występują naturalne wycięcia (lordoza i kifoza)?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84197" y="1655988"/>
            <a:ext cx="6833136" cy="760231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273841" y="1174023"/>
            <a:ext cx="8732011" cy="167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000000"/>
                </a:solidFill>
                <a:latin typeface="Open Sans"/>
              </a:rPr>
              <a:t>rdzeń kręgowy ( w otworze kręgowym)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16733" y="6309670"/>
            <a:ext cx="6833136" cy="167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000000"/>
                </a:solidFill>
                <a:latin typeface="Open Sans"/>
              </a:rPr>
              <a:t>dysk (krążek międzykręgowy)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516733" y="4578939"/>
            <a:ext cx="6833136" cy="817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000000"/>
                </a:solidFill>
                <a:latin typeface="Open Sans"/>
              </a:rPr>
              <a:t>trzon kręgu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0630604">
            <a:off x="7862004" y="4731218"/>
            <a:ext cx="2731988" cy="8245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0660758">
            <a:off x="7865079" y="6450369"/>
            <a:ext cx="2731988" cy="82456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0206195">
            <a:off x="5734813" y="1488391"/>
            <a:ext cx="2731988" cy="8245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84197" y="1655988"/>
            <a:ext cx="6833136" cy="760231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426164" y="2662858"/>
            <a:ext cx="6833136" cy="1812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000000"/>
                </a:solidFill>
                <a:latin typeface="Open Sans"/>
              </a:rPr>
              <a:t>Jaką funkcję pełnią dyski w kręgosłupie?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1450418"/>
            <a:ext cx="18288000" cy="1812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000000"/>
                </a:solidFill>
                <a:latin typeface="Open Sans"/>
              </a:rPr>
              <a:t>Dlaczego dwa pierwsze kręgi - atlas i obrotnik nie są połączone dyskami?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882897" y="4331556"/>
            <a:ext cx="5734928" cy="5245361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2011464" y="4835708"/>
            <a:ext cx="1450023" cy="88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B88345"/>
                </a:solidFill>
                <a:latin typeface="Open Sans"/>
              </a:rPr>
              <a:t>atlas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617826" y="7333954"/>
            <a:ext cx="3418214" cy="88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B88345"/>
                </a:solidFill>
                <a:latin typeface="Open Sans"/>
              </a:rPr>
              <a:t>obrotnik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1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91043" y="0"/>
            <a:ext cx="13705915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7566" y="724728"/>
            <a:ext cx="8746434" cy="1812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FFFFFF"/>
                </a:solidFill>
                <a:latin typeface="Open Sans"/>
              </a:rPr>
              <a:t>Dlaczego dzieci mają więcej kości niż dorośli?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37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783347"/>
            <a:ext cx="16293566" cy="3661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200">
                <a:solidFill>
                  <a:srgbClr val="FFFFFF"/>
                </a:solidFill>
                <a:latin typeface="Open Sans"/>
              </a:rPr>
              <a:t>Czy wszystkie kości wyglądają tak samo czy różnią się od siebie? Jeśli tak to czym?</a:t>
            </a:r>
          </a:p>
          <a:p>
            <a:pPr algn="ctr">
              <a:lnSpc>
                <a:spcPts val="7279"/>
              </a:lnSpc>
            </a:pPr>
            <a:endParaRPr lang="en-US" sz="5200">
              <a:solidFill>
                <a:srgbClr val="FFFFFF"/>
              </a:solidFill>
              <a:latin typeface="Open Sans"/>
            </a:endParaRPr>
          </a:p>
          <a:p>
            <a:pPr algn="ctr">
              <a:lnSpc>
                <a:spcPts val="7280"/>
              </a:lnSpc>
            </a:pPr>
            <a:r>
              <a:rPr lang="en-US" sz="5199">
                <a:solidFill>
                  <a:srgbClr val="FFFFFF"/>
                </a:solidFill>
                <a:latin typeface="Open Sans"/>
              </a:rPr>
              <a:t>Jak możemy je podzielić?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28750" y="236220"/>
            <a:ext cx="154305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051016" y="140970"/>
            <a:ext cx="12185968" cy="88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000000"/>
                </a:solidFill>
                <a:latin typeface="Open Sans"/>
              </a:rPr>
              <a:t>Kości dzielimy ze względu na ich kształt: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1798" y="10048486"/>
            <a:ext cx="1186952" cy="23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8"/>
              </a:lnSpc>
            </a:pPr>
            <a:r>
              <a:rPr lang="en-US" sz="1377">
                <a:solidFill>
                  <a:srgbClr val="000000"/>
                </a:solidFill>
                <a:latin typeface="Open Sans Light"/>
              </a:rPr>
              <a:t>epodreczniki.pl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37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133308" y="3004816"/>
            <a:ext cx="12021384" cy="728218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0" y="724728"/>
            <a:ext cx="17800983" cy="1812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200">
                <a:solidFill>
                  <a:srgbClr val="FFFFFF"/>
                </a:solidFill>
                <a:latin typeface="Open Sans"/>
              </a:rPr>
              <a:t>Strzemiączko - najmniejsza kość w naszym ciele. </a:t>
            </a:r>
          </a:p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FFFFFF"/>
                </a:solidFill>
                <a:latin typeface="Open Sans"/>
              </a:rPr>
              <a:t>Która kość jest największa?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37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725" t="5200" r="13845" b="7973"/>
          <a:stretch>
            <a:fillRect/>
          </a:stretch>
        </p:blipFill>
        <p:spPr>
          <a:xfrm>
            <a:off x="1661762" y="298811"/>
            <a:ext cx="14964477" cy="968937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61762" y="9654425"/>
            <a:ext cx="3529146" cy="333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8"/>
              </a:lnSpc>
            </a:pPr>
            <a:r>
              <a:rPr lang="en-US" sz="1377">
                <a:solidFill>
                  <a:srgbClr val="000000"/>
                </a:solidFill>
                <a:latin typeface="Arabic Cabo"/>
              </a:rPr>
              <a:t>Multimedialny Atlas Anatomiczny Nowa Era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37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530" t="5546" r="9750" b="20107"/>
          <a:stretch>
            <a:fillRect/>
          </a:stretch>
        </p:blipFill>
        <p:spPr>
          <a:xfrm>
            <a:off x="2631271" y="3066368"/>
            <a:ext cx="13025458" cy="683295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9632" y="933450"/>
            <a:ext cx="16908736" cy="1812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FFFFFF"/>
                </a:solidFill>
                <a:latin typeface="Open Sans"/>
              </a:rPr>
              <a:t>Czym i dlaczego różnią się od siebie miednica kobiety i mężczyzny? 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90774" y="3872001"/>
            <a:ext cx="718057" cy="71805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2700000">
            <a:off x="12219800" y="3699750"/>
            <a:ext cx="737555" cy="73755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631271" y="9565555"/>
            <a:ext cx="3529146" cy="333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8"/>
              </a:lnSpc>
            </a:pPr>
            <a:r>
              <a:rPr lang="en-US" sz="1377">
                <a:solidFill>
                  <a:srgbClr val="000000"/>
                </a:solidFill>
                <a:latin typeface="Arabic Cabo"/>
              </a:rPr>
              <a:t>Multimedialny Atlas Anatomiczny Nowa Era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37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90199" y="-163621"/>
            <a:ext cx="15914483" cy="10609656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90199" y="10048486"/>
            <a:ext cx="1186952" cy="23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8"/>
              </a:lnSpc>
            </a:pPr>
            <a:r>
              <a:rPr lang="en-US" sz="1377">
                <a:solidFill>
                  <a:srgbClr val="000000"/>
                </a:solidFill>
                <a:latin typeface="Open Sans Light"/>
              </a:rPr>
              <a:t>epodreczniki.pl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586113" y="5551635"/>
            <a:ext cx="6038509" cy="149791"/>
          </a:xfrm>
          <a:prstGeom prst="rect">
            <a:avLst/>
          </a:prstGeom>
          <a:solidFill>
            <a:srgbClr val="273755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685901">
            <a:off x="14536339" y="-59160"/>
            <a:ext cx="3467935" cy="35234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971018">
            <a:off x="81155" y="3211971"/>
            <a:ext cx="1895090" cy="589911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2135726">
            <a:off x="4505304" y="7409622"/>
            <a:ext cx="4161618" cy="4114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805126">
            <a:off x="14717939" y="6065401"/>
            <a:ext cx="4110500" cy="2790002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267458" y="4025724"/>
            <a:ext cx="12675817" cy="2647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pl-PL" sz="4400" b="0" i="0" u="sng" dirty="0">
                <a:solidFill>
                  <a:srgbClr val="000000"/>
                </a:solidFill>
                <a:effectLst/>
                <a:latin typeface="YAD7QhG2T6o 0"/>
                <a:hlinkClick r:id="rId6"/>
              </a:rPr>
              <a:t>Model anatomiczny człowieka 3D (link)</a:t>
            </a:r>
            <a:endParaRPr lang="pl-PL" sz="4400" dirty="0">
              <a:solidFill>
                <a:srgbClr val="000000"/>
              </a:solidFill>
              <a:effectLst/>
              <a:latin typeface="YAD7QhG2T6o 0"/>
            </a:endParaRPr>
          </a:p>
          <a:p>
            <a:pPr algn="ctr"/>
            <a:r>
              <a:rPr lang="pl-PL" sz="4400" b="0" i="0" u="none" strike="noStrike" dirty="0">
                <a:solidFill>
                  <a:srgbClr val="000000"/>
                </a:solidFill>
                <a:effectLst/>
                <a:latin typeface="YAD7QhG2T6o 0"/>
              </a:rPr>
              <a:t>https://www.zygotebody.com/</a:t>
            </a:r>
            <a:endParaRPr lang="pl-PL" sz="4400" dirty="0">
              <a:solidFill>
                <a:srgbClr val="000000"/>
              </a:solidFill>
              <a:effectLst/>
              <a:latin typeface="YAD7QhG2T6o 0"/>
            </a:endParaRPr>
          </a:p>
          <a:p>
            <a:pPr algn="ctr">
              <a:lnSpc>
                <a:spcPts val="11306"/>
              </a:lnSpc>
            </a:pPr>
            <a:endParaRPr lang="en-US" sz="9118" spc="501" dirty="0">
              <a:solidFill>
                <a:srgbClr val="273755"/>
              </a:solidFill>
              <a:latin typeface="Bebas Neue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-1936706">
            <a:off x="11534146" y="7200900"/>
            <a:ext cx="2242566" cy="41148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7231701">
            <a:off x="3123480" y="-832250"/>
            <a:ext cx="3091243" cy="4114800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831F7A44-BE5C-4696-B83B-4D3CDB512E79}"/>
              </a:ext>
            </a:extLst>
          </p:cNvPr>
          <p:cNvSpPr txBox="1"/>
          <p:nvPr/>
        </p:nvSpPr>
        <p:spPr>
          <a:xfrm>
            <a:off x="7226422" y="2572845"/>
            <a:ext cx="594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/>
              <a:t>Przyjrzyj się z bliska </a:t>
            </a:r>
            <a:r>
              <a:rPr lang="pl-PL" sz="4400" dirty="0">
                <a:sym typeface="Wingdings" panose="05000000000000000000" pitchFamily="2" charset="2"/>
              </a:rPr>
              <a:t></a:t>
            </a:r>
            <a:endParaRPr lang="pl-PL" sz="4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586113" y="5551635"/>
            <a:ext cx="6038509" cy="149791"/>
          </a:xfrm>
          <a:prstGeom prst="rect">
            <a:avLst/>
          </a:prstGeom>
          <a:solidFill>
            <a:srgbClr val="273755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685901">
            <a:off x="14536339" y="-59160"/>
            <a:ext cx="3467935" cy="352347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971018">
            <a:off x="81155" y="3211971"/>
            <a:ext cx="1895090" cy="589911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2135726">
            <a:off x="4505304" y="7409622"/>
            <a:ext cx="4161618" cy="4114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805126">
            <a:off x="14717939" y="6065401"/>
            <a:ext cx="4110500" cy="2790002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267458" y="4025724"/>
            <a:ext cx="12675817" cy="1437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306"/>
              </a:lnSpc>
            </a:pPr>
            <a:r>
              <a:rPr lang="en-US" sz="9118" spc="501" dirty="0">
                <a:solidFill>
                  <a:srgbClr val="273755"/>
                </a:solidFill>
                <a:latin typeface="Bebas Neue"/>
              </a:rPr>
              <a:t>Do </a:t>
            </a:r>
            <a:r>
              <a:rPr lang="en-US" sz="9118" spc="501" dirty="0" err="1">
                <a:solidFill>
                  <a:srgbClr val="273755"/>
                </a:solidFill>
                <a:latin typeface="Bebas Neue"/>
              </a:rPr>
              <a:t>zobaczenia</a:t>
            </a:r>
            <a:r>
              <a:rPr lang="en-US" sz="9118" spc="501" dirty="0">
                <a:solidFill>
                  <a:srgbClr val="273755"/>
                </a:solidFill>
                <a:latin typeface="Bebas Neue"/>
              </a:rPr>
              <a:t> za </a:t>
            </a:r>
            <a:r>
              <a:rPr lang="en-US" sz="9118" spc="501" dirty="0" err="1">
                <a:solidFill>
                  <a:srgbClr val="273755"/>
                </a:solidFill>
                <a:latin typeface="Bebas Neue"/>
              </a:rPr>
              <a:t>tydzień</a:t>
            </a:r>
            <a:r>
              <a:rPr lang="en-US" sz="9118" spc="501" dirty="0">
                <a:solidFill>
                  <a:srgbClr val="273755"/>
                </a:solidFill>
                <a:latin typeface="Bebas Neue"/>
              </a:rPr>
              <a:t>!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-1936706">
            <a:off x="11534146" y="7200900"/>
            <a:ext cx="2242566" cy="41148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7231701">
            <a:off x="3123480" y="-832250"/>
            <a:ext cx="3091243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95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214</Words>
  <Application>Microsoft Office PowerPoint</Application>
  <PresentationFormat>Niestandardowy</PresentationFormat>
  <Paragraphs>38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7" baseType="lpstr">
      <vt:lpstr>Arabic Cabo</vt:lpstr>
      <vt:lpstr>YAD7QhG2T6o 0</vt:lpstr>
      <vt:lpstr>Calibri</vt:lpstr>
      <vt:lpstr>Open Sans</vt:lpstr>
      <vt:lpstr>Arial</vt:lpstr>
      <vt:lpstr>Bebas Neue</vt:lpstr>
      <vt:lpstr>Open Sans Light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BUDOWA SZKIELETU</dc:title>
  <cp:lastModifiedBy> </cp:lastModifiedBy>
  <cp:revision>2</cp:revision>
  <dcterms:created xsi:type="dcterms:W3CDTF">2006-08-16T00:00:00Z</dcterms:created>
  <dcterms:modified xsi:type="dcterms:W3CDTF">2020-09-26T10:58:35Z</dcterms:modified>
  <dc:identifier>DAEIo3Ix-iI</dc:identifier>
</cp:coreProperties>
</file>