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00" r:id="rId2"/>
    <p:sldId id="287" r:id="rId3"/>
    <p:sldId id="288" r:id="rId4"/>
    <p:sldId id="289" r:id="rId5"/>
    <p:sldId id="291" r:id="rId6"/>
    <p:sldId id="290" r:id="rId7"/>
    <p:sldId id="292" r:id="rId8"/>
    <p:sldId id="297" r:id="rId9"/>
    <p:sldId id="298" r:id="rId10"/>
    <p:sldId id="294" r:id="rId11"/>
    <p:sldId id="295" r:id="rId12"/>
    <p:sldId id="267" r:id="rId13"/>
    <p:sldId id="286" r:id="rId14"/>
    <p:sldId id="299" r:id="rId15"/>
    <p:sldId id="296" r:id="rId16"/>
    <p:sldId id="301" r:id="rId17"/>
    <p:sldId id="302" r:id="rId18"/>
    <p:sldId id="303" r:id="rId19"/>
    <p:sldId id="304" r:id="rId20"/>
    <p:sldId id="306" r:id="rId21"/>
    <p:sldId id="305" r:id="rId22"/>
    <p:sldId id="307" r:id="rId23"/>
    <p:sldId id="308" r:id="rId24"/>
    <p:sldId id="309" r:id="rId25"/>
    <p:sldId id="310" r:id="rId26"/>
    <p:sldId id="311" r:id="rId27"/>
    <p:sldId id="313" r:id="rId28"/>
    <p:sldId id="314" r:id="rId29"/>
    <p:sldId id="256" r:id="rId30"/>
    <p:sldId id="315" r:id="rId31"/>
    <p:sldId id="316" r:id="rId32"/>
    <p:sldId id="263" r:id="rId33"/>
    <p:sldId id="260" r:id="rId34"/>
    <p:sldId id="273" r:id="rId35"/>
    <p:sldId id="264" r:id="rId36"/>
    <p:sldId id="269" r:id="rId37"/>
    <p:sldId id="282" r:id="rId38"/>
    <p:sldId id="283" r:id="rId39"/>
    <p:sldId id="284" r:id="rId4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B5BA"/>
    <a:srgbClr val="F6F6F6"/>
    <a:srgbClr val="FF99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A4C280-5B26-4E56-8738-55E1F9E4BB11}" type="datetimeFigureOut">
              <a:rPr lang="pl-PL" smtClean="0"/>
              <a:t>28.10.2020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E3D26-AB52-4D52-8CCF-1D79B1B250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5402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28.10.2020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28.10.2020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28.10.2020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28.10.2020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28.10.2020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28.10.2020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28.10.2020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28.10.2020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28.10.2020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28.10.2020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28.10.2020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28.10.2020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770EAB-F982-48C6-B0FC-204B8B9C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1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chemeClr val="accent2">
                    <a:lumMod val="75000"/>
                  </a:schemeClr>
                </a:solidFill>
              </a:rPr>
              <a:t>BUDOWA I FUNKCJONOWANIE UKŁADU KRWIONOŚNEGO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E75E91A-76E4-4AF2-AB25-C47AF5EB6C93}"/>
              </a:ext>
            </a:extLst>
          </p:cNvPr>
          <p:cNvSpPr txBox="1"/>
          <p:nvPr/>
        </p:nvSpPr>
        <p:spPr>
          <a:xfrm>
            <a:off x="487421" y="1293952"/>
            <a:ext cx="505163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pl-PL" sz="2400" dirty="0"/>
              <a:t>Budowa i rodzaje naczyń krwionośnych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2009B81-7A2E-4F4B-B9E6-0DBC29748F2C}"/>
              </a:ext>
            </a:extLst>
          </p:cNvPr>
          <p:cNvSpPr txBox="1"/>
          <p:nvPr/>
        </p:nvSpPr>
        <p:spPr>
          <a:xfrm>
            <a:off x="457198" y="1933288"/>
            <a:ext cx="5051639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Rola zastawek w naczyniach krwionośnych i sercu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E5E42495-3534-4284-B4B6-AEEC2E8B51DB}"/>
              </a:ext>
            </a:extLst>
          </p:cNvPr>
          <p:cNvSpPr txBox="1"/>
          <p:nvPr/>
        </p:nvSpPr>
        <p:spPr>
          <a:xfrm>
            <a:off x="457198" y="2939147"/>
            <a:ext cx="5051639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Budowa zewnętrzna i wewnętrzna serca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65B5A27-FB07-4683-9C08-E0B700FD682C}"/>
              </a:ext>
            </a:extLst>
          </p:cNvPr>
          <p:cNvSpPr txBox="1"/>
          <p:nvPr/>
        </p:nvSpPr>
        <p:spPr>
          <a:xfrm>
            <a:off x="2978149" y="4437214"/>
            <a:ext cx="252028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Cykl pracy serca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9C13F43-1394-4D70-94C6-F60581429775}"/>
              </a:ext>
            </a:extLst>
          </p:cNvPr>
          <p:cNvSpPr txBox="1"/>
          <p:nvPr/>
        </p:nvSpPr>
        <p:spPr>
          <a:xfrm>
            <a:off x="457197" y="4424222"/>
            <a:ext cx="2314601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Pomiar tętna</a:t>
            </a:r>
          </a:p>
        </p:txBody>
      </p:sp>
      <p:pic>
        <p:nvPicPr>
          <p:cNvPr id="6146" name="Picture 2" descr="Układ krwionośny - podstawowe informacje">
            <a:extLst>
              <a:ext uri="{FF2B5EF4-FFF2-40B4-BE49-F238E27FC236}">
                <a16:creationId xmlns:a16="http://schemas.microsoft.com/office/drawing/2014/main" id="{C3617280-9637-4F82-94D4-49BAF4F4A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0" r="33200"/>
          <a:stretch/>
        </p:blipFill>
        <p:spPr bwMode="auto">
          <a:xfrm>
            <a:off x="5940152" y="1377506"/>
            <a:ext cx="2746648" cy="5190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F86D436-2D2A-46ED-9AE8-C240F8034086}"/>
              </a:ext>
            </a:extLst>
          </p:cNvPr>
          <p:cNvSpPr txBox="1"/>
          <p:nvPr/>
        </p:nvSpPr>
        <p:spPr>
          <a:xfrm>
            <a:off x="179512" y="5267808"/>
            <a:ext cx="8172400" cy="1347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l-PL" sz="1800" b="1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Układ krążenia.</a:t>
            </a:r>
            <a:r>
              <a:rPr lang="pl-PL" sz="180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Uczeń: </a:t>
            </a:r>
            <a:endParaRPr lang="pl-PL" sz="160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arenR"/>
            </a:pPr>
            <a:r>
              <a:rPr lang="pl-PL" sz="180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rozpoznaje elementy budowy układu krążenia (na schemacie, </a:t>
            </a:r>
            <a:endParaRPr lang="pl-PL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</a:pPr>
            <a:r>
              <a:rPr lang="pl-PL" sz="180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rysunku, według opisu itd.) i przedstawia ich funkcje; </a:t>
            </a:r>
            <a:endParaRPr lang="pl-PL" sz="160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</a:pPr>
            <a:r>
              <a:rPr lang="pl-PL" sz="180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  analizuje krążenie krwi w obiegu małym i dużym; </a:t>
            </a:r>
            <a:endParaRPr lang="pl-PL" sz="1600" dirty="0">
              <a:solidFill>
                <a:schemeClr val="bg1">
                  <a:lumMod val="6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244996BE-538B-4157-AD72-B46820E6BF7F}"/>
              </a:ext>
            </a:extLst>
          </p:cNvPr>
          <p:cNvSpPr txBox="1"/>
          <p:nvPr/>
        </p:nvSpPr>
        <p:spPr>
          <a:xfrm>
            <a:off x="457197" y="3843641"/>
            <a:ext cx="505163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Przepływ krwi w obiegu małym i dużym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D5B68ED8-69B6-423C-A88A-5BD21BF0B178}"/>
              </a:ext>
            </a:extLst>
          </p:cNvPr>
          <p:cNvSpPr txBox="1"/>
          <p:nvPr/>
        </p:nvSpPr>
        <p:spPr>
          <a:xfrm>
            <a:off x="7596336" y="6565979"/>
            <a:ext cx="45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dirty="0"/>
              <a:t>https://fizjoterapeuty.pl</a:t>
            </a:r>
          </a:p>
        </p:txBody>
      </p:sp>
    </p:spTree>
    <p:extLst>
      <p:ext uri="{BB962C8B-B14F-4D97-AF65-F5344CB8AC3E}">
        <p14:creationId xmlns:p14="http://schemas.microsoft.com/office/powerpoint/2010/main" val="378873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5EE7FA4C-6923-41E8-95FD-05A06E1C1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91484"/>
            <a:ext cx="3371850" cy="6638925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2BD32E21-F3B6-498C-82C4-4EAC13934FB8}"/>
              </a:ext>
            </a:extLst>
          </p:cNvPr>
          <p:cNvSpPr txBox="1"/>
          <p:nvPr/>
        </p:nvSpPr>
        <p:spPr>
          <a:xfrm>
            <a:off x="120030" y="162316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7030A0"/>
                </a:solidFill>
              </a:rPr>
              <a:t>ROLA UKŁADU KRWIONOŚNEGO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A27877B-0DF7-4849-BD3C-DF9E077E0210}"/>
              </a:ext>
            </a:extLst>
          </p:cNvPr>
          <p:cNvSpPr txBox="1"/>
          <p:nvPr/>
        </p:nvSpPr>
        <p:spPr>
          <a:xfrm>
            <a:off x="539552" y="908720"/>
            <a:ext cx="5256584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Jakie substancje są rozprowadzane </a:t>
            </a:r>
          </a:p>
          <a:p>
            <a:pPr algn="ctr"/>
            <a:r>
              <a:rPr lang="pl-PL" sz="2400" dirty="0"/>
              <a:t>po organizmie przy udziale krwi?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CFB1A4F-C8C4-4B42-AE2F-4964BB95F043}"/>
              </a:ext>
            </a:extLst>
          </p:cNvPr>
          <p:cNvSpPr txBox="1"/>
          <p:nvPr/>
        </p:nvSpPr>
        <p:spPr>
          <a:xfrm>
            <a:off x="539552" y="2060848"/>
            <a:ext cx="5256584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Tlen, substancje odżywcze, hormony, składniki układu odpornościowego 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6D0EA53-77CA-4AC9-841E-33056BDE8FFD}"/>
              </a:ext>
            </a:extLst>
          </p:cNvPr>
          <p:cNvSpPr txBox="1"/>
          <p:nvPr/>
        </p:nvSpPr>
        <p:spPr>
          <a:xfrm>
            <a:off x="539552" y="3149354"/>
            <a:ext cx="5256584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W jaki sposób krew krąży po całym organizmie, docierając do wszystkich jego zakamarków?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2A3C7372-042B-4D37-80A4-B8ECA22761C3}"/>
              </a:ext>
            </a:extLst>
          </p:cNvPr>
          <p:cNvSpPr txBox="1"/>
          <p:nvPr/>
        </p:nvSpPr>
        <p:spPr>
          <a:xfrm>
            <a:off x="539552" y="4607192"/>
            <a:ext cx="5256584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Krew krąży w naczyniach krwionośnych dzięki nieustannej pracy serca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C510910C-EE9C-4609-80DC-F4459F9A79DD}"/>
              </a:ext>
            </a:extLst>
          </p:cNvPr>
          <p:cNvSpPr txBox="1"/>
          <p:nvPr/>
        </p:nvSpPr>
        <p:spPr>
          <a:xfrm>
            <a:off x="539552" y="5690645"/>
            <a:ext cx="5256584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Jakie naczynia krwionośne budują nasz układ krwionośny?</a:t>
            </a:r>
          </a:p>
        </p:txBody>
      </p:sp>
    </p:spTree>
    <p:extLst>
      <p:ext uri="{BB962C8B-B14F-4D97-AF65-F5344CB8AC3E}">
        <p14:creationId xmlns:p14="http://schemas.microsoft.com/office/powerpoint/2010/main" val="230687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3F22B1-5746-4529-8512-014AD1721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9"/>
          </a:xfrm>
        </p:spPr>
        <p:txBody>
          <a:bodyPr>
            <a:normAutofit fontScale="90000"/>
          </a:bodyPr>
          <a:lstStyle/>
          <a:p>
            <a:r>
              <a:rPr lang="pl-PL" sz="4000" b="1" dirty="0">
                <a:solidFill>
                  <a:srgbClr val="7030A0"/>
                </a:solidFill>
              </a:rPr>
              <a:t>RODZAJE NACZYŃ KRWIONOŚNYCH</a:t>
            </a:r>
          </a:p>
        </p:txBody>
      </p:sp>
      <p:pic>
        <p:nvPicPr>
          <p:cNvPr id="5" name="Picture 4" descr="http://bi.gazeta.pl/im/b5/34/f9/z16331957V.jpg">
            <a:extLst>
              <a:ext uri="{FF2B5EF4-FFF2-40B4-BE49-F238E27FC236}">
                <a16:creationId xmlns:a16="http://schemas.microsoft.com/office/drawing/2014/main" id="{C35E8729-4CC7-4B17-B81B-DBC34CDB1F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57654" y="980728"/>
            <a:ext cx="7828692" cy="4525963"/>
          </a:xfrm>
          <a:prstGeom prst="rect">
            <a:avLst/>
          </a:prstGeom>
          <a:noFill/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D05B5DF2-095A-4F05-9ACD-9A8F170A3F13}"/>
              </a:ext>
            </a:extLst>
          </p:cNvPr>
          <p:cNvSpPr txBox="1"/>
          <p:nvPr/>
        </p:nvSpPr>
        <p:spPr>
          <a:xfrm>
            <a:off x="457200" y="5589240"/>
            <a:ext cx="836327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Przeanalizuj powyższy schemat i porównaj </a:t>
            </a:r>
          </a:p>
          <a:p>
            <a:pPr algn="ctr"/>
            <a:r>
              <a:rPr lang="pl-PL" sz="2400" dirty="0"/>
              <a:t>budowę naczyń krwionośnych</a:t>
            </a:r>
          </a:p>
        </p:txBody>
      </p:sp>
    </p:spTree>
    <p:extLst>
      <p:ext uri="{BB962C8B-B14F-4D97-AF65-F5344CB8AC3E}">
        <p14:creationId xmlns:p14="http://schemas.microsoft.com/office/powerpoint/2010/main" val="1433914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06011985-51FA-4E04-85FE-3C69929F0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626" y="951727"/>
            <a:ext cx="7978689" cy="569255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B2904BA-3028-41CC-B27D-222A6B1AD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295" y="68300"/>
            <a:ext cx="2674640" cy="634082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7030A0"/>
                </a:solidFill>
              </a:rPr>
              <a:t>TĘTNICE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E8EC35F-8A15-44C1-B240-EB58B00CAE0F}"/>
              </a:ext>
            </a:extLst>
          </p:cNvPr>
          <p:cNvSpPr txBox="1"/>
          <p:nvPr/>
        </p:nvSpPr>
        <p:spPr>
          <a:xfrm>
            <a:off x="395534" y="913024"/>
            <a:ext cx="3638497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l-PL" sz="2400" dirty="0"/>
              <a:t>Jakie tkanki budują tętnicę?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1EA04A9-8760-48EF-AD9B-070956E05AC5}"/>
              </a:ext>
            </a:extLst>
          </p:cNvPr>
          <p:cNvSpPr txBox="1"/>
          <p:nvPr/>
        </p:nvSpPr>
        <p:spPr>
          <a:xfrm>
            <a:off x="395534" y="1581574"/>
            <a:ext cx="3638497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Jaki element budowy tętnicy nadaje jej ścianom grubość?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1B6A445-C9AD-456B-A9DB-5B5BD1D4990B}"/>
              </a:ext>
            </a:extLst>
          </p:cNvPr>
          <p:cNvSpPr txBox="1"/>
          <p:nvPr/>
        </p:nvSpPr>
        <p:spPr>
          <a:xfrm>
            <a:off x="395533" y="2988788"/>
            <a:ext cx="3638497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Jakie główne tętnice znajdują się w naszym ciele?</a:t>
            </a:r>
          </a:p>
        </p:txBody>
      </p:sp>
    </p:spTree>
    <p:extLst>
      <p:ext uri="{BB962C8B-B14F-4D97-AF65-F5344CB8AC3E}">
        <p14:creationId xmlns:p14="http://schemas.microsoft.com/office/powerpoint/2010/main" val="2771313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E6C024CC-3FFD-4C1C-B06A-97A17B9F3C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5088" y="251717"/>
            <a:ext cx="7765224" cy="6331645"/>
          </a:xfr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AD3D2778-B14D-4F0A-B72A-B6C8C981E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8"/>
            <a:ext cx="3672408" cy="1498178"/>
          </a:xfrm>
          <a:solidFill>
            <a:schemeClr val="accent2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pl-PL" b="1" dirty="0">
                <a:solidFill>
                  <a:schemeClr val="bg1"/>
                </a:solidFill>
              </a:rPr>
              <a:t>Tętnice </a:t>
            </a:r>
            <a:br>
              <a:rPr lang="pl-PL" b="1" dirty="0">
                <a:solidFill>
                  <a:schemeClr val="bg1"/>
                </a:solidFill>
              </a:rPr>
            </a:br>
            <a:r>
              <a:rPr lang="pl-PL" b="1" dirty="0">
                <a:solidFill>
                  <a:schemeClr val="bg1"/>
                </a:solidFill>
              </a:rPr>
              <a:t>w Twoim ciele</a:t>
            </a:r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8B4E6540-4D10-4000-9A8C-719FCA59D2A7}"/>
              </a:ext>
            </a:extLst>
          </p:cNvPr>
          <p:cNvSpPr/>
          <p:nvPr/>
        </p:nvSpPr>
        <p:spPr>
          <a:xfrm>
            <a:off x="299998" y="3429000"/>
            <a:ext cx="2304256" cy="108012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ELASTYCZNE ŚCIANY</a:t>
            </a:r>
          </a:p>
        </p:txBody>
      </p:sp>
      <p:sp>
        <p:nvSpPr>
          <p:cNvPr id="10" name="Owal 9">
            <a:extLst>
              <a:ext uri="{FF2B5EF4-FFF2-40B4-BE49-F238E27FC236}">
                <a16:creationId xmlns:a16="http://schemas.microsoft.com/office/drawing/2014/main" id="{8ACEE802-0D14-401D-A179-7E4870534143}"/>
              </a:ext>
            </a:extLst>
          </p:cNvPr>
          <p:cNvSpPr/>
          <p:nvPr/>
        </p:nvSpPr>
        <p:spPr>
          <a:xfrm>
            <a:off x="2159732" y="4293096"/>
            <a:ext cx="2304256" cy="108012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WYSOKIE CIŚNIENIE KRWI</a:t>
            </a:r>
          </a:p>
        </p:txBody>
      </p:sp>
      <p:sp>
        <p:nvSpPr>
          <p:cNvPr id="12" name="Owal 11">
            <a:extLst>
              <a:ext uri="{FF2B5EF4-FFF2-40B4-BE49-F238E27FC236}">
                <a16:creationId xmlns:a16="http://schemas.microsoft.com/office/drawing/2014/main" id="{B284D5E8-4FA2-46AE-9CA0-B3F78B4F1CB8}"/>
              </a:ext>
            </a:extLst>
          </p:cNvPr>
          <p:cNvSpPr/>
          <p:nvPr/>
        </p:nvSpPr>
        <p:spPr>
          <a:xfrm>
            <a:off x="313183" y="5274135"/>
            <a:ext cx="2304256" cy="108012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SZYBKI PRZEPŁYW KRWI</a:t>
            </a:r>
          </a:p>
        </p:txBody>
      </p:sp>
    </p:spTree>
    <p:extLst>
      <p:ext uri="{BB962C8B-B14F-4D97-AF65-F5344CB8AC3E}">
        <p14:creationId xmlns:p14="http://schemas.microsoft.com/office/powerpoint/2010/main" val="2882855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45B2B42D-F666-4241-8811-AA18F1B5A0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531"/>
          <a:stretch/>
        </p:blipFill>
        <p:spPr>
          <a:xfrm>
            <a:off x="755576" y="0"/>
            <a:ext cx="8301715" cy="6593471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B2904BA-3028-41CC-B27D-222A6B1AD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16073"/>
            <a:ext cx="2674640" cy="634082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7030A0"/>
                </a:solidFill>
              </a:rPr>
              <a:t>ŻYŁY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E8EC35F-8A15-44C1-B240-EB58B00CAE0F}"/>
              </a:ext>
            </a:extLst>
          </p:cNvPr>
          <p:cNvSpPr txBox="1"/>
          <p:nvPr/>
        </p:nvSpPr>
        <p:spPr>
          <a:xfrm>
            <a:off x="158717" y="706139"/>
            <a:ext cx="3638497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Jakie tkanki budują żyłę?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1EA04A9-8760-48EF-AD9B-070956E05AC5}"/>
              </a:ext>
            </a:extLst>
          </p:cNvPr>
          <p:cNvSpPr txBox="1"/>
          <p:nvPr/>
        </p:nvSpPr>
        <p:spPr>
          <a:xfrm>
            <a:off x="158717" y="1306943"/>
            <a:ext cx="3638497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Jaki element budowy wyróżnia żyłę spośród pozostałych naczyń?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1B6A445-C9AD-456B-A9DB-5B5BD1D4990B}"/>
              </a:ext>
            </a:extLst>
          </p:cNvPr>
          <p:cNvSpPr txBox="1"/>
          <p:nvPr/>
        </p:nvSpPr>
        <p:spPr>
          <a:xfrm>
            <a:off x="183869" y="2627749"/>
            <a:ext cx="2376264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Jakie główne żyły znajdują się </a:t>
            </a:r>
          </a:p>
          <a:p>
            <a:pPr algn="ctr"/>
            <a:r>
              <a:rPr lang="pl-PL" sz="2400" dirty="0"/>
              <a:t>w naszym ciele?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7FAF550-08FB-4D6F-95B6-AE6E5D13B077}"/>
              </a:ext>
            </a:extLst>
          </p:cNvPr>
          <p:cNvSpPr txBox="1"/>
          <p:nvPr/>
        </p:nvSpPr>
        <p:spPr>
          <a:xfrm>
            <a:off x="5305502" y="5805264"/>
            <a:ext cx="3733939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l-PL" sz="2000" dirty="0">
                <a:solidFill>
                  <a:srgbClr val="202122"/>
                </a:solidFill>
              </a:rPr>
              <a:t>Zastawka – fałd wewnętrznej warstwy ściany naczynia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53143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F2160E40-2905-441F-9FA3-27C530F347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8631282" cy="6858000"/>
          </a:xfr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AD3D2778-B14D-4F0A-B72A-B6C8C981E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176" y="116632"/>
            <a:ext cx="2880320" cy="1224136"/>
          </a:xfrm>
          <a:solidFill>
            <a:schemeClr val="tx2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pl-PL" sz="3600" b="1" dirty="0">
                <a:solidFill>
                  <a:schemeClr val="bg1"/>
                </a:solidFill>
              </a:rPr>
              <a:t>Żyły w Twoim ciele</a:t>
            </a: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8F85AEA9-6DBF-426E-AF6A-44FC6988038D}"/>
              </a:ext>
            </a:extLst>
          </p:cNvPr>
          <p:cNvSpPr/>
          <p:nvPr/>
        </p:nvSpPr>
        <p:spPr>
          <a:xfrm>
            <a:off x="6444208" y="3068960"/>
            <a:ext cx="2304256" cy="1080120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OBECNE ZASTAWKI</a:t>
            </a:r>
          </a:p>
        </p:txBody>
      </p:sp>
      <p:sp>
        <p:nvSpPr>
          <p:cNvPr id="11" name="Owal 10">
            <a:extLst>
              <a:ext uri="{FF2B5EF4-FFF2-40B4-BE49-F238E27FC236}">
                <a16:creationId xmlns:a16="http://schemas.microsoft.com/office/drawing/2014/main" id="{C30AFBCA-5121-4472-9D4C-C7317DF23194}"/>
              </a:ext>
            </a:extLst>
          </p:cNvPr>
          <p:cNvSpPr/>
          <p:nvPr/>
        </p:nvSpPr>
        <p:spPr>
          <a:xfrm>
            <a:off x="6444208" y="4293096"/>
            <a:ext cx="2304256" cy="1080120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NISKIE CIŚNIENIE KRWI</a:t>
            </a:r>
          </a:p>
        </p:txBody>
      </p:sp>
      <p:sp>
        <p:nvSpPr>
          <p:cNvPr id="13" name="Owal 12">
            <a:extLst>
              <a:ext uri="{FF2B5EF4-FFF2-40B4-BE49-F238E27FC236}">
                <a16:creationId xmlns:a16="http://schemas.microsoft.com/office/drawing/2014/main" id="{98CC55C8-D36D-4A98-8E4E-62C9033F923A}"/>
              </a:ext>
            </a:extLst>
          </p:cNvPr>
          <p:cNvSpPr/>
          <p:nvPr/>
        </p:nvSpPr>
        <p:spPr>
          <a:xfrm>
            <a:off x="6444208" y="5495528"/>
            <a:ext cx="2304256" cy="1080120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WOLNIEJSZY PRZEPŁYW KRWI</a:t>
            </a:r>
          </a:p>
        </p:txBody>
      </p:sp>
    </p:spTree>
    <p:extLst>
      <p:ext uri="{BB962C8B-B14F-4D97-AF65-F5344CB8AC3E}">
        <p14:creationId xmlns:p14="http://schemas.microsoft.com/office/powerpoint/2010/main" val="2958887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8F4FCC61-18B7-476B-87FD-730483B923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51807" b="6533"/>
          <a:stretch/>
        </p:blipFill>
        <p:spPr>
          <a:xfrm>
            <a:off x="251520" y="321108"/>
            <a:ext cx="4752528" cy="3163271"/>
          </a:xfrm>
        </p:spPr>
      </p:pic>
      <p:pic>
        <p:nvPicPr>
          <p:cNvPr id="6" name="Symbol zastępczy zawartości 4">
            <a:extLst>
              <a:ext uri="{FF2B5EF4-FFF2-40B4-BE49-F238E27FC236}">
                <a16:creationId xmlns:a16="http://schemas.microsoft.com/office/drawing/2014/main" id="{7F93E963-32B0-4B1A-966C-0CCDAB1621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19"/>
          <a:stretch/>
        </p:blipFill>
        <p:spPr>
          <a:xfrm>
            <a:off x="61697" y="3484379"/>
            <a:ext cx="5096473" cy="3384376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7375B76-A8B6-4747-BBEF-A52FD4D0C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28" y="157402"/>
            <a:ext cx="5096473" cy="634082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7030A0"/>
                </a:solidFill>
              </a:rPr>
              <a:t>DZIAŁANIE ZASTAWEK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80DCB54-3046-4270-B024-BA220E8924E3}"/>
              </a:ext>
            </a:extLst>
          </p:cNvPr>
          <p:cNvSpPr txBox="1"/>
          <p:nvPr/>
        </p:nvSpPr>
        <p:spPr>
          <a:xfrm>
            <a:off x="3796007" y="752936"/>
            <a:ext cx="50964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Krew płynąca do serca w wielu miejscach, </a:t>
            </a:r>
          </a:p>
          <a:p>
            <a:pPr algn="ctr"/>
            <a:r>
              <a:rPr lang="pl-PL" dirty="0"/>
              <a:t>np. w kończynach, ma do pokonania siłę ciążenia. </a:t>
            </a:r>
          </a:p>
          <a:p>
            <a:pPr algn="ctr"/>
            <a:r>
              <a:rPr lang="pl-PL" dirty="0"/>
              <a:t>Jej cofaniu się zapobiegają zastawki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6206FBE3-006C-4A4F-82DC-CF66EDE0C57F}"/>
              </a:ext>
            </a:extLst>
          </p:cNvPr>
          <p:cNvSpPr txBox="1"/>
          <p:nvPr/>
        </p:nvSpPr>
        <p:spPr>
          <a:xfrm>
            <a:off x="4852728" y="2401194"/>
            <a:ext cx="4160369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Płynąca w górę krew rozsuwa zastawki, które przylegając do ściany, nie blokują jej przepływu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132EE7CC-E32F-4145-A7F7-A8B43AD7AF68}"/>
              </a:ext>
            </a:extLst>
          </p:cNvPr>
          <p:cNvSpPr txBox="1"/>
          <p:nvPr/>
        </p:nvSpPr>
        <p:spPr>
          <a:xfrm>
            <a:off x="4852727" y="4233577"/>
            <a:ext cx="4160369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Cofająca się krew wypełnia kieszonkowate wgłębienia zastawek, co powoduje zamknięcie światła naczynia</a:t>
            </a:r>
          </a:p>
        </p:txBody>
      </p:sp>
    </p:spTree>
    <p:extLst>
      <p:ext uri="{BB962C8B-B14F-4D97-AF65-F5344CB8AC3E}">
        <p14:creationId xmlns:p14="http://schemas.microsoft.com/office/powerpoint/2010/main" val="4204243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3606BA-D7F3-427C-A119-4E51D4979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524" y="115897"/>
            <a:ext cx="8568952" cy="1591238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7030A0"/>
                </a:solidFill>
              </a:rPr>
              <a:t>Praca mięśni kończyn, znajdujących się w pobliżu naczyń, podczas chodzenia pobudza przemieszczanie się krwi w górę ciała </a:t>
            </a:r>
            <a:br>
              <a:rPr lang="pl-PL" sz="2400" b="1" dirty="0">
                <a:solidFill>
                  <a:srgbClr val="7030A0"/>
                </a:solidFill>
              </a:rPr>
            </a:br>
            <a:r>
              <a:rPr lang="pl-PL" sz="2400" b="1" dirty="0">
                <a:solidFill>
                  <a:srgbClr val="7030A0"/>
                </a:solidFill>
              </a:rPr>
              <a:t>i zapobiega jej zastojowi w żyłach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0405C8CE-2563-40E8-A25C-0581C09C44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79879"/>
            <a:ext cx="8229600" cy="4166605"/>
          </a:xfrm>
        </p:spPr>
      </p:pic>
    </p:spTree>
    <p:extLst>
      <p:ext uri="{BB962C8B-B14F-4D97-AF65-F5344CB8AC3E}">
        <p14:creationId xmlns:p14="http://schemas.microsoft.com/office/powerpoint/2010/main" val="3920620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4">
            <a:extLst>
              <a:ext uri="{FF2B5EF4-FFF2-40B4-BE49-F238E27FC236}">
                <a16:creationId xmlns:a16="http://schemas.microsoft.com/office/drawing/2014/main" id="{F905CFA2-72CD-44B6-B9A1-8FBDD790BA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990"/>
          <a:stretch/>
        </p:blipFill>
        <p:spPr>
          <a:xfrm>
            <a:off x="2051720" y="826021"/>
            <a:ext cx="7092280" cy="6028734"/>
          </a:xfr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B2904BA-3028-41CC-B27D-222A6B1AD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58" y="98384"/>
            <a:ext cx="6408712" cy="634082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7030A0"/>
                </a:solidFill>
              </a:rPr>
              <a:t>NACZYNIA WŁOSOWATE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E8EC35F-8A15-44C1-B240-EB58B00CAE0F}"/>
              </a:ext>
            </a:extLst>
          </p:cNvPr>
          <p:cNvSpPr txBox="1"/>
          <p:nvPr/>
        </p:nvSpPr>
        <p:spPr>
          <a:xfrm>
            <a:off x="151414" y="787242"/>
            <a:ext cx="6580826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Jakie tkanki budują naczynie włosowate?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1EA04A9-8760-48EF-AD9B-070956E05AC5}"/>
              </a:ext>
            </a:extLst>
          </p:cNvPr>
          <p:cNvSpPr txBox="1"/>
          <p:nvPr/>
        </p:nvSpPr>
        <p:spPr>
          <a:xfrm>
            <a:off x="140258" y="1388389"/>
            <a:ext cx="4719774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Jaki element budowy wyróżnia go spośród pozostałych naczyń?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1B6A445-C9AD-456B-A9DB-5B5BD1D4990B}"/>
              </a:ext>
            </a:extLst>
          </p:cNvPr>
          <p:cNvSpPr txBox="1"/>
          <p:nvPr/>
        </p:nvSpPr>
        <p:spPr>
          <a:xfrm>
            <a:off x="116321" y="4038450"/>
            <a:ext cx="3204355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Gdzie w naszym ciele znajdują się naczynia włosowate?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920637B-3FD3-4862-986C-AEFC5240EB19}"/>
              </a:ext>
            </a:extLst>
          </p:cNvPr>
          <p:cNvSpPr txBox="1"/>
          <p:nvPr/>
        </p:nvSpPr>
        <p:spPr>
          <a:xfrm>
            <a:off x="129507" y="2344088"/>
            <a:ext cx="3204356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l-PL" sz="2400" dirty="0" err="1">
                <a:solidFill>
                  <a:srgbClr val="202122"/>
                </a:solidFill>
              </a:rPr>
              <a:t>Perycyty</a:t>
            </a:r>
            <a:r>
              <a:rPr lang="pl-PL" sz="2400" dirty="0">
                <a:solidFill>
                  <a:srgbClr val="202122"/>
                </a:solidFill>
              </a:rPr>
              <a:t> to komórki, które u</a:t>
            </a:r>
            <a:r>
              <a:rPr lang="pl-PL" sz="2400" b="0" i="0" dirty="0">
                <a:solidFill>
                  <a:srgbClr val="202122"/>
                </a:solidFill>
                <a:effectLst/>
              </a:rPr>
              <a:t>czestniczą </a:t>
            </a:r>
            <a:br>
              <a:rPr lang="pl-PL" sz="2400" b="0" i="0" dirty="0">
                <a:solidFill>
                  <a:srgbClr val="202122"/>
                </a:solidFill>
                <a:effectLst/>
              </a:rPr>
            </a:br>
            <a:r>
              <a:rPr lang="pl-PL" sz="2400" b="0" i="0" dirty="0">
                <a:solidFill>
                  <a:srgbClr val="202122"/>
                </a:solidFill>
                <a:effectLst/>
              </a:rPr>
              <a:t>w regulacji przepływu krwi przez naczynia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69341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A56B73-D780-4AA2-8291-FC1210531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37" y="256084"/>
            <a:ext cx="4114800" cy="1143000"/>
          </a:xfrm>
        </p:spPr>
        <p:txBody>
          <a:bodyPr>
            <a:normAutofit fontScale="90000"/>
          </a:bodyPr>
          <a:lstStyle/>
          <a:p>
            <a:r>
              <a:rPr lang="pl-PL" sz="3600" b="1" dirty="0">
                <a:solidFill>
                  <a:srgbClr val="7030A0"/>
                </a:solidFill>
              </a:rPr>
              <a:t>Zwróć uwagę </a:t>
            </a:r>
            <a:br>
              <a:rPr lang="pl-PL" sz="3600" b="1" dirty="0">
                <a:solidFill>
                  <a:srgbClr val="7030A0"/>
                </a:solidFill>
              </a:rPr>
            </a:br>
            <a:r>
              <a:rPr lang="pl-PL" sz="3600" b="1" dirty="0">
                <a:solidFill>
                  <a:srgbClr val="7030A0"/>
                </a:solidFill>
              </a:rPr>
              <a:t>na umiejscowienie </a:t>
            </a:r>
            <a:br>
              <a:rPr lang="pl-PL" sz="3600" b="1" dirty="0">
                <a:solidFill>
                  <a:srgbClr val="7030A0"/>
                </a:solidFill>
              </a:rPr>
            </a:br>
            <a:r>
              <a:rPr lang="pl-PL" sz="3600" b="1" dirty="0">
                <a:solidFill>
                  <a:srgbClr val="7030A0"/>
                </a:solidFill>
              </a:rPr>
              <a:t>naczyń włosowatych</a:t>
            </a:r>
          </a:p>
        </p:txBody>
      </p:sp>
      <p:pic>
        <p:nvPicPr>
          <p:cNvPr id="1028" name="Picture 4" descr="Duży i mały obieg krwi">
            <a:extLst>
              <a:ext uri="{FF2B5EF4-FFF2-40B4-BE49-F238E27FC236}">
                <a16:creationId xmlns:a16="http://schemas.microsoft.com/office/drawing/2014/main" id="{993FE79A-72B0-449A-A6DF-6EB4643DE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716" y="0"/>
            <a:ext cx="421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0214D11F-A2DC-40C2-9C6E-C7314965A397}"/>
              </a:ext>
            </a:extLst>
          </p:cNvPr>
          <p:cNvSpPr/>
          <p:nvPr/>
        </p:nvSpPr>
        <p:spPr>
          <a:xfrm>
            <a:off x="4788024" y="1124744"/>
            <a:ext cx="792088" cy="504056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2BFD714-E599-4FFA-878F-D625B055569C}"/>
              </a:ext>
            </a:extLst>
          </p:cNvPr>
          <p:cNvSpPr/>
          <p:nvPr/>
        </p:nvSpPr>
        <p:spPr>
          <a:xfrm>
            <a:off x="7164288" y="0"/>
            <a:ext cx="1008112" cy="504056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F6A10AF7-A51E-4B5B-B7DF-8ECAFD59A371}"/>
              </a:ext>
            </a:extLst>
          </p:cNvPr>
          <p:cNvSpPr/>
          <p:nvPr/>
        </p:nvSpPr>
        <p:spPr>
          <a:xfrm>
            <a:off x="4788024" y="3187113"/>
            <a:ext cx="618480" cy="504056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4394BB83-09B6-4E4B-8936-B66203880A10}"/>
              </a:ext>
            </a:extLst>
          </p:cNvPr>
          <p:cNvSpPr/>
          <p:nvPr/>
        </p:nvSpPr>
        <p:spPr>
          <a:xfrm>
            <a:off x="4788024" y="5733256"/>
            <a:ext cx="970587" cy="504056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285285D6-010F-4C45-AC89-76B0176C27FC}"/>
              </a:ext>
            </a:extLst>
          </p:cNvPr>
          <p:cNvSpPr/>
          <p:nvPr/>
        </p:nvSpPr>
        <p:spPr>
          <a:xfrm>
            <a:off x="7812361" y="4725144"/>
            <a:ext cx="576064" cy="504056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30" name="Picture 6" descr="Szkło Powiększające, Wyszukiwanie, Aby Znaleźć, Oglądać">
            <a:extLst>
              <a:ext uri="{FF2B5EF4-FFF2-40B4-BE49-F238E27FC236}">
                <a16:creationId xmlns:a16="http://schemas.microsoft.com/office/drawing/2014/main" id="{B50E5EBB-FD4B-440A-B745-50B921A20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104" y="1725014"/>
            <a:ext cx="2674199" cy="267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E987AA5-8C5E-4C8E-A937-1E1CAC2AA3A8}"/>
              </a:ext>
            </a:extLst>
          </p:cNvPr>
          <p:cNvSpPr txBox="1"/>
          <p:nvPr/>
        </p:nvSpPr>
        <p:spPr>
          <a:xfrm>
            <a:off x="484367" y="4199233"/>
            <a:ext cx="3733939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l-PL" sz="2400" dirty="0">
                <a:solidFill>
                  <a:srgbClr val="202122"/>
                </a:solidFill>
              </a:rPr>
              <a:t>Jaką rolę pełnią naczynia włosowate?</a:t>
            </a:r>
            <a:endParaRPr lang="pl-PL" sz="2400" dirty="0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2EA74591-54A0-415D-B80E-EA8D8C7119D1}"/>
              </a:ext>
            </a:extLst>
          </p:cNvPr>
          <p:cNvSpPr txBox="1"/>
          <p:nvPr/>
        </p:nvSpPr>
        <p:spPr>
          <a:xfrm>
            <a:off x="484366" y="5229200"/>
            <a:ext cx="3733939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l-PL" sz="2000" dirty="0">
                <a:solidFill>
                  <a:srgbClr val="202122"/>
                </a:solidFill>
              </a:rPr>
              <a:t>Cienkie ściany naczyń włosowatych umożliwiają wymianę substancji między </a:t>
            </a:r>
            <a:br>
              <a:rPr lang="pl-PL" sz="2000" dirty="0">
                <a:solidFill>
                  <a:srgbClr val="202122"/>
                </a:solidFill>
              </a:rPr>
            </a:br>
            <a:r>
              <a:rPr lang="pl-PL" sz="2000" dirty="0">
                <a:solidFill>
                  <a:srgbClr val="202122"/>
                </a:solidFill>
              </a:rPr>
              <a:t>krwią a komórkami</a:t>
            </a:r>
            <a:endParaRPr lang="pl-PL" sz="2000" dirty="0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7648DF8F-8BE7-4A62-948D-C8BB03A87E9B}"/>
              </a:ext>
            </a:extLst>
          </p:cNvPr>
          <p:cNvSpPr txBox="1"/>
          <p:nvPr/>
        </p:nvSpPr>
        <p:spPr>
          <a:xfrm>
            <a:off x="6516216" y="6552639"/>
            <a:ext cx="45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dirty="0"/>
              <a:t>http://www.anatomia.gmo.pl/ukl_kra.html</a:t>
            </a:r>
          </a:p>
        </p:txBody>
      </p:sp>
    </p:spTree>
    <p:extLst>
      <p:ext uri="{BB962C8B-B14F-4D97-AF65-F5344CB8AC3E}">
        <p14:creationId xmlns:p14="http://schemas.microsoft.com/office/powerpoint/2010/main" val="31983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1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pl-PL" b="1" dirty="0">
                <a:solidFill>
                  <a:srgbClr val="7030A0"/>
                </a:solidFill>
              </a:rPr>
              <a:t>Budowa naczyń krwionośnych</a:t>
            </a:r>
          </a:p>
        </p:txBody>
      </p:sp>
      <p:pic>
        <p:nvPicPr>
          <p:cNvPr id="24578" name="Picture 2" descr="Ilustracja przedstawia schematycznie budow&amp;eogon; naczy&amp;nacute; krwiono&amp;sacute;nych. Strza&amp;lstrok;ki wskazuj&amp;aogon; kierunek przep&amp;lstrok;ywu krwi. Z lewej du&amp;zdot;a czerwona t&amp;eogon;tnica. Jest okr&amp;aogon;g&amp;lstrok;a na przekroju, ma grub&amp;aogon; czerwon&amp;aogon; warstw&amp;eogon; mi&amp;eogon;&amp;sacute;niow&amp;aogon;. Wewn&amp;aogon;trz wy&amp;sacute;cielona pomara&amp;nacute;czowym nab&amp;lstrok;onkiem. Ku górze zw&amp;eogon;&amp;zdot;a si&amp;eogon; i przechodzi w siatk&amp;eogon; niewielkich naczy&amp;nacute; w&amp;lstrok;osowatych. W &amp;sacute;rodku przekrój przez naczynie: ma cienk&amp;aogon; &amp;sacute;cian&amp;eogon; z nab&amp;lstrok;onka jednowarstwowego, w którym znajduj&amp;aogon; si&amp;eogon; pory. Naczynie w&amp;lstrok;osowate przechodzi w niebiesk&amp;aogon; &amp;zdot;y&amp;lstrok;&amp;eogon;. Na przekroju po prawej zaznaczono zastawki &amp;zdot;ylne. &amp;Sacute;ciana &amp;zdot;y&amp;lstrok;y jest mi&amp;eogon;kka, ma cienk&amp;aogon; warstw&amp;eogon; mi&amp;eogon;&amp;sacute;niow&amp;aogon;."/>
          <p:cNvPicPr>
            <a:picLocks noChangeAspect="1" noChangeArrowheads="1"/>
          </p:cNvPicPr>
          <p:nvPr/>
        </p:nvPicPr>
        <p:blipFill rotWithShape="1">
          <a:blip r:embed="rId2"/>
          <a:srcRect r="4068"/>
          <a:stretch/>
        </p:blipFill>
        <p:spPr bwMode="auto">
          <a:xfrm>
            <a:off x="9736" y="1628800"/>
            <a:ext cx="8954752" cy="47529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C8725B-E204-4B9E-8C66-5524905F8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033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Charakterystyka naczyń krwionośnych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1865FB0-DF83-4DF2-A599-E626CBBBF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pl-PL" b="1" dirty="0"/>
              <a:t>Tętnice: </a:t>
            </a:r>
            <a:r>
              <a:rPr lang="pl-PL" dirty="0"/>
              <a:t>grube ściany zbudowane z mięśni gładkich (elastyczność), krew płynie pod dużym ciśnieniem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b="1" dirty="0"/>
              <a:t>Żyły: </a:t>
            </a:r>
            <a:r>
              <a:rPr lang="pl-PL" dirty="0"/>
              <a:t>cieńsze ściany zbudowane z mięśni gładkich (elastyczność) mają zastawki aby krew się nie cofała np. przy transportowaniu krwi z kończyn dolnych do serca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b="1" dirty="0"/>
              <a:t>Naczynia włosowate: </a:t>
            </a:r>
            <a:r>
              <a:rPr lang="pl-PL" dirty="0"/>
              <a:t>cieniutkie, zbudowane </a:t>
            </a:r>
            <a:br>
              <a:rPr lang="pl-PL" dirty="0"/>
            </a:br>
            <a:r>
              <a:rPr lang="pl-PL" dirty="0"/>
              <a:t>z tkanki nabłonkowej (nie mięśniowej !) znajdują się w narządach gdyż docierają do poszczególnych komórek niosąc tlen i substancje odżywcze</a:t>
            </a:r>
          </a:p>
        </p:txBody>
      </p:sp>
    </p:spTree>
    <p:extLst>
      <p:ext uri="{BB962C8B-B14F-4D97-AF65-F5344CB8AC3E}">
        <p14:creationId xmlns:p14="http://schemas.microsoft.com/office/powerpoint/2010/main" val="472572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CB3237-E7C7-4F09-9A58-6D032D0A0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0D09603-FD53-4BA0-8DEE-B123A55DA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2E79F55-B00C-40D5-AF7C-D908158FA3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42"/>
          <a:stretch/>
        </p:blipFill>
        <p:spPr>
          <a:xfrm>
            <a:off x="221399" y="296748"/>
            <a:ext cx="8701201" cy="634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98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A0E84B-5015-4E73-A9D8-BA51DB5C1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22802"/>
            <a:ext cx="8363272" cy="778098"/>
          </a:xfrm>
        </p:spPr>
        <p:txBody>
          <a:bodyPr/>
          <a:lstStyle/>
          <a:p>
            <a:r>
              <a:rPr lang="pl-PL" dirty="0"/>
              <a:t>BUDOWA I DZIAŁANIE SERCA</a:t>
            </a:r>
          </a:p>
        </p:txBody>
      </p:sp>
      <p:pic>
        <p:nvPicPr>
          <p:cNvPr id="2050" name="Picture 2" descr="Ludzkie serce wzór Darmowe Zdjęcia">
            <a:extLst>
              <a:ext uri="{FF2B5EF4-FFF2-40B4-BE49-F238E27FC236}">
                <a16:creationId xmlns:a16="http://schemas.microsoft.com/office/drawing/2014/main" id="{B8732B37-D108-46C1-AFD6-E1F3D80CFF3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5" t="1794" r="22485" b="8074"/>
          <a:stretch/>
        </p:blipFill>
        <p:spPr bwMode="auto">
          <a:xfrm>
            <a:off x="5225751" y="892611"/>
            <a:ext cx="3888432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A6B1F97F-2F97-4C85-A416-9D97B0520C54}"/>
              </a:ext>
            </a:extLst>
          </p:cNvPr>
          <p:cNvSpPr txBox="1"/>
          <p:nvPr/>
        </p:nvSpPr>
        <p:spPr>
          <a:xfrm>
            <a:off x="510326" y="1885795"/>
            <a:ext cx="420153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Jaką rolę pełni serce?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14B6674-50DF-4A86-B247-ACE3E46CD836}"/>
              </a:ext>
            </a:extLst>
          </p:cNvPr>
          <p:cNvSpPr txBox="1"/>
          <p:nvPr/>
        </p:nvSpPr>
        <p:spPr>
          <a:xfrm>
            <a:off x="510327" y="2539244"/>
            <a:ext cx="4210258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 zbudowane jest serce?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B2B355E-FF2D-4BFE-824A-6EF22803B78B}"/>
              </a:ext>
            </a:extLst>
          </p:cNvPr>
          <p:cNvSpPr txBox="1"/>
          <p:nvPr/>
        </p:nvSpPr>
        <p:spPr>
          <a:xfrm>
            <a:off x="512624" y="3227073"/>
            <a:ext cx="420153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pl-PL" sz="2400" dirty="0"/>
              <a:t>Jak krew przepływa przez serce?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17569946-1ED2-41D8-8ABC-4CD1F12894A4}"/>
              </a:ext>
            </a:extLst>
          </p:cNvPr>
          <p:cNvSpPr txBox="1"/>
          <p:nvPr/>
        </p:nvSpPr>
        <p:spPr>
          <a:xfrm>
            <a:off x="510327" y="3920990"/>
            <a:ext cx="420153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Co to są naczynia wieńcowe?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8BF03FCB-C3D1-42DB-B32C-56D88CB8689D}"/>
              </a:ext>
            </a:extLst>
          </p:cNvPr>
          <p:cNvSpPr txBox="1"/>
          <p:nvPr/>
        </p:nvSpPr>
        <p:spPr>
          <a:xfrm>
            <a:off x="519050" y="4568352"/>
            <a:ext cx="420153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Co pobudza serce do pracy?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D4AC459F-AED1-4220-A892-771DADD487C6}"/>
              </a:ext>
            </a:extLst>
          </p:cNvPr>
          <p:cNvSpPr txBox="1"/>
          <p:nvPr/>
        </p:nvSpPr>
        <p:spPr>
          <a:xfrm>
            <a:off x="510328" y="5200196"/>
            <a:ext cx="420153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Ile razy serce uderza na minutę?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7DB389A0-337A-42F0-A8D1-30A89A65C0A2}"/>
              </a:ext>
            </a:extLst>
          </p:cNvPr>
          <p:cNvSpPr txBox="1"/>
          <p:nvPr/>
        </p:nvSpPr>
        <p:spPr>
          <a:xfrm>
            <a:off x="510329" y="5863076"/>
            <a:ext cx="420153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Co to jest tętno i ciśnienie?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422CF193-5721-4E40-99DC-401A15C86806}"/>
              </a:ext>
            </a:extLst>
          </p:cNvPr>
          <p:cNvSpPr txBox="1"/>
          <p:nvPr/>
        </p:nvSpPr>
        <p:spPr>
          <a:xfrm>
            <a:off x="133264" y="1014319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Bradley Hand ITC" panose="03070402050302030203" pitchFamily="66" charset="0"/>
              </a:rPr>
              <a:t>Czy wiesz?</a:t>
            </a:r>
          </a:p>
        </p:txBody>
      </p:sp>
    </p:spTree>
    <p:extLst>
      <p:ext uri="{BB962C8B-B14F-4D97-AF65-F5344CB8AC3E}">
        <p14:creationId xmlns:p14="http://schemas.microsoft.com/office/powerpoint/2010/main" val="36880002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A928A5-A3AF-4C2D-9178-2769ACA6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7030A0"/>
                </a:solidFill>
              </a:rPr>
              <a:t>BUDOWA ZEWNĘTRZNA SERCA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617CED83-4E09-463A-9506-350D2D7F8A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616" y="989044"/>
            <a:ext cx="6912768" cy="5630825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CBC95F6D-537E-4DAE-94F3-1839615EDF30}"/>
              </a:ext>
            </a:extLst>
          </p:cNvPr>
          <p:cNvSpPr txBox="1"/>
          <p:nvPr/>
        </p:nvSpPr>
        <p:spPr>
          <a:xfrm>
            <a:off x="323527" y="1196752"/>
            <a:ext cx="2520279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JAKA TKANKA BUDUJE SERCE?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A6FA6EE5-EDEC-4B05-9C6A-5AF3FCB6F096}"/>
              </a:ext>
            </a:extLst>
          </p:cNvPr>
          <p:cNvSpPr txBox="1"/>
          <p:nvPr/>
        </p:nvSpPr>
        <p:spPr>
          <a:xfrm>
            <a:off x="343810" y="2050791"/>
            <a:ext cx="2499997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TKANKA MIĘŚNIOWA POPRZECZNIE PRĄŻKOWANA SERCA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C34277BF-6DDB-4BD9-9FC2-6A94F11CC078}"/>
              </a:ext>
            </a:extLst>
          </p:cNvPr>
          <p:cNvSpPr txBox="1"/>
          <p:nvPr/>
        </p:nvSpPr>
        <p:spPr>
          <a:xfrm>
            <a:off x="6069360" y="1196752"/>
            <a:ext cx="2592289" cy="13234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Serce znajduje się </a:t>
            </a:r>
            <a:br>
              <a:rPr lang="pl-PL" sz="2000" dirty="0"/>
            </a:br>
            <a:r>
              <a:rPr lang="pl-PL" sz="2000" dirty="0"/>
              <a:t>w worku osierdziowym który pełni funkcję ochronną</a:t>
            </a:r>
          </a:p>
        </p:txBody>
      </p:sp>
    </p:spTree>
    <p:extLst>
      <p:ext uri="{BB962C8B-B14F-4D97-AF65-F5344CB8AC3E}">
        <p14:creationId xmlns:p14="http://schemas.microsoft.com/office/powerpoint/2010/main" val="176321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063A9E05-91C8-4951-8ACF-68B4F1CDD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731" y="404664"/>
            <a:ext cx="7795888" cy="583264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4917AC0E-3EB1-469D-8C92-B43EADE98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67" y="116632"/>
            <a:ext cx="3754760" cy="1143000"/>
          </a:xfrm>
        </p:spPr>
        <p:txBody>
          <a:bodyPr/>
          <a:lstStyle/>
          <a:p>
            <a:r>
              <a:rPr lang="pl-PL" b="1" dirty="0">
                <a:solidFill>
                  <a:srgbClr val="7030A0"/>
                </a:solidFill>
              </a:rPr>
              <a:t>WIDOK Z TYŁU</a:t>
            </a:r>
          </a:p>
        </p:txBody>
      </p:sp>
      <p:sp>
        <p:nvSpPr>
          <p:cNvPr id="11" name="Owal 10">
            <a:extLst>
              <a:ext uri="{FF2B5EF4-FFF2-40B4-BE49-F238E27FC236}">
                <a16:creationId xmlns:a16="http://schemas.microsoft.com/office/drawing/2014/main" id="{02DC0BE1-D2F6-4A2A-9EE6-76EA3CEB2598}"/>
              </a:ext>
            </a:extLst>
          </p:cNvPr>
          <p:cNvSpPr/>
          <p:nvPr/>
        </p:nvSpPr>
        <p:spPr>
          <a:xfrm>
            <a:off x="7092280" y="260648"/>
            <a:ext cx="1701711" cy="136815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DOWIEDZ SIĘ WIĘCEJ</a:t>
            </a:r>
          </a:p>
        </p:txBody>
      </p:sp>
    </p:spTree>
    <p:extLst>
      <p:ext uri="{BB962C8B-B14F-4D97-AF65-F5344CB8AC3E}">
        <p14:creationId xmlns:p14="http://schemas.microsoft.com/office/powerpoint/2010/main" val="592057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A928A5-A3AF-4C2D-9178-2769ACA6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7030A0"/>
                </a:solidFill>
              </a:rPr>
              <a:t>BUDOWA WEWNĘTZNA SERCA</a:t>
            </a:r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8651A790-61F9-4428-BDA6-7A9164409B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293"/>
          <a:stretch/>
        </p:blipFill>
        <p:spPr>
          <a:xfrm>
            <a:off x="159432" y="1656085"/>
            <a:ext cx="4412568" cy="4684095"/>
          </a:xfr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B0B73AF-F3E0-4717-8A4C-7CDCC7AE8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1754693"/>
            <a:ext cx="4083124" cy="448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496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16C79E8D-A654-4CF2-AFCD-30018278A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270" y="1205042"/>
            <a:ext cx="8088730" cy="5464318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648574A6-0A63-4EB7-BDCA-ECAE53AA4226}"/>
              </a:ext>
            </a:extLst>
          </p:cNvPr>
          <p:cNvSpPr txBox="1"/>
          <p:nvPr/>
        </p:nvSpPr>
        <p:spPr>
          <a:xfrm>
            <a:off x="179512" y="188640"/>
            <a:ext cx="4032448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JAKIE ZASTAWKI ZNAJDUJĄ SIĘ W SERCU?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3F6C7B40-04A5-4731-B4B4-24F61B02E87C}"/>
              </a:ext>
            </a:extLst>
          </p:cNvPr>
          <p:cNvSpPr txBox="1"/>
          <p:nvPr/>
        </p:nvSpPr>
        <p:spPr>
          <a:xfrm>
            <a:off x="4860032" y="188640"/>
            <a:ext cx="4032448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JAKĄ ROLĘ PEŁNI PRZEGRODA KOMOROWA?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1165F4AF-C1C8-49CC-A019-554DE9ADE139}"/>
              </a:ext>
            </a:extLst>
          </p:cNvPr>
          <p:cNvSpPr txBox="1"/>
          <p:nvPr/>
        </p:nvSpPr>
        <p:spPr>
          <a:xfrm>
            <a:off x="179512" y="1205042"/>
            <a:ext cx="4032448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JAKĄ ROLĘ PEŁNIĄ ZASTWKI </a:t>
            </a:r>
            <a:br>
              <a:rPr lang="pl-PL" sz="2400" dirty="0"/>
            </a:br>
            <a:r>
              <a:rPr lang="pl-PL" sz="2400" dirty="0"/>
              <a:t>W SERCU?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B751F8C8-729F-4372-9884-61A156E06C5F}"/>
              </a:ext>
            </a:extLst>
          </p:cNvPr>
          <p:cNvSpPr txBox="1"/>
          <p:nvPr/>
        </p:nvSpPr>
        <p:spPr>
          <a:xfrm>
            <a:off x="6290862" y="1205042"/>
            <a:ext cx="2592288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Zapobiega mieszaniu się krwi z komory prawej </a:t>
            </a:r>
            <a:br>
              <a:rPr lang="pl-PL" dirty="0"/>
            </a:br>
            <a:r>
              <a:rPr lang="pl-PL" dirty="0"/>
              <a:t>i lewej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F441C437-3D0B-4F19-95D3-87D0983F47BB}"/>
              </a:ext>
            </a:extLst>
          </p:cNvPr>
          <p:cNvSpPr txBox="1"/>
          <p:nvPr/>
        </p:nvSpPr>
        <p:spPr>
          <a:xfrm>
            <a:off x="179512" y="2258552"/>
            <a:ext cx="403244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Zapobiegają cofaniu się krwi</a:t>
            </a:r>
          </a:p>
        </p:txBody>
      </p:sp>
    </p:spTree>
    <p:extLst>
      <p:ext uri="{BB962C8B-B14F-4D97-AF65-F5344CB8AC3E}">
        <p14:creationId xmlns:p14="http://schemas.microsoft.com/office/powerpoint/2010/main" val="997147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E9EF0071-0DF0-42A3-99BB-C219E919AB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2" y="449288"/>
            <a:ext cx="7592542" cy="6408712"/>
          </a:xfr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7453AF4-0A34-480E-939D-63835CBBF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4584" y="0"/>
            <a:ext cx="5616624" cy="562074"/>
          </a:xfrm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rgbClr val="7030A0"/>
                </a:solidFill>
              </a:rPr>
              <a:t>NACZYNIA KRWIONOŚNE SERCA</a:t>
            </a:r>
          </a:p>
        </p:txBody>
      </p:sp>
    </p:spTree>
    <p:extLst>
      <p:ext uri="{BB962C8B-B14F-4D97-AF65-F5344CB8AC3E}">
        <p14:creationId xmlns:p14="http://schemas.microsoft.com/office/powerpoint/2010/main" val="4239496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>
            <a:extLst>
              <a:ext uri="{FF2B5EF4-FFF2-40B4-BE49-F238E27FC236}">
                <a16:creationId xmlns:a16="http://schemas.microsoft.com/office/drawing/2014/main" id="{0CE1075A-D6E9-4A1A-99AD-233F5C59C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188640"/>
            <a:ext cx="5760640" cy="809798"/>
          </a:xfrm>
        </p:spPr>
        <p:txBody>
          <a:bodyPr>
            <a:noAutofit/>
          </a:bodyPr>
          <a:lstStyle/>
          <a:p>
            <a:r>
              <a:rPr lang="pl-PL" sz="3200" b="1" dirty="0">
                <a:solidFill>
                  <a:srgbClr val="7030A0"/>
                </a:solidFill>
              </a:rPr>
              <a:t>NACZYNIA KRWIONOŚNE SERCA</a:t>
            </a:r>
            <a:br>
              <a:rPr lang="pl-PL" sz="3200" b="1" dirty="0">
                <a:solidFill>
                  <a:srgbClr val="7030A0"/>
                </a:solidFill>
              </a:rPr>
            </a:br>
            <a:r>
              <a:rPr lang="pl-PL" sz="3200" b="1" dirty="0">
                <a:solidFill>
                  <a:srgbClr val="7030A0"/>
                </a:solidFill>
              </a:rPr>
              <a:t>widok z tyłu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40A835BE-7F98-4084-B3E9-170549C49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47" y="1196752"/>
            <a:ext cx="8989620" cy="5235832"/>
          </a:xfrm>
          <a:prstGeom prst="rect">
            <a:avLst/>
          </a:prstGeom>
        </p:spPr>
      </p:pic>
      <p:sp>
        <p:nvSpPr>
          <p:cNvPr id="13" name="Owal 12">
            <a:extLst>
              <a:ext uri="{FF2B5EF4-FFF2-40B4-BE49-F238E27FC236}">
                <a16:creationId xmlns:a16="http://schemas.microsoft.com/office/drawing/2014/main" id="{EA57B0B0-06BC-4CF1-9A70-DC17E450DE6D}"/>
              </a:ext>
            </a:extLst>
          </p:cNvPr>
          <p:cNvSpPr/>
          <p:nvPr/>
        </p:nvSpPr>
        <p:spPr>
          <a:xfrm>
            <a:off x="136935" y="425416"/>
            <a:ext cx="1701711" cy="136815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DOWIEDZ SIĘ WIĘCEJ</a:t>
            </a:r>
          </a:p>
        </p:txBody>
      </p:sp>
    </p:spTree>
    <p:extLst>
      <p:ext uri="{BB962C8B-B14F-4D97-AF65-F5344CB8AC3E}">
        <p14:creationId xmlns:p14="http://schemas.microsoft.com/office/powerpoint/2010/main" val="22046115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69552084-D75B-4CEC-B254-1A00A3B83A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3848" y="980728"/>
            <a:ext cx="5377830" cy="5146111"/>
          </a:xfr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F277803E-E734-48E8-B589-4497EA83DFCE}"/>
              </a:ext>
            </a:extLst>
          </p:cNvPr>
          <p:cNvSpPr txBox="1"/>
          <p:nvPr/>
        </p:nvSpPr>
        <p:spPr>
          <a:xfrm>
            <a:off x="0" y="3789040"/>
            <a:ext cx="39604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</a:rPr>
              <a:t>Serce jest oplecione naczyniami wieńcowymi, które dostarczają mu krew bogatą w tlen i substancje odżywcze a odprowadzają zbędne produkty metabolizmu. 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0381050-2487-43EF-A30E-A83518EE5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139" y="69371"/>
            <a:ext cx="8229600" cy="1143000"/>
          </a:xfrm>
        </p:spPr>
        <p:txBody>
          <a:bodyPr/>
          <a:lstStyle/>
          <a:p>
            <a:r>
              <a:rPr lang="pl-PL" b="1" dirty="0">
                <a:solidFill>
                  <a:schemeClr val="bg1"/>
                </a:solidFill>
              </a:rPr>
              <a:t>NACZYNIA WIEŃCOWE SERCA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2E6A61BA-3CE7-4D15-81F1-51500A57B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637" y="1184608"/>
            <a:ext cx="2448272" cy="260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514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65951E-A939-4204-85A9-2369B0BC6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8614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pl-PL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CO POBUDZA SERCE DO PRACY?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D3126F89-35C2-42EB-8612-B6AB93695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732" y="1268760"/>
            <a:ext cx="6812433" cy="5545367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3EDBEDCC-CE23-4B41-B974-899DBE8CD202}"/>
              </a:ext>
            </a:extLst>
          </p:cNvPr>
          <p:cNvSpPr txBox="1"/>
          <p:nvPr/>
        </p:nvSpPr>
        <p:spPr>
          <a:xfrm>
            <a:off x="222715" y="2925230"/>
            <a:ext cx="2376264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Serce jest pobudzane do regularnych skurczów przez impulsy elektryczne powstające w tzw. układzie przewodzącym serca.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937F6243-00B3-4FE7-9BE8-6B54ABFD1F79}"/>
              </a:ext>
            </a:extLst>
          </p:cNvPr>
          <p:cNvSpPr txBox="1"/>
          <p:nvPr/>
        </p:nvSpPr>
        <p:spPr>
          <a:xfrm>
            <a:off x="222715" y="4895580"/>
            <a:ext cx="2376264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Układ przewodzący serca składa się </a:t>
            </a:r>
            <a:br>
              <a:rPr lang="pl-PL" dirty="0"/>
            </a:br>
            <a:r>
              <a:rPr lang="pl-PL" dirty="0"/>
              <a:t>z dwóch węzłów </a:t>
            </a:r>
            <a:br>
              <a:rPr lang="pl-PL" dirty="0"/>
            </a:br>
            <a:r>
              <a:rPr lang="pl-PL" dirty="0"/>
              <a:t>i włókien układu przewodzącego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C9B61FA6-D5B6-4920-A3B8-96D07581D118}"/>
              </a:ext>
            </a:extLst>
          </p:cNvPr>
          <p:cNvSpPr txBox="1"/>
          <p:nvPr/>
        </p:nvSpPr>
        <p:spPr>
          <a:xfrm>
            <a:off x="2158911" y="1259429"/>
            <a:ext cx="2436821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l-PL" dirty="0"/>
              <a:t>Główny rozrusznik serca</a:t>
            </a:r>
          </a:p>
        </p:txBody>
      </p:sp>
      <p:sp>
        <p:nvSpPr>
          <p:cNvPr id="16" name="Strzałka: w dół 15">
            <a:extLst>
              <a:ext uri="{FF2B5EF4-FFF2-40B4-BE49-F238E27FC236}">
                <a16:creationId xmlns:a16="http://schemas.microsoft.com/office/drawing/2014/main" id="{2814476E-76C3-4654-B5C4-4619AF7D262F}"/>
              </a:ext>
            </a:extLst>
          </p:cNvPr>
          <p:cNvSpPr/>
          <p:nvPr/>
        </p:nvSpPr>
        <p:spPr>
          <a:xfrm>
            <a:off x="3131840" y="1772816"/>
            <a:ext cx="504056" cy="57606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Owal 16">
            <a:extLst>
              <a:ext uri="{FF2B5EF4-FFF2-40B4-BE49-F238E27FC236}">
                <a16:creationId xmlns:a16="http://schemas.microsoft.com/office/drawing/2014/main" id="{937B65AB-53B9-4BE8-A807-84A299B3AFCF}"/>
              </a:ext>
            </a:extLst>
          </p:cNvPr>
          <p:cNvSpPr/>
          <p:nvPr/>
        </p:nvSpPr>
        <p:spPr>
          <a:xfrm>
            <a:off x="177986" y="836712"/>
            <a:ext cx="1701711" cy="136815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DOWIEDZ SIĘ WIĘCEJ</a:t>
            </a:r>
          </a:p>
        </p:txBody>
      </p:sp>
    </p:spTree>
    <p:extLst>
      <p:ext uri="{BB962C8B-B14F-4D97-AF65-F5344CB8AC3E}">
        <p14:creationId xmlns:p14="http://schemas.microsoft.com/office/powerpoint/2010/main" val="6687488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05A7E0-CF23-4839-A579-97F0BF427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7030A0"/>
                </a:solidFill>
              </a:rPr>
              <a:t>ELEKTROKARDIOGRAM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F8C69DB-1ED1-4AA8-A2DA-16715AEBD0A9}"/>
              </a:ext>
            </a:extLst>
          </p:cNvPr>
          <p:cNvSpPr txBox="1"/>
          <p:nvPr/>
        </p:nvSpPr>
        <p:spPr>
          <a:xfrm>
            <a:off x="577558" y="3445853"/>
            <a:ext cx="8229600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Impulsy elektryczne powstające w sercu docierają także do powierzchni skóry, gdzie za pomocą odpowiednio umieszczonych elektrod można je zarejestrować i zapisać w postaci elektrokardiogramu.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F1EEE0D-2491-45F5-BC40-E9427CD8AE2D}"/>
              </a:ext>
            </a:extLst>
          </p:cNvPr>
          <p:cNvSpPr txBox="1"/>
          <p:nvPr/>
        </p:nvSpPr>
        <p:spPr>
          <a:xfrm>
            <a:off x="5696700" y="4869160"/>
            <a:ext cx="314446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Na krzywej EKG znajdują się charakterystyczne załamki oznaczone literami P, Q, R, S, T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A765FD1E-AA67-408A-B754-84D739B9C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813923"/>
            <a:ext cx="6276975" cy="2447925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B8A47A0A-DE10-4951-B880-10F5872CB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390" y="4505737"/>
            <a:ext cx="4933950" cy="2162175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9A57D177-6F6B-44AA-8582-D8A7C559CC0C}"/>
              </a:ext>
            </a:extLst>
          </p:cNvPr>
          <p:cNvSpPr txBox="1"/>
          <p:nvPr/>
        </p:nvSpPr>
        <p:spPr>
          <a:xfrm>
            <a:off x="457200" y="3168764"/>
            <a:ext cx="9001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>
                <a:solidFill>
                  <a:schemeClr val="bg1">
                    <a:lumMod val="50000"/>
                  </a:schemeClr>
                </a:solidFill>
              </a:rPr>
              <a:t>https://www.researchgate.net/figure/ECG-pattern-of-Wellens-syndrome-type-B-Slika-4-Elektrokardiogram-Velensovog-sindroma-Tip_fig3_327934466</a:t>
            </a:r>
          </a:p>
        </p:txBody>
      </p:sp>
    </p:spTree>
    <p:extLst>
      <p:ext uri="{BB962C8B-B14F-4D97-AF65-F5344CB8AC3E}">
        <p14:creationId xmlns:p14="http://schemas.microsoft.com/office/powerpoint/2010/main" val="1138224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D010F1-4B62-40AB-9846-573F816E8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1960" y="210989"/>
            <a:ext cx="4752528" cy="634082"/>
          </a:xfrm>
        </p:spPr>
        <p:txBody>
          <a:bodyPr>
            <a:normAutofit fontScale="90000"/>
          </a:bodyPr>
          <a:lstStyle/>
          <a:p>
            <a:r>
              <a:rPr lang="pl-PL" dirty="0"/>
              <a:t>CYKL PRACY SERCA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62CD5AAF-7DE2-4EC9-8FEA-2B2EA5B457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168" y="1268760"/>
            <a:ext cx="9003664" cy="5073427"/>
          </a:xfr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0A954A1C-6182-4540-ADA3-AF49AC9B1A93}"/>
              </a:ext>
            </a:extLst>
          </p:cNvPr>
          <p:cNvSpPr txBox="1"/>
          <p:nvPr/>
        </p:nvSpPr>
        <p:spPr>
          <a:xfrm>
            <a:off x="208315" y="210989"/>
            <a:ext cx="3754760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Cykl pracy serca trwa około 0,8 sekundy. NA SKURCZ PRZEDSIONKÓW PRZYPADA 0,15 SEKUNDY</a:t>
            </a:r>
          </a:p>
        </p:txBody>
      </p:sp>
    </p:spTree>
    <p:extLst>
      <p:ext uri="{BB962C8B-B14F-4D97-AF65-F5344CB8AC3E}">
        <p14:creationId xmlns:p14="http://schemas.microsoft.com/office/powerpoint/2010/main" val="37860457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D010F1-4B62-40AB-9846-573F816E8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7984" y="274638"/>
            <a:ext cx="4258816" cy="634082"/>
          </a:xfrm>
        </p:spPr>
        <p:txBody>
          <a:bodyPr>
            <a:normAutofit fontScale="90000"/>
          </a:bodyPr>
          <a:lstStyle/>
          <a:p>
            <a:r>
              <a:rPr lang="pl-PL" dirty="0"/>
              <a:t>CYKL PRACY SERCA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01605D6-E2FE-44E6-801D-5F7BD8FB0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8881"/>
            <a:ext cx="9144000" cy="5774251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D6A01E1F-2268-455E-A6DA-4E9570A174C7}"/>
              </a:ext>
            </a:extLst>
          </p:cNvPr>
          <p:cNvSpPr txBox="1"/>
          <p:nvPr/>
        </p:nvSpPr>
        <p:spPr>
          <a:xfrm>
            <a:off x="208315" y="210989"/>
            <a:ext cx="3754760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Cykl pracy serca trwa około 0,8 sekundy. NA SKURCZ KOMÓR PRZYPADA 0,3 SEKUNDY</a:t>
            </a:r>
          </a:p>
        </p:txBody>
      </p:sp>
    </p:spTree>
    <p:extLst>
      <p:ext uri="{BB962C8B-B14F-4D97-AF65-F5344CB8AC3E}">
        <p14:creationId xmlns:p14="http://schemas.microsoft.com/office/powerpoint/2010/main" val="31057983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D010F1-4B62-40AB-9846-573F816E8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952" y="274638"/>
            <a:ext cx="4546848" cy="634082"/>
          </a:xfrm>
        </p:spPr>
        <p:txBody>
          <a:bodyPr>
            <a:normAutofit fontScale="90000"/>
          </a:bodyPr>
          <a:lstStyle/>
          <a:p>
            <a:r>
              <a:rPr lang="pl-PL" dirty="0"/>
              <a:t>CYKL PRACY SERCA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1BF43CF-2451-491D-B9C5-4D9CAB1DD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91" y="1112655"/>
            <a:ext cx="9144000" cy="5745345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43CCF750-7D96-461E-A5E5-D45AD6420266}"/>
              </a:ext>
            </a:extLst>
          </p:cNvPr>
          <p:cNvSpPr txBox="1"/>
          <p:nvPr/>
        </p:nvSpPr>
        <p:spPr>
          <a:xfrm>
            <a:off x="208315" y="210989"/>
            <a:ext cx="3754760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Cykl pracy serca trwa około 0,8 sekundy. SERCE ODPOCZYWA 0,35 SEKUNDY</a:t>
            </a:r>
          </a:p>
        </p:txBody>
      </p:sp>
    </p:spTree>
    <p:extLst>
      <p:ext uri="{BB962C8B-B14F-4D97-AF65-F5344CB8AC3E}">
        <p14:creationId xmlns:p14="http://schemas.microsoft.com/office/powerpoint/2010/main" val="42198416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F9CF37-3A3D-43A8-A024-747AEBC61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pl-PL" dirty="0"/>
              <a:t>Serce uderza około 70 razy na minutę</a:t>
            </a:r>
          </a:p>
        </p:txBody>
      </p:sp>
      <p:pic>
        <p:nvPicPr>
          <p:cNvPr id="5124" name="Picture 4" descr="Bijące serce #medycyna #ciekawostki #gif - goolek - Wykop.pl">
            <a:extLst>
              <a:ext uri="{FF2B5EF4-FFF2-40B4-BE49-F238E27FC236}">
                <a16:creationId xmlns:a16="http://schemas.microsoft.com/office/drawing/2014/main" id="{87EE0D7F-6D2D-47D5-A05E-FC98C0DDC9C4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45" y="1484784"/>
            <a:ext cx="8808110" cy="495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A4221F4C-B695-4253-B4BA-4B009A1EAFB0}"/>
              </a:ext>
            </a:extLst>
          </p:cNvPr>
          <p:cNvSpPr txBox="1"/>
          <p:nvPr/>
        </p:nvSpPr>
        <p:spPr>
          <a:xfrm>
            <a:off x="611560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7030A0"/>
                </a:solidFill>
              </a:rPr>
              <a:t>SERCE TO POMPA KTÓRA WPRAWIA KREW W RUCH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D3380E3-A0D2-4A3A-A9F8-80DD2DB12590}"/>
              </a:ext>
            </a:extLst>
          </p:cNvPr>
          <p:cNvSpPr txBox="1"/>
          <p:nvPr/>
        </p:nvSpPr>
        <p:spPr>
          <a:xfrm>
            <a:off x="5004048" y="6464369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/>
              <a:t>https://www.crazynauka.pl/pudelko-na-bijace-ludzkie-serce/</a:t>
            </a:r>
          </a:p>
        </p:txBody>
      </p:sp>
    </p:spTree>
    <p:extLst>
      <p:ext uri="{BB962C8B-B14F-4D97-AF65-F5344CB8AC3E}">
        <p14:creationId xmlns:p14="http://schemas.microsoft.com/office/powerpoint/2010/main" val="33463762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aczynia krwiono&amp;sacute;ne"/>
          <p:cNvPicPr>
            <a:picLocks noChangeAspect="1" noChangeArrowheads="1"/>
          </p:cNvPicPr>
          <p:nvPr/>
        </p:nvPicPr>
        <p:blipFill rotWithShape="1">
          <a:blip r:embed="rId2"/>
          <a:srcRect l="2041"/>
          <a:stretch/>
        </p:blipFill>
        <p:spPr bwMode="auto">
          <a:xfrm>
            <a:off x="0" y="1609725"/>
            <a:ext cx="9144000" cy="5248275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85786" y="142852"/>
            <a:ext cx="7772400" cy="1470025"/>
          </a:xfrm>
        </p:spPr>
        <p:txBody>
          <a:bodyPr/>
          <a:lstStyle/>
          <a:p>
            <a:r>
              <a:rPr lang="pl-PL" b="1" dirty="0">
                <a:solidFill>
                  <a:srgbClr val="FF0066"/>
                </a:solidFill>
              </a:rPr>
              <a:t>JAK KRĄŻY KREW </a:t>
            </a:r>
            <a:br>
              <a:rPr lang="pl-PL" b="1" dirty="0">
                <a:solidFill>
                  <a:srgbClr val="FF0066"/>
                </a:solidFill>
              </a:rPr>
            </a:br>
            <a:r>
              <a:rPr lang="pl-PL" b="1" dirty="0">
                <a:solidFill>
                  <a:srgbClr val="FF0066"/>
                </a:solidFill>
              </a:rPr>
              <a:t>W CIELE CZŁOWIEKA?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8BCA80-B456-488A-9B3E-78FE53043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363" y="289447"/>
            <a:ext cx="3826768" cy="562074"/>
          </a:xfrm>
        </p:spPr>
        <p:txBody>
          <a:bodyPr>
            <a:normAutofit/>
          </a:bodyPr>
          <a:lstStyle/>
          <a:p>
            <a:r>
              <a:rPr lang="pl-PL" sz="2800" b="1" dirty="0"/>
              <a:t>UZUPEŁNIJ SCHEMAT</a:t>
            </a:r>
          </a:p>
        </p:txBody>
      </p:sp>
      <p:pic>
        <p:nvPicPr>
          <p:cNvPr id="5" name="Picture 2" descr="C:\Users\madridi5ta\Desktop\Krwioobiegi\slide_11.jpg">
            <a:extLst>
              <a:ext uri="{FF2B5EF4-FFF2-40B4-BE49-F238E27FC236}">
                <a16:creationId xmlns:a16="http://schemas.microsoft.com/office/drawing/2014/main" id="{FBB9AF30-02C8-469B-AF17-B131768C507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l="34649" r="27551"/>
          <a:stretch/>
        </p:blipFill>
        <p:spPr bwMode="auto">
          <a:xfrm>
            <a:off x="457201" y="44624"/>
            <a:ext cx="3394720" cy="6735557"/>
          </a:xfrm>
          <a:prstGeom prst="rect">
            <a:avLst/>
          </a:prstGeom>
          <a:noFill/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65431288-894B-42E2-92FD-73D5D0C27575}"/>
              </a:ext>
            </a:extLst>
          </p:cNvPr>
          <p:cNvSpPr txBox="1"/>
          <p:nvPr/>
        </p:nvSpPr>
        <p:spPr>
          <a:xfrm>
            <a:off x="4067944" y="1052736"/>
            <a:ext cx="4618855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Zaznacz na schemacie komory </a:t>
            </a:r>
            <a:br>
              <a:rPr lang="pl-PL" sz="2400" dirty="0"/>
            </a:br>
            <a:r>
              <a:rPr lang="pl-PL" sz="2400" dirty="0"/>
              <a:t>i przedsionki serca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A40DC2C-8BC4-4C2E-969F-111D5EC7F418}"/>
              </a:ext>
            </a:extLst>
          </p:cNvPr>
          <p:cNvSpPr txBox="1"/>
          <p:nvPr/>
        </p:nvSpPr>
        <p:spPr>
          <a:xfrm>
            <a:off x="4088229" y="2204864"/>
            <a:ext cx="4618855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Zaznacz aortę oraz pień płucny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8F4DC302-3BE6-45AA-85F0-2104860D4003}"/>
              </a:ext>
            </a:extLst>
          </p:cNvPr>
          <p:cNvSpPr txBox="1"/>
          <p:nvPr/>
        </p:nvSpPr>
        <p:spPr>
          <a:xfrm>
            <a:off x="4067943" y="3068960"/>
            <a:ext cx="4618855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Gdzie znajdują się naczynia wieńcowe? Zaznacz je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39DA6563-36C7-453B-85B7-7E94E1AB39ED}"/>
              </a:ext>
            </a:extLst>
          </p:cNvPr>
          <p:cNvSpPr txBox="1"/>
          <p:nvPr/>
        </p:nvSpPr>
        <p:spPr>
          <a:xfrm>
            <a:off x="4066321" y="4248713"/>
            <a:ext cx="4618855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Zaznacz na schemacie żyły: płucną oraz główną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FD4C7212-CAE1-4E5C-AA4D-06B3ABB566A6}"/>
              </a:ext>
            </a:extLst>
          </p:cNvPr>
          <p:cNvSpPr txBox="1"/>
          <p:nvPr/>
        </p:nvSpPr>
        <p:spPr>
          <a:xfrm>
            <a:off x="4066320" y="5428466"/>
            <a:ext cx="4618855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Jaki jest kierunek przepływu krwi?</a:t>
            </a:r>
          </a:p>
        </p:txBody>
      </p:sp>
    </p:spTree>
    <p:extLst>
      <p:ext uri="{BB962C8B-B14F-4D97-AF65-F5344CB8AC3E}">
        <p14:creationId xmlns:p14="http://schemas.microsoft.com/office/powerpoint/2010/main" val="21812247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1D80F298-E64E-47C4-A6A7-CE8C98268E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442" y="408619"/>
            <a:ext cx="6098636" cy="5976664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9D3ECBE1-9C56-4AD7-A7DA-11ACE15EBC51}"/>
              </a:ext>
            </a:extLst>
          </p:cNvPr>
          <p:cNvSpPr txBox="1"/>
          <p:nvPr/>
        </p:nvSpPr>
        <p:spPr>
          <a:xfrm>
            <a:off x="5847203" y="1964054"/>
            <a:ext cx="2952328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Krew wypływa z serca tętnicami a wraca do serca żyłami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381E79E-199F-489C-9473-1A604B36517F}"/>
              </a:ext>
            </a:extLst>
          </p:cNvPr>
          <p:cNvSpPr txBox="1"/>
          <p:nvPr/>
        </p:nvSpPr>
        <p:spPr>
          <a:xfrm>
            <a:off x="5830230" y="4087604"/>
            <a:ext cx="2952328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W tętnicach płynie krew z tlenem a w żyłach bez tlenu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94FBB69A-B730-4B7C-BF58-A1357728B497}"/>
              </a:ext>
            </a:extLst>
          </p:cNvPr>
          <p:cNvSpPr txBox="1"/>
          <p:nvPr/>
        </p:nvSpPr>
        <p:spPr>
          <a:xfrm>
            <a:off x="6300192" y="3429000"/>
            <a:ext cx="2088232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PRAWDA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EB1855CC-65A6-4A4B-8543-7EB7087B3951}"/>
              </a:ext>
            </a:extLst>
          </p:cNvPr>
          <p:cNvSpPr txBox="1"/>
          <p:nvPr/>
        </p:nvSpPr>
        <p:spPr>
          <a:xfrm>
            <a:off x="6262278" y="5577205"/>
            <a:ext cx="2088232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FAŁSZ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D76C30B7-B570-4ABD-AB6B-8ECB41162EEF}"/>
              </a:ext>
            </a:extLst>
          </p:cNvPr>
          <p:cNvSpPr txBox="1"/>
          <p:nvPr/>
        </p:nvSpPr>
        <p:spPr>
          <a:xfrm>
            <a:off x="6228331" y="6094166"/>
            <a:ext cx="2088232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Zobacz na tętnicę </a:t>
            </a:r>
            <a:br>
              <a:rPr lang="pl-PL" dirty="0"/>
            </a:br>
            <a:r>
              <a:rPr lang="pl-PL" dirty="0"/>
              <a:t>i żyłę płucną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DDE6975B-94A3-4309-9F40-8BD1CE9AFD28}"/>
              </a:ext>
            </a:extLst>
          </p:cNvPr>
          <p:cNvSpPr txBox="1"/>
          <p:nvPr/>
        </p:nvSpPr>
        <p:spPr>
          <a:xfrm>
            <a:off x="5830230" y="188702"/>
            <a:ext cx="2952328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OCEŃ PRAWDZIWOŚĆ STWIERDZEŃ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80C086EA-04B3-439D-A2B0-E35A7E72E567}"/>
              </a:ext>
            </a:extLst>
          </p:cNvPr>
          <p:cNvSpPr txBox="1"/>
          <p:nvPr/>
        </p:nvSpPr>
        <p:spPr>
          <a:xfrm>
            <a:off x="49126" y="96369"/>
            <a:ext cx="2053506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JAKĄ ROLĘ SPEŁNIA OBIEG MAŁY (PŁUCNY)?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E276156D-B485-4C92-BE58-1205395A9383}"/>
              </a:ext>
            </a:extLst>
          </p:cNvPr>
          <p:cNvSpPr txBox="1"/>
          <p:nvPr/>
        </p:nvSpPr>
        <p:spPr>
          <a:xfrm>
            <a:off x="70220" y="4226103"/>
            <a:ext cx="2053507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JAKĄ ROLĘ SPEŁNIA OBIEG DUŻY (USTROJOWY)?</a:t>
            </a:r>
          </a:p>
        </p:txBody>
      </p:sp>
      <p:sp>
        <p:nvSpPr>
          <p:cNvPr id="19" name="Owal 18">
            <a:extLst>
              <a:ext uri="{FF2B5EF4-FFF2-40B4-BE49-F238E27FC236}">
                <a16:creationId xmlns:a16="http://schemas.microsoft.com/office/drawing/2014/main" id="{C0B4F1E5-1AB5-43A6-958A-74480FBFB1BC}"/>
              </a:ext>
            </a:extLst>
          </p:cNvPr>
          <p:cNvSpPr/>
          <p:nvPr/>
        </p:nvSpPr>
        <p:spPr>
          <a:xfrm>
            <a:off x="361442" y="5577205"/>
            <a:ext cx="322126" cy="3693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Owal 20">
            <a:extLst>
              <a:ext uri="{FF2B5EF4-FFF2-40B4-BE49-F238E27FC236}">
                <a16:creationId xmlns:a16="http://schemas.microsoft.com/office/drawing/2014/main" id="{7A3B5DB5-1CAE-4758-9F6D-4964D2D693E2}"/>
              </a:ext>
            </a:extLst>
          </p:cNvPr>
          <p:cNvSpPr/>
          <p:nvPr/>
        </p:nvSpPr>
        <p:spPr>
          <a:xfrm>
            <a:off x="352779" y="6133966"/>
            <a:ext cx="322126" cy="36933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C9579CA-4F33-4D39-9287-F8AD37F9748C}"/>
              </a:ext>
            </a:extLst>
          </p:cNvPr>
          <p:cNvSpPr txBox="1"/>
          <p:nvPr/>
        </p:nvSpPr>
        <p:spPr>
          <a:xfrm>
            <a:off x="899592" y="5577205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Krew z tlenem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C819C1CE-0BDD-41B8-A86F-AED767091FDA}"/>
              </a:ext>
            </a:extLst>
          </p:cNvPr>
          <p:cNvSpPr txBox="1"/>
          <p:nvPr/>
        </p:nvSpPr>
        <p:spPr>
          <a:xfrm>
            <a:off x="889796" y="6133966"/>
            <a:ext cx="1809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Krew bez tlenu</a:t>
            </a:r>
          </a:p>
        </p:txBody>
      </p:sp>
    </p:spTree>
    <p:extLst>
      <p:ext uri="{BB962C8B-B14F-4D97-AF65-F5344CB8AC3E}">
        <p14:creationId xmlns:p14="http://schemas.microsoft.com/office/powerpoint/2010/main" val="1997498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l-PL" sz="4800" dirty="0"/>
              <a:t>Krwiobieg mały (płucny)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49289" y="1628800"/>
            <a:ext cx="8229600" cy="775558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pl-PL" sz="3600" dirty="0"/>
              <a:t>rola - zaopatrzyć krew w tlen pochodzący z płuc</a:t>
            </a:r>
          </a:p>
          <a:p>
            <a:pPr algn="ctr">
              <a:buNone/>
            </a:pPr>
            <a:endParaRPr lang="pl-PL" sz="3600" dirty="0"/>
          </a:p>
          <a:p>
            <a:pPr algn="ctr">
              <a:buNone/>
            </a:pPr>
            <a:endParaRPr lang="pl-PL" sz="36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D666F79-BDD2-4D53-9670-29741C800BBA}"/>
              </a:ext>
            </a:extLst>
          </p:cNvPr>
          <p:cNvSpPr txBox="1"/>
          <p:nvPr/>
        </p:nvSpPr>
        <p:spPr>
          <a:xfrm>
            <a:off x="457199" y="3244334"/>
            <a:ext cx="8221689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pl-PL" sz="4800" dirty="0"/>
              <a:t>Krwiobieg duży (ustrojowy)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B49B2D4-4D80-4180-AF24-F582976455B7}"/>
              </a:ext>
            </a:extLst>
          </p:cNvPr>
          <p:cNvSpPr txBox="1"/>
          <p:nvPr/>
        </p:nvSpPr>
        <p:spPr>
          <a:xfrm>
            <a:off x="464097" y="4445327"/>
            <a:ext cx="835292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l-PL" sz="3200" dirty="0"/>
              <a:t>rola – dostarczyć tlen i składniki odżywcze do komórek całego ciała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56CEE59B-D3FB-4E30-BB21-0AC8D2D6E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7422" y="5291935"/>
            <a:ext cx="4258816" cy="1017385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pl-PL" b="1" dirty="0">
                <a:solidFill>
                  <a:srgbClr val="7030A0"/>
                </a:solidFill>
              </a:rPr>
              <a:t>WAŻNE: KREW WYPŁYWA Z SERCA TĘTNICAMI A WRACA DO SERCA ŻYŁAMI</a:t>
            </a:r>
            <a:endParaRPr lang="pl-PL" dirty="0">
              <a:solidFill>
                <a:srgbClr val="7030A0"/>
              </a:solidFill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16C1EFA-F7FA-495F-A9CF-2A098950CCC9}"/>
              </a:ext>
            </a:extLst>
          </p:cNvPr>
          <p:cNvSpPr txBox="1"/>
          <p:nvPr/>
        </p:nvSpPr>
        <p:spPr>
          <a:xfrm>
            <a:off x="4325686" y="221499"/>
            <a:ext cx="460228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/>
              <a:t>Obieg mały: Prawa komora </a:t>
            </a:r>
            <a:r>
              <a:rPr lang="pl-PL" dirty="0">
                <a:sym typeface="Wingdings" panose="05000000000000000000" pitchFamily="2" charset="2"/>
              </a:rPr>
              <a:t> pień płucny (tętnica płucna)  naczynia włosowate płuc (tu następuje </a:t>
            </a:r>
            <a:r>
              <a:rPr lang="pl-PL" dirty="0" err="1">
                <a:sym typeface="Wingdings" panose="05000000000000000000" pitchFamily="2" charset="2"/>
              </a:rPr>
              <a:t>natlenowanie</a:t>
            </a:r>
            <a:r>
              <a:rPr lang="pl-PL" dirty="0">
                <a:sym typeface="Wingdings" panose="05000000000000000000" pitchFamily="2" charset="2"/>
              </a:rPr>
              <a:t> krwi i oddanie dwutlenku węgla)  żyła płucna  lewy przedsionek</a:t>
            </a:r>
          </a:p>
          <a:p>
            <a:pPr algn="just"/>
            <a:endParaRPr lang="pl-PL" dirty="0">
              <a:sym typeface="Wingdings" panose="05000000000000000000" pitchFamily="2" charset="2"/>
            </a:endParaRPr>
          </a:p>
          <a:p>
            <a:pPr algn="just"/>
            <a:r>
              <a:rPr lang="pl-PL" dirty="0">
                <a:sym typeface="Wingdings" panose="05000000000000000000" pitchFamily="2" charset="2"/>
              </a:rPr>
              <a:t>Cel: doprowadzić krew pozbawioną tlenu do płuc aby „zabrać” tlen.</a:t>
            </a:r>
          </a:p>
          <a:p>
            <a:pPr algn="just"/>
            <a:endParaRPr lang="pl-PL" dirty="0">
              <a:sym typeface="Wingdings" panose="05000000000000000000" pitchFamily="2" charset="2"/>
            </a:endParaRPr>
          </a:p>
          <a:p>
            <a:pPr algn="just"/>
            <a:r>
              <a:rPr lang="pl-PL" b="1" dirty="0">
                <a:sym typeface="Wingdings" panose="05000000000000000000" pitchFamily="2" charset="2"/>
              </a:rPr>
              <a:t>Obieg duży: </a:t>
            </a:r>
            <a:r>
              <a:rPr lang="pl-PL" dirty="0">
                <a:sym typeface="Wingdings" panose="05000000000000000000" pitchFamily="2" charset="2"/>
              </a:rPr>
              <a:t>lewa komora  aorta (tętnica główna)  tętnice narządów i naczynia włosowate narządów (tu następuje oddanie tlenu do komórek i zabranie dwutlenku węgla żyła główna  prawy przedsionek</a:t>
            </a:r>
          </a:p>
          <a:p>
            <a:pPr algn="just"/>
            <a:endParaRPr lang="pl-PL" dirty="0">
              <a:sym typeface="Wingdings" panose="05000000000000000000" pitchFamily="2" charset="2"/>
            </a:endParaRPr>
          </a:p>
          <a:p>
            <a:pPr algn="just"/>
            <a:r>
              <a:rPr lang="pl-PL" dirty="0">
                <a:sym typeface="Wingdings" panose="05000000000000000000" pitchFamily="2" charset="2"/>
              </a:rPr>
              <a:t>Cel: dotlenić narządy organizmu i „zabrać” z nich szkodliwy dwutlenek węgla</a:t>
            </a:r>
          </a:p>
          <a:p>
            <a:endParaRPr lang="pl-PL" dirty="0">
              <a:sym typeface="Wingdings" panose="05000000000000000000" pitchFamily="2" charset="2"/>
            </a:endParaRPr>
          </a:p>
          <a:p>
            <a:br>
              <a:rPr lang="pl-PL" dirty="0"/>
            </a:br>
            <a:endParaRPr lang="pl-PL" dirty="0"/>
          </a:p>
          <a:p>
            <a:endParaRPr lang="pl-PL" dirty="0"/>
          </a:p>
        </p:txBody>
      </p:sp>
      <p:pic>
        <p:nvPicPr>
          <p:cNvPr id="2" name="Picture 4" descr="Duży i mały obieg krwi">
            <a:extLst>
              <a:ext uri="{FF2B5EF4-FFF2-40B4-BE49-F238E27FC236}">
                <a16:creationId xmlns:a16="http://schemas.microsoft.com/office/drawing/2014/main" id="{D25CDEE0-B9DE-44BD-A8AE-B18067351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" y="224581"/>
            <a:ext cx="4109663" cy="668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10744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Aorta - charakterystyka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844824"/>
            <a:ext cx="4608512" cy="4176464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pl-PL" b="1" dirty="0"/>
              <a:t>największa tętnica</a:t>
            </a:r>
          </a:p>
          <a:p>
            <a:pPr marL="0" indent="0" algn="just">
              <a:buNone/>
            </a:pPr>
            <a:r>
              <a:rPr lang="pl-PL" dirty="0"/>
              <a:t>wyprowadza krew z lewej komory serca, od niej odchodzą tętnice do narządów np.:  </a:t>
            </a:r>
            <a:r>
              <a:rPr lang="pl-PL" u="sng" dirty="0"/>
              <a:t>tętnica szyjna </a:t>
            </a:r>
            <a:r>
              <a:rPr lang="pl-PL" dirty="0"/>
              <a:t>do organów w głowie (w tym mózg), </a:t>
            </a:r>
            <a:r>
              <a:rPr lang="pl-PL" u="sng" dirty="0"/>
              <a:t>tętnica nerkowa</a:t>
            </a:r>
            <a:r>
              <a:rPr lang="pl-PL" dirty="0"/>
              <a:t> do nerki, </a:t>
            </a:r>
            <a:r>
              <a:rPr lang="pl-PL" u="sng" dirty="0"/>
              <a:t>żołądkowa</a:t>
            </a:r>
            <a:r>
              <a:rPr lang="pl-PL" dirty="0"/>
              <a:t> do żołądka ale również </a:t>
            </a:r>
            <a:r>
              <a:rPr lang="pl-PL" b="1" u="sng" dirty="0"/>
              <a:t>naczynia wieńcowe</a:t>
            </a:r>
            <a:r>
              <a:rPr lang="pl-PL" dirty="0"/>
              <a:t> które dotleniają serce !</a:t>
            </a:r>
          </a:p>
        </p:txBody>
      </p:sp>
      <p:pic>
        <p:nvPicPr>
          <p:cNvPr id="4" name="Picture 2" descr="C:\Users\madridi5ta\Desktop\Krwioobiegi\aorta.jpg">
            <a:extLst>
              <a:ext uri="{FF2B5EF4-FFF2-40B4-BE49-F238E27FC236}">
                <a16:creationId xmlns:a16="http://schemas.microsoft.com/office/drawing/2014/main" id="{1F463B7B-0931-42EC-BD01-FECB723B7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8024" y="708275"/>
            <a:ext cx="4499992" cy="54414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41774" y="769268"/>
            <a:ext cx="1685908" cy="1143000"/>
          </a:xfrm>
        </p:spPr>
        <p:txBody>
          <a:bodyPr/>
          <a:lstStyle/>
          <a:p>
            <a:r>
              <a:rPr lang="pl-PL" b="1" dirty="0"/>
              <a:t>Aorta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800" y="188640"/>
            <a:ext cx="5676900" cy="6645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wal 3">
            <a:extLst>
              <a:ext uri="{FF2B5EF4-FFF2-40B4-BE49-F238E27FC236}">
                <a16:creationId xmlns:a16="http://schemas.microsoft.com/office/drawing/2014/main" id="{1A8803CB-471A-4A8B-8C7F-78025D5F488F}"/>
              </a:ext>
            </a:extLst>
          </p:cNvPr>
          <p:cNvSpPr/>
          <p:nvPr/>
        </p:nvSpPr>
        <p:spPr>
          <a:xfrm>
            <a:off x="437820" y="2492896"/>
            <a:ext cx="2448272" cy="20882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ŚREDNICA AORTY WYNOSI 2,5 CM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pl-PL" dirty="0"/>
              <a:t>CIEKAWOSTKA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dirty="0"/>
              <a:t>	Czas przepływu krwi przez cały układ krążenia zależy od wielkości ciała człowieka i średnio wynosi 27-32 sekund. System naczyń krwionośnych dostarcza krew prawie do wszystkich elementów naszego ciała. </a:t>
            </a:r>
          </a:p>
          <a:p>
            <a:pPr algn="ctr">
              <a:buNone/>
            </a:pPr>
            <a:r>
              <a:rPr lang="pl-PL" dirty="0"/>
              <a:t>Jedynie niektóre jego obszary, np. rogówka oka, szkliwo zębów, zewnętrzne warstwy naskórka, są pozbawione naczyń.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5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82228" y="204075"/>
            <a:ext cx="7579543" cy="788639"/>
          </a:xfrm>
        </p:spPr>
        <p:txBody>
          <a:bodyPr/>
          <a:lstStyle/>
          <a:p>
            <a:r>
              <a:rPr lang="pl-PL" dirty="0"/>
              <a:t>Pomiar tętna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199" y="1166018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pl-PL" dirty="0"/>
              <a:t>Ćwiczenie: zmierz swoje tętno wg. instrukcji </a:t>
            </a:r>
            <a:br>
              <a:rPr lang="pl-PL" dirty="0"/>
            </a:br>
            <a:r>
              <a:rPr lang="pl-PL" dirty="0"/>
              <a:t>w podręczniku lub podanej przez nauczyciela </a:t>
            </a:r>
          </a:p>
        </p:txBody>
      </p:sp>
      <p:pic>
        <p:nvPicPr>
          <p:cNvPr id="1026" name="Picture 2" descr="Znalezione obrazy dla zapytania pomiar t&amp;eogon;t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7257" y="2564904"/>
            <a:ext cx="6929486" cy="408902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74142" cy="634082"/>
          </a:xfrm>
        </p:spPr>
        <p:txBody>
          <a:bodyPr>
            <a:noAutofit/>
          </a:bodyPr>
          <a:lstStyle/>
          <a:p>
            <a:r>
              <a:rPr lang="pl-PL" sz="3200" dirty="0"/>
              <a:t>Co to jest ciśnienie ? – to siła nacisku krwi na naczynia krwionośne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30914" y="1166019"/>
            <a:ext cx="8822214" cy="262302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l-PL" sz="2800" b="1" dirty="0"/>
              <a:t>Podczas pomiaru ciśnienia krwi ustala się dwie wartości:</a:t>
            </a:r>
          </a:p>
          <a:p>
            <a:r>
              <a:rPr lang="pl-PL" dirty="0"/>
              <a:t>wysokość ciśnienia </a:t>
            </a:r>
            <a:r>
              <a:rPr lang="pl-PL" dirty="0">
                <a:solidFill>
                  <a:srgbClr val="FF0000"/>
                </a:solidFill>
              </a:rPr>
              <a:t>skurczowego</a:t>
            </a:r>
            <a:r>
              <a:rPr lang="pl-PL" dirty="0"/>
              <a:t> powstającego w momencie skurczu lewej komory;</a:t>
            </a:r>
          </a:p>
          <a:p>
            <a:r>
              <a:rPr lang="pl-PL" dirty="0"/>
              <a:t>wysokość ciśnienia </a:t>
            </a:r>
            <a:r>
              <a:rPr lang="pl-PL" dirty="0">
                <a:solidFill>
                  <a:srgbClr val="FF0000"/>
                </a:solidFill>
              </a:rPr>
              <a:t>rozkurczowego</a:t>
            </a:r>
            <a:r>
              <a:rPr lang="pl-PL" dirty="0"/>
              <a:t>, jakie panuje w tętnicach w czasie rozkurczu lewej komory.</a:t>
            </a:r>
          </a:p>
          <a:p>
            <a:pPr>
              <a:buNone/>
            </a:pPr>
            <a:endParaRPr lang="pl-PL" dirty="0"/>
          </a:p>
        </p:txBody>
      </p:sp>
      <p:pic>
        <p:nvPicPr>
          <p:cNvPr id="1026" name="Picture 2" descr="Znalezione obrazy dla zapytania ciÅnienie">
            <a:extLst>
              <a:ext uri="{FF2B5EF4-FFF2-40B4-BE49-F238E27FC236}">
                <a16:creationId xmlns:a16="http://schemas.microsoft.com/office/drawing/2014/main" id="{16835065-2540-48D1-8692-FBFD26D9E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40087"/>
            <a:ext cx="5112568" cy="341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FD430E8-099C-47DE-B20C-35EEA4BE0537}"/>
              </a:ext>
            </a:extLst>
          </p:cNvPr>
          <p:cNvSpPr txBox="1"/>
          <p:nvPr/>
        </p:nvSpPr>
        <p:spPr>
          <a:xfrm>
            <a:off x="4896544" y="5301208"/>
            <a:ext cx="4067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120 – ciśnienie skurczowe</a:t>
            </a:r>
          </a:p>
          <a:p>
            <a:r>
              <a:rPr lang="pl-PL" sz="2800" dirty="0"/>
              <a:t>80 – ciśnienie rozkurczowe</a:t>
            </a:r>
          </a:p>
          <a:p>
            <a:r>
              <a:rPr lang="pl-PL" sz="2800" dirty="0"/>
              <a:t>67 - tętno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2919" y="-171400"/>
            <a:ext cx="8229600" cy="1143000"/>
          </a:xfrm>
        </p:spPr>
        <p:txBody>
          <a:bodyPr/>
          <a:lstStyle/>
          <a:p>
            <a:r>
              <a:rPr lang="pl-PL" dirty="0"/>
              <a:t>Tabela ciśnienia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5201577"/>
              </p:ext>
            </p:extLst>
          </p:nvPr>
        </p:nvGraphicFramePr>
        <p:xfrm>
          <a:off x="428596" y="764704"/>
          <a:ext cx="8358246" cy="2926080"/>
        </p:xfrm>
        <a:graphic>
          <a:graphicData uri="http://schemas.openxmlformats.org/drawingml/2006/table">
            <a:tbl>
              <a:tblPr/>
              <a:tblGrid>
                <a:gridCol w="2219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2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52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10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8567"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Ciśnienie skurczowe (mm </a:t>
                      </a:r>
                      <a:r>
                        <a:rPr lang="pl-PL" b="1" dirty="0" err="1"/>
                        <a:t>Hg</a:t>
                      </a:r>
                      <a:r>
                        <a:rPr lang="pl-PL" b="1" dirty="0"/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Ciśnienie rozkurczowe (mm </a:t>
                      </a:r>
                      <a:r>
                        <a:rPr lang="pl-PL" b="1" dirty="0" err="1"/>
                        <a:t>Hg</a:t>
                      </a:r>
                      <a:r>
                        <a:rPr lang="pl-PL" b="1" dirty="0"/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/>
                        <a:t>Interpretacja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Zalecenia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≤ 120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≤ 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optymalne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tak trzymaj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120-129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80-84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prawidłowe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tak trzymaj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567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130-139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85-89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wysokie, prawidłowe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zmień styl życia, kontroluj ciśnienie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5095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≥ 140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≥ 90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nadciśnienie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zmień styl życia, skonsultuj się z lekarzem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BB6765FF-DCBC-4A17-B76F-26AC8C1490AD}"/>
              </a:ext>
            </a:extLst>
          </p:cNvPr>
          <p:cNvSpPr txBox="1"/>
          <p:nvPr/>
        </p:nvSpPr>
        <p:spPr>
          <a:xfrm>
            <a:off x="428596" y="3725647"/>
            <a:ext cx="846388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dirty="0">
                <a:solidFill>
                  <a:srgbClr val="0070C0"/>
                </a:solidFill>
              </a:rPr>
              <a:t>Co może powodować wzrost ciśnienia ?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l-PL" dirty="0"/>
              <a:t>Stres – działanie hormonów wytwarzanych podczas sytuacji stresowych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l-PL" dirty="0"/>
              <a:t>Zła dieta – dużo soli w diecie prowadzi do zatrzymywania wody w krwi (wówczas jest jej objętościowo więcej i bardziej naciska na tętnice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l-PL" dirty="0"/>
              <a:t>Miażdżyca – oblepienie tłuszczem naczyń krwionośnych od środka prowadzi do zmniejszenia światła przepływu, w efekcie jest większy nacisk na ściany naczyń</a:t>
            </a:r>
          </a:p>
          <a:p>
            <a:pPr algn="just"/>
            <a:endParaRPr lang="pl-PL" dirty="0"/>
          </a:p>
          <a:p>
            <a:pPr algn="just"/>
            <a:r>
              <a:rPr lang="pl-PL" dirty="0"/>
              <a:t>Stale podniesione wartości ciśnienia, nawet podczas spoczynku jest diagnozowane jako nadciśnienie.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l-P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905</TotalTime>
  <Words>1335</Words>
  <Application>Microsoft Office PowerPoint</Application>
  <PresentationFormat>Pokaz na ekranie (4:3)</PresentationFormat>
  <Paragraphs>182</Paragraphs>
  <Slides>39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39</vt:i4>
      </vt:variant>
    </vt:vector>
  </HeadingPairs>
  <TitlesOfParts>
    <vt:vector size="44" baseType="lpstr">
      <vt:lpstr>Arial</vt:lpstr>
      <vt:lpstr>Bradley Hand ITC</vt:lpstr>
      <vt:lpstr>Calibri</vt:lpstr>
      <vt:lpstr>Wingdings</vt:lpstr>
      <vt:lpstr>Motyw pakietu Office</vt:lpstr>
      <vt:lpstr>BUDOWA I FUNKCJONOWANIE UKŁADU KRWIONOŚNEGO</vt:lpstr>
      <vt:lpstr>Prezentacja programu PowerPoint</vt:lpstr>
      <vt:lpstr>RODZAJE NACZYŃ KRWIONOŚNYCH</vt:lpstr>
      <vt:lpstr>TĘTNICE</vt:lpstr>
      <vt:lpstr>Tętnice  w Twoim ciele</vt:lpstr>
      <vt:lpstr>ŻYŁY</vt:lpstr>
      <vt:lpstr>Żyły w Twoim ciele</vt:lpstr>
      <vt:lpstr>DZIAŁANIE ZASTAWEK</vt:lpstr>
      <vt:lpstr>Praca mięśni kończyn, znajdujących się w pobliżu naczyń, podczas chodzenia pobudza przemieszczanie się krwi w górę ciała  i zapobiega jej zastojowi w żyłach</vt:lpstr>
      <vt:lpstr>NACZYNIA WŁOSOWATE</vt:lpstr>
      <vt:lpstr>Zwróć uwagę  na umiejscowienie  naczyń włosowatych</vt:lpstr>
      <vt:lpstr>Budowa naczyń krwionośnych</vt:lpstr>
      <vt:lpstr>Charakterystyka naczyń krwionośnych</vt:lpstr>
      <vt:lpstr>Prezentacja programu PowerPoint</vt:lpstr>
      <vt:lpstr>BUDOWA I DZIAŁANIE SERCA</vt:lpstr>
      <vt:lpstr>BUDOWA ZEWNĘTRZNA SERCA</vt:lpstr>
      <vt:lpstr>WIDOK Z TYŁU</vt:lpstr>
      <vt:lpstr>BUDOWA WEWNĘTZNA SERCA</vt:lpstr>
      <vt:lpstr>Prezentacja programu PowerPoint</vt:lpstr>
      <vt:lpstr>NACZYNIA KRWIONOŚNE SERCA</vt:lpstr>
      <vt:lpstr>NACZYNIA KRWIONOŚNE SERCA widok z tyłu</vt:lpstr>
      <vt:lpstr>NACZYNIA WIEŃCOWE SERCA</vt:lpstr>
      <vt:lpstr>CO POBUDZA SERCE DO PRACY?</vt:lpstr>
      <vt:lpstr>ELEKTROKARDIOGRAM</vt:lpstr>
      <vt:lpstr>CYKL PRACY SERCA</vt:lpstr>
      <vt:lpstr>CYKL PRACY SERCA</vt:lpstr>
      <vt:lpstr>CYKL PRACY SERCA</vt:lpstr>
      <vt:lpstr>Serce uderza około 70 razy na minutę</vt:lpstr>
      <vt:lpstr>JAK KRĄŻY KREW  W CIELE CZŁOWIEKA?</vt:lpstr>
      <vt:lpstr>UZUPEŁNIJ SCHEMAT</vt:lpstr>
      <vt:lpstr>Prezentacja programu PowerPoint</vt:lpstr>
      <vt:lpstr>Krwiobieg mały (płucny) </vt:lpstr>
      <vt:lpstr>Prezentacja programu PowerPoint</vt:lpstr>
      <vt:lpstr>Aorta - charakterystyka</vt:lpstr>
      <vt:lpstr>Aorta</vt:lpstr>
      <vt:lpstr>CIEKAWOSTKA</vt:lpstr>
      <vt:lpstr>Pomiar tętna</vt:lpstr>
      <vt:lpstr>Co to jest ciśnienie ? – to siła nacisku krwi na naczynia krwionośne</vt:lpstr>
      <vt:lpstr>Tabela ciśnienia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 krąży krew  w ciele człowieka ?</dc:title>
  <dc:creator>madridi5ta</dc:creator>
  <cp:lastModifiedBy>Damian Unknown</cp:lastModifiedBy>
  <cp:revision>90</cp:revision>
  <dcterms:created xsi:type="dcterms:W3CDTF">2016-01-03T13:08:32Z</dcterms:created>
  <dcterms:modified xsi:type="dcterms:W3CDTF">2020-10-28T12:52:42Z</dcterms:modified>
</cp:coreProperties>
</file>