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DB7EF1-C4EB-4E49-8F36-83F337FB989B}" v="59" dt="2020-11-07T17:49:13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7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05B50-D769-4A7C-9208-F3B8541A61B1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847F8-CCCD-48FB-8755-2284635F0F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92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847F8-CCCD-48FB-8755-2284635F0FC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06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D3CBE5-D14B-4DE3-B919-CC5BF5BFA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53AEC3-0E44-43B0-A8A2-6CEFE4473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1DD7B9-BA28-4BE4-95C8-9B4060F3E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8A0E6B-2310-4BC2-91E0-5DC06E64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D219D8-12CA-40FE-8CDE-9326F918A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22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11AB19-7BE9-4947-82F7-2D1485479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A63331-38D9-4A19-9F64-CF9CD95AE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A1F879-6AF0-4AAD-989B-06A1EF09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17C41DC-84FD-4FC6-B1C4-F11A27AF2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079633-EE94-4A2F-9B7E-309F7FB8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733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D15A99-543E-4225-8DF2-7CEAA5C7E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3A934B-B11E-451F-B438-F0C187CA9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55DAA4A-10E5-4B98-8AD7-537A8901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8A2EC6E-16B3-4AB9-A68A-33652BBC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270B37-2E1E-4364-876A-F66A08D3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99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1DC039-CBC9-45DA-BFCF-6AF5A236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5E39FF-919F-46EC-B0B5-44B3B1D91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BDC6D75-B623-4EBA-A86C-DF5DED409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5725750-487D-4D3C-9609-B06BBEFC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616EF2B-62C4-491E-9B76-0C22EDAAD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B13274-12D6-4DBC-9FC2-EF76F2104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4577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8EB072-7DCA-4BF8-9A8C-F9819700F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AAB09C0-D92C-43E9-9C11-690F22582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B36E74-2E9B-4FA2-8029-DA6DBA353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55E317F-337B-4EEF-A8DE-4A664E88D3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21478D0-C889-40B8-A17B-E8A1A76EF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0B843A6-07A0-4F42-B191-1EC57CCFC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12BF872-2430-43F8-B2AE-B9D85A96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E0BB283-54F5-4DFD-BF73-7D4ECF6A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71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618977-4D35-4762-8EAB-964B7A1C9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79F042A-B4FD-4228-883C-39A9D4566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BCD72E5-9B4C-4DD1-9F34-7ACEED852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A56D944-7DCD-4694-9C08-8F59E74C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42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96F0455-0D4B-4AE3-9AB8-669E3BB7F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8B91AD7-A94D-42F1-9379-85C19B6A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01C335-79F6-48B3-9CC8-96A3F129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45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BE5FC-032A-48AE-984C-A754CA26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945AF1-733D-4CD9-915D-77532A01B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AB65A6B-4612-4D69-9D4C-2C32353BA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DC6A48F-6E9D-4F6E-A9E3-DF8C1B8A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E3560E-838F-4EC0-BBA7-C5C0A0E89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94A7B32-412C-48F0-B23D-C940717B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0982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80D6CC-14AD-4AE5-AE15-FFEF3C90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876FE1B-337D-4123-8D4D-1650A9371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055DA34-55F9-4A18-9BF4-5E01BFADF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6DE6C56-57A2-40C1-9600-73263175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9EF620-43C8-4A74-A818-531C097A4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96B0B3A-FD5A-4EB2-882B-2BC69164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021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23211E-D65F-4E11-B13D-96B7D928F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191A0BD-20C9-4AB0-ACAC-EF2C9CDDA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C909A1C-7C5A-4947-935E-A8879F02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5F354A-83D0-4487-B512-46A394F7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1BAB2E9-4DB5-4D87-9D25-B351012E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686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CBC4874-3FD8-432D-80C4-DFB6FB4E91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46C8CB0-95F1-4173-BF34-C1D276F29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282672-BC1B-433B-AB79-4D19698B7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ED5A4C-787B-4D47-B87B-BA2C021D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FE63E5-E42A-47E5-93AB-448EA026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73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2A54BD6-83C9-46F5-A7C8-BA94DCA5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186F1B-CFCA-4CA6-9359-CE2C71757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46BAC86-3E5C-4134-AE66-DCE32CC2AC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C2B4C-99B6-4E67-8E58-051BF4875A04}" type="datetimeFigureOut">
              <a:rPr lang="pl-PL" smtClean="0"/>
              <a:t>07.11.2020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37EDE7-5926-4BDB-A4C4-EA11CC4E4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DBE4AC-6446-4A20-A9F6-0DAA981BF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7B416-4690-4AED-AEB4-0E218665CE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590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Zobacz obraz źródłowy">
            <a:extLst>
              <a:ext uri="{FF2B5EF4-FFF2-40B4-BE49-F238E27FC236}">
                <a16:creationId xmlns:a16="http://schemas.microsoft.com/office/drawing/2014/main" id="{4C949313-AEA1-4B92-8680-03D159A23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t="9091" r="68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9E99AC-C5A8-460A-8DA2-C5F266F98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pl-PL" sz="6600"/>
              <a:t>Choroby genetyczne</a:t>
            </a:r>
          </a:p>
        </p:txBody>
      </p:sp>
      <p:sp>
        <p:nvSpPr>
          <p:cNvPr id="1034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C5E6FDC-6E95-4AAC-B8E6-4A31E37DD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1894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1" name="Rectangle 72">
            <a:extLst>
              <a:ext uri="{FF2B5EF4-FFF2-40B4-BE49-F238E27FC236}">
                <a16:creationId xmlns:a16="http://schemas.microsoft.com/office/drawing/2014/main" id="{91CC89A3-857A-4D53-ADCB-0A14B4B40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298B01B-1A31-435C-B8A7-3DC4262EC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747"/>
            <a:ext cx="5162891" cy="2785952"/>
          </a:xfrm>
        </p:spPr>
        <p:txBody>
          <a:bodyPr anchor="ctr">
            <a:normAutofit/>
          </a:bodyPr>
          <a:lstStyle/>
          <a:p>
            <a:r>
              <a:rPr lang="pl-PL" sz="2200"/>
              <a:t>Przyczyną chorób genetycznych są mutacje genowe lub chromosomowe.</a:t>
            </a:r>
            <a:br>
              <a:rPr lang="pl-PL" sz="2200"/>
            </a:br>
            <a:r>
              <a:rPr lang="pl-PL" sz="2200"/>
              <a:t>Mutacje mogą być odziedziczone po rodzicach , mogą zachodzić spontanicznie lub pod wpływem czynników mutagennych.</a:t>
            </a:r>
            <a:br>
              <a:rPr lang="pl-PL" sz="2200"/>
            </a:br>
            <a:r>
              <a:rPr lang="pl-PL" sz="2200"/>
              <a:t>Ze względu na rodzaj mutacji dzielimy je na:</a:t>
            </a:r>
            <a:br>
              <a:rPr lang="pl-PL" sz="2200"/>
            </a:br>
            <a:r>
              <a:rPr lang="pl-PL" sz="2200"/>
              <a:t>* choroby jednogenowe</a:t>
            </a:r>
            <a:br>
              <a:rPr lang="pl-PL" sz="2200"/>
            </a:br>
            <a:r>
              <a:rPr lang="pl-PL" sz="2200"/>
              <a:t>* choroby chromosomalne</a:t>
            </a:r>
          </a:p>
        </p:txBody>
      </p:sp>
      <p:pic>
        <p:nvPicPr>
          <p:cNvPr id="4098" name="Picture 2" descr="Zobacz obraz źródłowy">
            <a:extLst>
              <a:ext uri="{FF2B5EF4-FFF2-40B4-BE49-F238E27FC236}">
                <a16:creationId xmlns:a16="http://schemas.microsoft.com/office/drawing/2014/main" id="{90E36335-4042-459E-B69F-EFBD15425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r="-1" b="14118"/>
          <a:stretch/>
        </p:blipFill>
        <p:spPr bwMode="auto">
          <a:xfrm>
            <a:off x="182881" y="3526300"/>
            <a:ext cx="11834494" cy="315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Zobacz obraz źródłowy">
            <a:extLst>
              <a:ext uri="{FF2B5EF4-FFF2-40B4-BE49-F238E27FC236}">
                <a16:creationId xmlns:a16="http://schemas.microsoft.com/office/drawing/2014/main" id="{E790B41A-3178-42C1-8EAC-BF59EE9050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716527"/>
            <a:ext cx="4992688" cy="244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623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9">
            <a:extLst>
              <a:ext uri="{FF2B5EF4-FFF2-40B4-BE49-F238E27FC236}">
                <a16:creationId xmlns:a16="http://schemas.microsoft.com/office/drawing/2014/main" id="{1EBADBCA-DA20-4279-93C6-011DEF18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3" t="3964" b="3964"/>
          <a:stretch>
            <a:fillRect/>
          </a:stretch>
        </p:blipFill>
        <p:spPr>
          <a:xfrm>
            <a:off x="0" y="1"/>
            <a:ext cx="7554138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2CE36A1-7104-4992-9363-249244A5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                   </a:t>
            </a:r>
            <a:r>
              <a:rPr lang="pl-PL" b="1">
                <a:solidFill>
                  <a:srgbClr val="FFFFFF"/>
                </a:solidFill>
              </a:rPr>
              <a:t>Choroby jednogenowe</a:t>
            </a: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4735DC46-5663-471D-AADB-81E00E65B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0850" y="0"/>
            <a:ext cx="53911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465C92-CA69-4079-AECE-EF1636F72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>
                <a:solidFill>
                  <a:srgbClr val="000000"/>
                </a:solidFill>
              </a:rPr>
              <a:t>MUKOWISCYDOZA</a:t>
            </a:r>
          </a:p>
          <a:p>
            <a:r>
              <a:rPr lang="pl-PL" sz="2000">
                <a:solidFill>
                  <a:srgbClr val="000000"/>
                </a:solidFill>
              </a:rPr>
              <a:t>choroba uwarunkowana przez allel recesywny </a:t>
            </a:r>
          </a:p>
          <a:p>
            <a:r>
              <a:rPr lang="pl-PL" sz="2000">
                <a:solidFill>
                  <a:srgbClr val="000000"/>
                </a:solidFill>
              </a:rPr>
              <a:t>objawy choroby: wydzielanie dużej ilości gęstego śluzu, który uniemożliwia oddychanie oraz prawidłowe działanie przewodu pokarmowego</a:t>
            </a:r>
          </a:p>
          <a:p>
            <a:r>
              <a:rPr lang="pl-PL" sz="2000">
                <a:solidFill>
                  <a:srgbClr val="000000"/>
                </a:solidFill>
              </a:rPr>
              <a:t>gęsty śluz jest pożywką dla bakterii wywołujących ciężkie zapalenie płuc</a:t>
            </a:r>
          </a:p>
          <a:p>
            <a:r>
              <a:rPr lang="pl-PL" sz="2000">
                <a:solidFill>
                  <a:srgbClr val="000000"/>
                </a:solidFill>
              </a:rPr>
              <a:t>skóra wydziela bardzo słony pot</a:t>
            </a:r>
          </a:p>
          <a:p>
            <a:r>
              <a:rPr lang="pl-PL" sz="2000">
                <a:solidFill>
                  <a:srgbClr val="000000"/>
                </a:solidFill>
              </a:rPr>
              <a:t>wątroba produkuje gęstą żółć blokującą drogi żółciowe</a:t>
            </a:r>
          </a:p>
          <a:p>
            <a:r>
              <a:rPr lang="pl-PL" sz="2000">
                <a:solidFill>
                  <a:srgbClr val="000000"/>
                </a:solidFill>
              </a:rPr>
              <a:t>złe trawienie powoduje bóle brzucha</a:t>
            </a:r>
          </a:p>
          <a:p>
            <a:r>
              <a:rPr lang="pl-PL" sz="2000">
                <a:solidFill>
                  <a:srgbClr val="000000"/>
                </a:solidFill>
              </a:rPr>
              <a:t>u mężczyzn- często bezpłodność</a:t>
            </a:r>
          </a:p>
          <a:p>
            <a:r>
              <a:rPr lang="pl-PL" sz="2000">
                <a:solidFill>
                  <a:srgbClr val="000000"/>
                </a:solidFill>
              </a:rPr>
              <a:t>leczenie: przyjmowanie leków rozrzedzających śluz, inhalacje</a:t>
            </a:r>
          </a:p>
          <a:p>
            <a:endParaRPr lang="pl-PL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709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DC14B3F1-8CC5-4623-94B0-4445E3775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0AB5E13-8258-4243-A880-491F4381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124"/>
            <a:ext cx="4929556" cy="2057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Dziedziczenie mukowiscydozy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C5A529-AC1A-4337-9F8D-7899223EE8F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1248" y="2624962"/>
            <a:ext cx="4929556" cy="35380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/>
              <a:t>A-allel dominujący warunkujący brak choroby</a:t>
            </a:r>
            <a:br>
              <a:rPr lang="en-US" sz="1400"/>
            </a:br>
            <a:r>
              <a:rPr lang="en-US" sz="1400"/>
              <a:t>a- allel recesywy warunkujący wystąpienie mukowiscydozy</a:t>
            </a:r>
            <a:br>
              <a:rPr lang="en-US" sz="1400"/>
            </a:br>
            <a:br>
              <a:rPr lang="en-US" sz="1400"/>
            </a:br>
            <a:r>
              <a:rPr lang="en-US" sz="1400"/>
              <a:t>Fenotyp     matka zdrowa nosicielka   x      ojciec zdrowy nosiciel</a:t>
            </a:r>
          </a:p>
          <a:p>
            <a:endParaRPr lang="en-US" sz="1400"/>
          </a:p>
          <a:p>
            <a:r>
              <a:rPr lang="en-US" sz="1400"/>
              <a:t>Genotyp     Aa                          X                  Aa</a:t>
            </a:r>
          </a:p>
          <a:p>
            <a:r>
              <a:rPr lang="en-US" sz="1400"/>
              <a:t>Gamety    A   a                                            A     a</a:t>
            </a:r>
          </a:p>
          <a:p>
            <a:r>
              <a:rPr lang="en-US" sz="1400"/>
              <a:t>F1     AA, Aa, Aa, aa</a:t>
            </a:r>
          </a:p>
          <a:p>
            <a:endParaRPr lang="en-US" sz="1400"/>
          </a:p>
          <a:p>
            <a:r>
              <a:rPr lang="en-US" sz="1400"/>
              <a:t>Prawdopodobieństwo urodzenia się dziecka chorego na mukowiscydozę wynosi 25 %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8EC0F70-6AFD-45BE-8F70-52888FC30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9763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Zobacz obraz źródłowy">
            <a:extLst>
              <a:ext uri="{FF2B5EF4-FFF2-40B4-BE49-F238E27FC236}">
                <a16:creationId xmlns:a16="http://schemas.microsoft.com/office/drawing/2014/main" id="{E54BB654-8826-47FE-98BC-70A83173F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0" r="19344" b="1"/>
          <a:stretch/>
        </p:blipFill>
        <p:spPr bwMode="auto">
          <a:xfrm>
            <a:off x="6818278" y="343454"/>
            <a:ext cx="4853685" cy="29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obacz obraz źródłowy">
            <a:extLst>
              <a:ext uri="{FF2B5EF4-FFF2-40B4-BE49-F238E27FC236}">
                <a16:creationId xmlns:a16="http://schemas.microsoft.com/office/drawing/2014/main" id="{D2B0F611-C9B0-4435-8750-DCCD9B185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0" r="-2" b="3245"/>
          <a:stretch/>
        </p:blipFill>
        <p:spPr bwMode="auto">
          <a:xfrm>
            <a:off x="6818278" y="3597883"/>
            <a:ext cx="4853685" cy="293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946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9DA8A6-3274-423F-B303-C3299282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sz="2800" b="1">
                <a:solidFill>
                  <a:srgbClr val="FFFFFF"/>
                </a:solidFill>
              </a:rPr>
              <a:t>FENYLOKETONURIA</a:t>
            </a: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7D04AC-6C5E-4430-A6DE-3CDABFAC7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dirty="0"/>
              <a:t>uwarunkowana przez </a:t>
            </a:r>
            <a:r>
              <a:rPr lang="pl-PL" dirty="0" err="1"/>
              <a:t>allel</a:t>
            </a:r>
            <a:r>
              <a:rPr lang="pl-PL" dirty="0"/>
              <a:t> recesywny</a:t>
            </a:r>
          </a:p>
          <a:p>
            <a:r>
              <a:rPr lang="pl-PL" dirty="0"/>
              <a:t>występuje średnio u 1 na 15 000 urodzonych dzieci</a:t>
            </a:r>
          </a:p>
          <a:p>
            <a:r>
              <a:rPr lang="pl-PL" dirty="0"/>
              <a:t>w wyniku mutacji nieprawidłowo działa enzym biorący udział w przekształcaniu aminokwasu fenyloalaniny w wyniku czego powstaje toksyczna substancja uszkadzająca układ nerwowy. Może dojść do upośledzenia umysłowego i śmierci.</a:t>
            </a:r>
          </a:p>
          <a:p>
            <a:r>
              <a:rPr lang="pl-PL" dirty="0"/>
              <a:t>testy przesiewowe u noworodków</a:t>
            </a:r>
          </a:p>
          <a:p>
            <a:r>
              <a:rPr lang="pl-PL" dirty="0"/>
              <a:t>dieta pozbawiona odpowiednich białek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4041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2" name="Rectangle 74">
            <a:extLst>
              <a:ext uri="{FF2B5EF4-FFF2-40B4-BE49-F238E27FC236}">
                <a16:creationId xmlns:a16="http://schemas.microsoft.com/office/drawing/2014/main" id="{2032B1E8-BC40-4380-97A6-14C0320AE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3" name="Rectangle 76">
            <a:extLst>
              <a:ext uri="{FF2B5EF4-FFF2-40B4-BE49-F238E27FC236}">
                <a16:creationId xmlns:a16="http://schemas.microsoft.com/office/drawing/2014/main" id="{82BEABD9-E1ED-49C7-8734-5494C88E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6478B39-356C-4048-A5DA-B44F22E2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10912"/>
            <a:ext cx="2889504" cy="13441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dirty="0" err="1">
                <a:solidFill>
                  <a:schemeClr val="bg1"/>
                </a:solidFill>
              </a:rPr>
              <a:t>Dziedziczenie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pl-PL" sz="2600" dirty="0">
                <a:solidFill>
                  <a:schemeClr val="bg1"/>
                </a:solidFill>
              </a:rPr>
              <a:t>f</a:t>
            </a:r>
            <a:r>
              <a:rPr lang="en-US" sz="2600" dirty="0" err="1">
                <a:solidFill>
                  <a:schemeClr val="bg1"/>
                </a:solidFill>
              </a:rPr>
              <a:t>enyloketonurii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078" name="Picture 6" descr="Zobacz obraz źródłowy">
            <a:extLst>
              <a:ext uri="{FF2B5EF4-FFF2-40B4-BE49-F238E27FC236}">
                <a16:creationId xmlns:a16="http://schemas.microsoft.com/office/drawing/2014/main" id="{D51B8AF9-B8DE-4F2A-A4C1-C852DBF689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2987" y="424328"/>
            <a:ext cx="4014076" cy="397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6B139A2-5324-4D1B-8DD4-EF2253D96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5935" y="1388425"/>
            <a:ext cx="5212080" cy="204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14" name="Straight Connector 78">
            <a:extLst>
              <a:ext uri="{FF2B5EF4-FFF2-40B4-BE49-F238E27FC236}">
                <a16:creationId xmlns:a16="http://schemas.microsoft.com/office/drawing/2014/main" id="{17341211-05E5-4FDD-98B1-F551CD0E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9512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D02DC8-0786-4F14-8F70-FAB0FFF42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9976" y="5010912"/>
            <a:ext cx="6976872" cy="13441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pl-PL" sz="1700" dirty="0">
                <a:solidFill>
                  <a:schemeClr val="bg1"/>
                </a:solidFill>
              </a:rPr>
              <a:t>F-</a:t>
            </a:r>
            <a:r>
              <a:rPr lang="pl-PL" sz="1700" dirty="0" err="1">
                <a:solidFill>
                  <a:schemeClr val="bg1"/>
                </a:solidFill>
              </a:rPr>
              <a:t>allel</a:t>
            </a:r>
            <a:r>
              <a:rPr lang="pl-PL" sz="1700" dirty="0">
                <a:solidFill>
                  <a:schemeClr val="bg1"/>
                </a:solidFill>
              </a:rPr>
              <a:t> dominujący warunkujący brak choroby</a:t>
            </a:r>
          </a:p>
          <a:p>
            <a:pPr marL="0" indent="0">
              <a:buNone/>
            </a:pPr>
            <a:r>
              <a:rPr lang="pl-PL" sz="1700" dirty="0">
                <a:solidFill>
                  <a:schemeClr val="bg1"/>
                </a:solidFill>
              </a:rPr>
              <a:t>f-</a:t>
            </a:r>
            <a:r>
              <a:rPr lang="pl-PL" sz="1700" dirty="0" err="1">
                <a:solidFill>
                  <a:schemeClr val="bg1"/>
                </a:solidFill>
              </a:rPr>
              <a:t>allel</a:t>
            </a:r>
            <a:r>
              <a:rPr lang="pl-PL" sz="1700" dirty="0">
                <a:solidFill>
                  <a:schemeClr val="bg1"/>
                </a:solidFill>
              </a:rPr>
              <a:t> recesywny warunkujący </a:t>
            </a:r>
            <a:r>
              <a:rPr lang="pl-PL" sz="1700" dirty="0" err="1">
                <a:solidFill>
                  <a:schemeClr val="bg1"/>
                </a:solidFill>
              </a:rPr>
              <a:t>fenyloketonurię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18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4785871-BFCA-446E-B637-85B5119B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sz="3700" b="1">
                <a:solidFill>
                  <a:srgbClr val="FFFFFF"/>
                </a:solidFill>
              </a:rPr>
              <a:t>CHOROBA HUNTINGTONA</a:t>
            </a: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4288E6-5AD1-4162-B18D-21753CA85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600" i="0">
                <a:effectLst/>
                <a:latin typeface="Roboto"/>
              </a:rPr>
              <a:t>Do objawów choroby Huntingtona należą:</a:t>
            </a:r>
            <a:r>
              <a:rPr lang="pl-PL" sz="2600" b="1" i="0">
                <a:effectLst/>
                <a:latin typeface="Roboto"/>
              </a:rPr>
              <a:t> </a:t>
            </a:r>
            <a:endParaRPr lang="pl-PL" sz="2600" b="0" i="0">
              <a:effectLst/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niekontrolowane ruchy (ruchy pląsawicze)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pojawienie się drżenia rąk i nóg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zmniejszenie napięcia mięśni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postępujące zaburzenia pamięci, otępienie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zmiany osobowości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drażliwość (38-73%)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apatia (34-76%)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lęk (34-61%)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600" b="0" i="0">
                <a:effectLst/>
                <a:latin typeface="Roboto"/>
              </a:rPr>
              <a:t>obniżony nastrój (33-69%)</a:t>
            </a:r>
          </a:p>
          <a:p>
            <a:endParaRPr lang="pl-PL" sz="2600"/>
          </a:p>
        </p:txBody>
      </p:sp>
    </p:spTree>
    <p:extLst>
      <p:ext uri="{BB962C8B-B14F-4D97-AF65-F5344CB8AC3E}">
        <p14:creationId xmlns:p14="http://schemas.microsoft.com/office/powerpoint/2010/main" val="3041780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0" name="Rectangle 7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7D17F3A-14C9-4819-BCA7-D7B0D20C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Obraz mózgu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1" name="Rectangle 76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2" name="Content Placeholder 5127">
            <a:extLst>
              <a:ext uri="{FF2B5EF4-FFF2-40B4-BE49-F238E27FC236}">
                <a16:creationId xmlns:a16="http://schemas.microsoft.com/office/drawing/2014/main" id="{BE5DEC3E-2B4A-42CB-83B5-41BF3E4AC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7538" y="412454"/>
            <a:ext cx="3243262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Dziedziczenie choroby Huntingtona</a:t>
            </a:r>
            <a:endParaRPr lang="en-US" dirty="0"/>
          </a:p>
        </p:txBody>
      </p:sp>
      <p:pic>
        <p:nvPicPr>
          <p:cNvPr id="5122" name="Picture 2" descr="Zobacz obraz źródłowy">
            <a:extLst>
              <a:ext uri="{FF2B5EF4-FFF2-40B4-BE49-F238E27FC236}">
                <a16:creationId xmlns:a16="http://schemas.microsoft.com/office/drawing/2014/main" id="{F51DDF0F-F19A-4F3C-9304-8388DA570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r="1267" b="-1"/>
          <a:stretch/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obacz obraz źródłowy">
            <a:extLst>
              <a:ext uri="{FF2B5EF4-FFF2-40B4-BE49-F238E27FC236}">
                <a16:creationId xmlns:a16="http://schemas.microsoft.com/office/drawing/2014/main" id="{0F5A0388-D80C-4703-94BC-6DA7420922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7" r="6692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42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AD2BB0-1C96-40AF-9AD8-E5C1750B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Choroby sprzężone z płcią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43D4A74-FAA9-4917-9FD5-A0EB84ABC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>
            <a:normAutofit/>
          </a:bodyPr>
          <a:lstStyle/>
          <a:p>
            <a:r>
              <a:rPr lang="pl-PL" dirty="0"/>
              <a:t>Hemofilia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E9EEA47-5A62-48D6-98F7-53408EFAB8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dirty="0"/>
              <a:t>Daltonizm</a:t>
            </a:r>
          </a:p>
        </p:txBody>
      </p:sp>
      <p:pic>
        <p:nvPicPr>
          <p:cNvPr id="6146" name="Picture 2" descr="Zobacz obraz źródłowy">
            <a:extLst>
              <a:ext uri="{FF2B5EF4-FFF2-40B4-BE49-F238E27FC236}">
                <a16:creationId xmlns:a16="http://schemas.microsoft.com/office/drawing/2014/main" id="{AAF8C5BB-20B4-4E2B-BAAF-5630D179FD8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56" y="3080544"/>
            <a:ext cx="45148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obacz obraz źródłowy">
            <a:extLst>
              <a:ext uri="{FF2B5EF4-FFF2-40B4-BE49-F238E27FC236}">
                <a16:creationId xmlns:a16="http://schemas.microsoft.com/office/drawing/2014/main" id="{59C538A2-9F60-4832-B22B-BD85CFD647C3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89597"/>
            <a:ext cx="5183188" cy="291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31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B74DF9A-8B45-49DE-93B1-AA195FBA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pl-PL" sz="3100">
                <a:solidFill>
                  <a:srgbClr val="FFFFFF"/>
                </a:solidFill>
              </a:rPr>
              <a:t>Choroby chromosomalne- często prowadzą do śmierci już na etapie życia płodowego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F0AEA5-8808-4902-A036-CCFDD3CA8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</a:rPr>
              <a:t>ZESPÓŁ DOWNA</a:t>
            </a: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</a:rPr>
              <a:t>*występowanie dodatkowego trzeciego chromosomu w 21 parze (</a:t>
            </a:r>
            <a:r>
              <a:rPr lang="pl-PL" sz="2400" dirty="0" err="1">
                <a:solidFill>
                  <a:srgbClr val="000000"/>
                </a:solidFill>
              </a:rPr>
              <a:t>trisomia</a:t>
            </a:r>
            <a:r>
              <a:rPr lang="pl-PL" sz="2400" dirty="0">
                <a:solidFill>
                  <a:srgbClr val="000000"/>
                </a:solidFill>
              </a:rPr>
              <a:t>),co zwiększa ogólną liczbę chromosomów do 47</a:t>
            </a: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</a:rPr>
              <a:t>*charakterystyczny wygląd chorych: niski wzrost, krótka szyja, powiększony język, opuszczone kąciki ust, fałd skórny na powiekach</a:t>
            </a: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</a:rPr>
              <a:t>*osoby z zespołem Downa są pogodne i życzliwe, niektórzy wymagają stałej opieki, inni osiągają sukcesy w sporcie czy nauce</a:t>
            </a:r>
          </a:p>
          <a:p>
            <a:pPr marL="0" indent="0">
              <a:buNone/>
            </a:pPr>
            <a:r>
              <a:rPr lang="pl-PL" sz="2400" dirty="0">
                <a:solidFill>
                  <a:srgbClr val="000000"/>
                </a:solidFill>
              </a:rPr>
              <a:t>* rzadko dożywają starości</a:t>
            </a:r>
          </a:p>
        </p:txBody>
      </p:sp>
    </p:spTree>
    <p:extLst>
      <p:ext uri="{BB962C8B-B14F-4D97-AF65-F5344CB8AC3E}">
        <p14:creationId xmlns:p14="http://schemas.microsoft.com/office/powerpoint/2010/main" val="158609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Zobacz obraz źródłowy">
            <a:extLst>
              <a:ext uri="{FF2B5EF4-FFF2-40B4-BE49-F238E27FC236}">
                <a16:creationId xmlns:a16="http://schemas.microsoft.com/office/drawing/2014/main" id="{ED105D27-DA34-4985-ABA9-C1B08B5E4C3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739900"/>
            <a:ext cx="6311900" cy="421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obacz obraz źródłowy">
            <a:extLst>
              <a:ext uri="{FF2B5EF4-FFF2-40B4-BE49-F238E27FC236}">
                <a16:creationId xmlns:a16="http://schemas.microsoft.com/office/drawing/2014/main" id="{5FB242EA-31E0-4EA4-B3B0-FEA367AF43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1739900"/>
            <a:ext cx="4495800" cy="421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F35C3DF-BE8F-4D14-B5C8-2C15BC22C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ZESPÓŁ  DOWNA</a:t>
            </a:r>
          </a:p>
        </p:txBody>
      </p:sp>
    </p:spTree>
    <p:extLst>
      <p:ext uri="{BB962C8B-B14F-4D97-AF65-F5344CB8AC3E}">
        <p14:creationId xmlns:p14="http://schemas.microsoft.com/office/powerpoint/2010/main" val="2052668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FC7A3AA1-44C4-4CBE-8808-D86A411AD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032449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FDAB746-A9A3-4EC2-8997-5EB71BC96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6" b="33968"/>
          <a:stretch/>
        </p:blipFill>
        <p:spPr>
          <a:xfrm>
            <a:off x="0" y="1584458"/>
            <a:ext cx="12192000" cy="1393277"/>
          </a:xfrm>
          <a:custGeom>
            <a:avLst/>
            <a:gdLst>
              <a:gd name="connsiteX0" fmla="*/ 0 w 12192000"/>
              <a:gd name="connsiteY0" fmla="*/ 0 h 3049325"/>
              <a:gd name="connsiteX1" fmla="*/ 12192000 w 12192000"/>
              <a:gd name="connsiteY1" fmla="*/ 0 h 3049325"/>
              <a:gd name="connsiteX2" fmla="*/ 12192000 w 12192000"/>
              <a:gd name="connsiteY2" fmla="*/ 3049325 h 3049325"/>
              <a:gd name="connsiteX3" fmla="*/ 0 w 12192000"/>
              <a:gd name="connsiteY3" fmla="*/ 3049325 h 304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049325">
                <a:moveTo>
                  <a:pt x="0" y="0"/>
                </a:moveTo>
                <a:lnTo>
                  <a:pt x="12192000" y="0"/>
                </a:lnTo>
                <a:lnTo>
                  <a:pt x="12192000" y="3049325"/>
                </a:lnTo>
                <a:lnTo>
                  <a:pt x="0" y="3049325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46D9998-4D35-44B1-9822-777F765A3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38328"/>
            <a:ext cx="5011473" cy="17739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ZESPÓŁ TURNERA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E0A91F-AD5E-4EE8-A357-815C18CEC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5641" y="338328"/>
            <a:ext cx="5029200" cy="17739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FFFFFF"/>
                </a:solidFill>
              </a:rPr>
              <a:t>brak jednego z chromosomów X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FFFFFF"/>
                </a:solidFill>
              </a:rPr>
              <a:t>niski wzrost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FFFFFF"/>
                </a:solidFill>
              </a:rPr>
              <a:t>słabo zaznaczone cechy żeńskie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FFFFFF"/>
                </a:solidFill>
              </a:rPr>
              <a:t>płetwista szyja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FFFFFF"/>
                </a:solidFill>
              </a:rPr>
              <a:t>niepłodność 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91C9E05-1ED5-4438-8E0F-38219974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2805364"/>
            <a:ext cx="12188952" cy="40526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64F24EF-8C8C-49A0-830F-5CBF151482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839" y="3032449"/>
            <a:ext cx="2764679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E497ADC1-2F35-430F-A174-2AE954880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1562" y="3032449"/>
            <a:ext cx="4954517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32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2586DE-8F46-40B5-A218-957EB7B6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ZESPÓŁ KLINEFELTERA- występowanie trzech chromosomów płciowych XXY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3F378AE-86BE-4E19-AAB6-92161EA6409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761" y="1825625"/>
            <a:ext cx="248647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E80B5F48-E3D6-4A61-8664-8642EC59A4A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07309"/>
            <a:ext cx="5181600" cy="338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8559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390</Words>
  <Application>Microsoft Office PowerPoint</Application>
  <PresentationFormat>Panoramiczny</PresentationFormat>
  <Paragraphs>60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Roboto</vt:lpstr>
      <vt:lpstr>Tw Cen MT</vt:lpstr>
      <vt:lpstr>Motyw pakietu Office</vt:lpstr>
      <vt:lpstr>Choroby genetyczne</vt:lpstr>
      <vt:lpstr>Przyczyną chorób genetycznych są mutacje genowe lub chromosomowe. Mutacje mogą być odziedziczone po rodzicach , mogą zachodzić spontanicznie lub pod wpływem czynników mutagennych. Ze względu na rodzaj mutacji dzielimy je na: * choroby jednogenowe * choroby chromosomalne</vt:lpstr>
      <vt:lpstr>                   Choroby jednogenowe</vt:lpstr>
      <vt:lpstr>Dziedziczenie mukowiscydozy</vt:lpstr>
      <vt:lpstr>FENYLOKETONURIA</vt:lpstr>
      <vt:lpstr>Dziedziczenie fenyloketonurii.</vt:lpstr>
      <vt:lpstr>CHOROBA HUNTINGTONA</vt:lpstr>
      <vt:lpstr>Obraz mózgu</vt:lpstr>
      <vt:lpstr>Choroby sprzężone z płcią</vt:lpstr>
      <vt:lpstr>Choroby chromosomalne- często prowadzą do śmierci już na etapie życia płodowego</vt:lpstr>
      <vt:lpstr>ZESPÓŁ  DOWNA</vt:lpstr>
      <vt:lpstr>ZESPÓŁ TURNERA</vt:lpstr>
      <vt:lpstr>ZESPÓŁ KLINEFELTERA- występowanie trzech chromosomów płciowych XXY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Choroby genetyczne</dc:title>
  <dc:creator>Bejkors PL</dc:creator>
  <cp:lastModifiedBy>Bejkors PL</cp:lastModifiedBy>
  <cp:revision>1</cp:revision>
  <dcterms:created xsi:type="dcterms:W3CDTF">2020-11-07T17:37:09Z</dcterms:created>
  <dcterms:modified xsi:type="dcterms:W3CDTF">2020-11-07T17:53:03Z</dcterms:modified>
</cp:coreProperties>
</file>