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3" r:id="rId18"/>
    <p:sldId id="275" r:id="rId19"/>
    <p:sldId id="271" r:id="rId20"/>
    <p:sldId id="277" r:id="rId21"/>
    <p:sldId id="276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D3"/>
    <a:srgbClr val="FF7DBE"/>
    <a:srgbClr val="D000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986ADA-40E3-418A-8E57-A83176CAC319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5D2C10B-226A-4244-B2EA-EBADA80EDFFA}">
      <dgm:prSet phldrT="[Tekst]"/>
      <dgm:spPr>
        <a:solidFill>
          <a:srgbClr val="FFA7D3"/>
        </a:solidFill>
      </dgm:spPr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DOWODY EWOLUCJI:</a:t>
          </a:r>
          <a:endParaRPr lang="pl-PL" dirty="0">
            <a:solidFill>
              <a:schemeClr val="tx1"/>
            </a:solidFill>
          </a:endParaRPr>
        </a:p>
      </dgm:t>
    </dgm:pt>
    <dgm:pt modelId="{56469E47-3D63-4940-87CB-8275F5B6869D}" type="parTrans" cxnId="{101E07AC-73DB-4F9F-9356-E2FEE18D886B}">
      <dgm:prSet/>
      <dgm:spPr/>
      <dgm:t>
        <a:bodyPr/>
        <a:lstStyle/>
        <a:p>
          <a:endParaRPr lang="pl-PL"/>
        </a:p>
      </dgm:t>
    </dgm:pt>
    <dgm:pt modelId="{FDDC008F-3450-4C6D-8A76-5F405BF7FF44}" type="sibTrans" cxnId="{101E07AC-73DB-4F9F-9356-E2FEE18D886B}">
      <dgm:prSet/>
      <dgm:spPr/>
      <dgm:t>
        <a:bodyPr/>
        <a:lstStyle/>
        <a:p>
          <a:endParaRPr lang="pl-PL"/>
        </a:p>
      </dgm:t>
    </dgm:pt>
    <dgm:pt modelId="{AF571F99-6BD8-4B23-8F38-327B55ECB237}">
      <dgm:prSet phldrT="[Tekst]"/>
      <dgm:spPr>
        <a:solidFill>
          <a:srgbClr val="FFA7D3"/>
        </a:solidFill>
      </dgm:spPr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BEZPOŚREDNIE – pozwalają śledzić kolejność pojawiania się poszczególnych form organizmów</a:t>
          </a:r>
          <a:endParaRPr lang="pl-PL" dirty="0">
            <a:solidFill>
              <a:schemeClr val="tx1"/>
            </a:solidFill>
          </a:endParaRPr>
        </a:p>
      </dgm:t>
    </dgm:pt>
    <dgm:pt modelId="{6D4C8E04-4344-4B7B-AB15-2144BCECA44B}" type="parTrans" cxnId="{67B3CDDC-8FF9-48E6-983B-C57BAC1A2F16}">
      <dgm:prSet/>
      <dgm:spPr/>
      <dgm:t>
        <a:bodyPr/>
        <a:lstStyle/>
        <a:p>
          <a:endParaRPr lang="pl-PL"/>
        </a:p>
      </dgm:t>
    </dgm:pt>
    <dgm:pt modelId="{3B0C12E7-8741-4FB6-BA84-C03BB10C559C}" type="sibTrans" cxnId="{67B3CDDC-8FF9-48E6-983B-C57BAC1A2F16}">
      <dgm:prSet/>
      <dgm:spPr/>
      <dgm:t>
        <a:bodyPr/>
        <a:lstStyle/>
        <a:p>
          <a:endParaRPr lang="pl-PL"/>
        </a:p>
      </dgm:t>
    </dgm:pt>
    <dgm:pt modelId="{02326C01-0B73-49FE-BB79-ACD8EB6F53BA}">
      <dgm:prSet phldrT="[Tekst]"/>
      <dgm:spPr>
        <a:solidFill>
          <a:srgbClr val="FFA7D3"/>
        </a:solidFill>
      </dgm:spPr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- skamieniałości</a:t>
          </a:r>
        </a:p>
        <a:p>
          <a:r>
            <a:rPr lang="pl-PL" dirty="0" smtClean="0">
              <a:solidFill>
                <a:schemeClr val="tx1"/>
              </a:solidFill>
            </a:rPr>
            <a:t>- ogniwa pośrednie</a:t>
          </a:r>
        </a:p>
        <a:p>
          <a:r>
            <a:rPr lang="pl-PL" dirty="0" smtClean="0">
              <a:solidFill>
                <a:schemeClr val="tx1"/>
              </a:solidFill>
            </a:rPr>
            <a:t>- relikty</a:t>
          </a:r>
        </a:p>
        <a:p>
          <a:r>
            <a:rPr lang="pl-PL" dirty="0" smtClean="0">
              <a:solidFill>
                <a:schemeClr val="tx1"/>
              </a:solidFill>
            </a:rPr>
            <a:t>- wnioski z bezpośrednich obserwacji zmian ewolucyjnych</a:t>
          </a:r>
          <a:endParaRPr lang="pl-PL" dirty="0">
            <a:solidFill>
              <a:schemeClr val="tx1"/>
            </a:solidFill>
          </a:endParaRPr>
        </a:p>
      </dgm:t>
    </dgm:pt>
    <dgm:pt modelId="{D38A770A-C44A-45D0-8418-E2F957C3B889}" type="parTrans" cxnId="{11C564DC-0282-42D1-89DF-D5AFF49A9AC2}">
      <dgm:prSet/>
      <dgm:spPr/>
      <dgm:t>
        <a:bodyPr/>
        <a:lstStyle/>
        <a:p>
          <a:endParaRPr lang="pl-PL"/>
        </a:p>
      </dgm:t>
    </dgm:pt>
    <dgm:pt modelId="{A5D674ED-B9B0-47AC-8FC1-88E539B2D48A}" type="sibTrans" cxnId="{11C564DC-0282-42D1-89DF-D5AFF49A9AC2}">
      <dgm:prSet/>
      <dgm:spPr/>
      <dgm:t>
        <a:bodyPr/>
        <a:lstStyle/>
        <a:p>
          <a:endParaRPr lang="pl-PL"/>
        </a:p>
      </dgm:t>
    </dgm:pt>
    <dgm:pt modelId="{10B21ED1-98AD-44E0-B275-599485B00B00}">
      <dgm:prSet phldrT="[Tekst]"/>
      <dgm:spPr>
        <a:solidFill>
          <a:srgbClr val="FFA7D3"/>
        </a:solidFill>
      </dgm:spPr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POŚREDNIE – opierają się na analizie podobieństw oraz różnic w budowie i sposobie funkcjonowania</a:t>
          </a:r>
          <a:endParaRPr lang="pl-PL" dirty="0">
            <a:solidFill>
              <a:schemeClr val="tx1"/>
            </a:solidFill>
          </a:endParaRPr>
        </a:p>
      </dgm:t>
    </dgm:pt>
    <dgm:pt modelId="{6340FB1E-FFC7-428D-9682-5E8DBC867C12}" type="parTrans" cxnId="{07D66A16-6887-4924-866E-2B679FC7C73E}">
      <dgm:prSet/>
      <dgm:spPr/>
      <dgm:t>
        <a:bodyPr/>
        <a:lstStyle/>
        <a:p>
          <a:endParaRPr lang="pl-PL"/>
        </a:p>
      </dgm:t>
    </dgm:pt>
    <dgm:pt modelId="{E22C8BFF-559D-4716-8B6C-BC724E862A35}" type="sibTrans" cxnId="{07D66A16-6887-4924-866E-2B679FC7C73E}">
      <dgm:prSet/>
      <dgm:spPr/>
      <dgm:t>
        <a:bodyPr/>
        <a:lstStyle/>
        <a:p>
          <a:endParaRPr lang="pl-PL"/>
        </a:p>
      </dgm:t>
    </dgm:pt>
    <dgm:pt modelId="{9F646CD2-0EFB-458E-AB6A-940B0C8D304A}">
      <dgm:prSet phldrT="[Tekst]"/>
      <dgm:spPr>
        <a:solidFill>
          <a:srgbClr val="FFA7D3"/>
        </a:solidFill>
      </dgm:spPr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- jedność budowy i funkcjonowania</a:t>
          </a:r>
        </a:p>
        <a:p>
          <a:r>
            <a:rPr lang="pl-PL" dirty="0" smtClean="0">
              <a:solidFill>
                <a:schemeClr val="tx1"/>
              </a:solidFill>
            </a:rPr>
            <a:t>- narządy szczątkowe</a:t>
          </a:r>
        </a:p>
        <a:p>
          <a:r>
            <a:rPr lang="pl-PL" dirty="0" smtClean="0">
              <a:solidFill>
                <a:schemeClr val="tx1"/>
              </a:solidFill>
            </a:rPr>
            <a:t>- rozmieszczenie organizmów na kuli ziemskiej</a:t>
          </a:r>
        </a:p>
        <a:p>
          <a:r>
            <a:rPr lang="pl-PL" dirty="0" smtClean="0">
              <a:solidFill>
                <a:schemeClr val="tx1"/>
              </a:solidFill>
            </a:rPr>
            <a:t>- struktury homologiczne i analogiczne</a:t>
          </a:r>
        </a:p>
        <a:p>
          <a:r>
            <a:rPr lang="pl-PL" dirty="0" smtClean="0">
              <a:solidFill>
                <a:schemeClr val="tx1"/>
              </a:solidFill>
            </a:rPr>
            <a:t>- atawizmy</a:t>
          </a:r>
          <a:endParaRPr lang="pl-PL" dirty="0">
            <a:solidFill>
              <a:schemeClr val="tx1"/>
            </a:solidFill>
          </a:endParaRPr>
        </a:p>
      </dgm:t>
    </dgm:pt>
    <dgm:pt modelId="{40F2752C-3496-4061-B307-D25A09B210E0}" type="parTrans" cxnId="{7F16A1A3-0831-4825-AAB1-E2EA322A8256}">
      <dgm:prSet/>
      <dgm:spPr/>
      <dgm:t>
        <a:bodyPr/>
        <a:lstStyle/>
        <a:p>
          <a:endParaRPr lang="pl-PL"/>
        </a:p>
      </dgm:t>
    </dgm:pt>
    <dgm:pt modelId="{3E4467EA-80BC-4C70-884F-5ECF7C3783CE}" type="sibTrans" cxnId="{7F16A1A3-0831-4825-AAB1-E2EA322A8256}">
      <dgm:prSet/>
      <dgm:spPr/>
      <dgm:t>
        <a:bodyPr/>
        <a:lstStyle/>
        <a:p>
          <a:endParaRPr lang="pl-PL"/>
        </a:p>
      </dgm:t>
    </dgm:pt>
    <dgm:pt modelId="{BF948E75-ABB7-4B17-AC17-365BA2255EEC}" type="pres">
      <dgm:prSet presAssocID="{14986ADA-40E3-418A-8E57-A83176CAC31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D4FD9375-864B-4B6C-9846-32CF152FADB3}" type="pres">
      <dgm:prSet presAssocID="{45D2C10B-226A-4244-B2EA-EBADA80EDFFA}" presName="vertOne" presStyleCnt="0"/>
      <dgm:spPr/>
    </dgm:pt>
    <dgm:pt modelId="{177D92E3-0163-464D-B8E7-D89DBA97AACC}" type="pres">
      <dgm:prSet presAssocID="{45D2C10B-226A-4244-B2EA-EBADA80EDFFA}" presName="txOne" presStyleLbl="node0" presStyleIdx="0" presStyleCnt="1" custScaleY="49520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25D04DDA-4FAF-4882-932A-F8F417055747}" type="pres">
      <dgm:prSet presAssocID="{45D2C10B-226A-4244-B2EA-EBADA80EDFFA}" presName="parTransOne" presStyleCnt="0"/>
      <dgm:spPr/>
    </dgm:pt>
    <dgm:pt modelId="{8A509863-AD94-4E6E-B221-A90F93B428BE}" type="pres">
      <dgm:prSet presAssocID="{45D2C10B-226A-4244-B2EA-EBADA80EDFFA}" presName="horzOne" presStyleCnt="0"/>
      <dgm:spPr/>
    </dgm:pt>
    <dgm:pt modelId="{9CD4857B-0F2E-4AF7-9A55-0F6C2542BF31}" type="pres">
      <dgm:prSet presAssocID="{AF571F99-6BD8-4B23-8F38-327B55ECB237}" presName="vertTwo" presStyleCnt="0"/>
      <dgm:spPr/>
    </dgm:pt>
    <dgm:pt modelId="{59D4C191-4D0D-4AC6-9C49-0EE1A94AE51C}" type="pres">
      <dgm:prSet presAssocID="{AF571F99-6BD8-4B23-8F38-327B55ECB237}" presName="txTwo" presStyleLbl="node2" presStyleIdx="0" presStyleCnt="2" custScaleX="94003" custScaleY="50480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3E691CE-25C8-47BC-9C46-AAA0752A0DE5}" type="pres">
      <dgm:prSet presAssocID="{AF571F99-6BD8-4B23-8F38-327B55ECB237}" presName="parTransTwo" presStyleCnt="0"/>
      <dgm:spPr/>
    </dgm:pt>
    <dgm:pt modelId="{9882D9EC-819F-4B4B-BFC1-8470EF276F8C}" type="pres">
      <dgm:prSet presAssocID="{AF571F99-6BD8-4B23-8F38-327B55ECB237}" presName="horzTwo" presStyleCnt="0"/>
      <dgm:spPr/>
    </dgm:pt>
    <dgm:pt modelId="{EDC057BD-AB46-4EB4-8710-C565988254D4}" type="pres">
      <dgm:prSet presAssocID="{02326C01-0B73-49FE-BB79-ACD8EB6F53BA}" presName="vertThree" presStyleCnt="0"/>
      <dgm:spPr/>
    </dgm:pt>
    <dgm:pt modelId="{9A4DF306-1545-478A-95BF-4AAA65F80246}" type="pres">
      <dgm:prSet presAssocID="{02326C01-0B73-49FE-BB79-ACD8EB6F53BA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237E7C8-2315-48D6-9F53-0E66485FD7BC}" type="pres">
      <dgm:prSet presAssocID="{02326C01-0B73-49FE-BB79-ACD8EB6F53BA}" presName="horzThree" presStyleCnt="0"/>
      <dgm:spPr/>
    </dgm:pt>
    <dgm:pt modelId="{C9D61FD0-74C0-4D28-86E1-A6FF3EFA3278}" type="pres">
      <dgm:prSet presAssocID="{3B0C12E7-8741-4FB6-BA84-C03BB10C559C}" presName="sibSpaceTwo" presStyleCnt="0"/>
      <dgm:spPr/>
    </dgm:pt>
    <dgm:pt modelId="{FF0C0898-3E43-49F6-9559-C1CB866A457E}" type="pres">
      <dgm:prSet presAssocID="{10B21ED1-98AD-44E0-B275-599485B00B00}" presName="vertTwo" presStyleCnt="0"/>
      <dgm:spPr/>
    </dgm:pt>
    <dgm:pt modelId="{36C05B66-7027-4988-83DF-291C5D383F46}" type="pres">
      <dgm:prSet presAssocID="{10B21ED1-98AD-44E0-B275-599485B00B00}" presName="txTwo" presStyleLbl="node2" presStyleIdx="1" presStyleCnt="2" custScaleY="5058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C8012F8-6682-4EC7-928D-FF6094FD84D4}" type="pres">
      <dgm:prSet presAssocID="{10B21ED1-98AD-44E0-B275-599485B00B00}" presName="parTransTwo" presStyleCnt="0"/>
      <dgm:spPr/>
    </dgm:pt>
    <dgm:pt modelId="{DCB85E78-1A52-4458-AFB9-9778EE53A8C5}" type="pres">
      <dgm:prSet presAssocID="{10B21ED1-98AD-44E0-B275-599485B00B00}" presName="horzTwo" presStyleCnt="0"/>
      <dgm:spPr/>
    </dgm:pt>
    <dgm:pt modelId="{FE6AF708-D3C7-4804-88F3-065C2202AC6C}" type="pres">
      <dgm:prSet presAssocID="{9F646CD2-0EFB-458E-AB6A-940B0C8D304A}" presName="vertThree" presStyleCnt="0"/>
      <dgm:spPr/>
    </dgm:pt>
    <dgm:pt modelId="{AC95DE04-A786-4D86-9FBB-A86E3A08089A}" type="pres">
      <dgm:prSet presAssocID="{9F646CD2-0EFB-458E-AB6A-940B0C8D304A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1393696-4691-4C67-8CC8-AF180F9091B8}" type="pres">
      <dgm:prSet presAssocID="{9F646CD2-0EFB-458E-AB6A-940B0C8D304A}" presName="horzThree" presStyleCnt="0"/>
      <dgm:spPr/>
    </dgm:pt>
  </dgm:ptLst>
  <dgm:cxnLst>
    <dgm:cxn modelId="{985A4E81-337F-4868-8C41-A350B038E6A1}" type="presOf" srcId="{02326C01-0B73-49FE-BB79-ACD8EB6F53BA}" destId="{9A4DF306-1545-478A-95BF-4AAA65F80246}" srcOrd="0" destOrd="0" presId="urn:microsoft.com/office/officeart/2005/8/layout/hierarchy4"/>
    <dgm:cxn modelId="{07D66A16-6887-4924-866E-2B679FC7C73E}" srcId="{45D2C10B-226A-4244-B2EA-EBADA80EDFFA}" destId="{10B21ED1-98AD-44E0-B275-599485B00B00}" srcOrd="1" destOrd="0" parTransId="{6340FB1E-FFC7-428D-9682-5E8DBC867C12}" sibTransId="{E22C8BFF-559D-4716-8B6C-BC724E862A35}"/>
    <dgm:cxn modelId="{24D50093-0884-412D-8698-BABEEEB82D73}" type="presOf" srcId="{9F646CD2-0EFB-458E-AB6A-940B0C8D304A}" destId="{AC95DE04-A786-4D86-9FBB-A86E3A08089A}" srcOrd="0" destOrd="0" presId="urn:microsoft.com/office/officeart/2005/8/layout/hierarchy4"/>
    <dgm:cxn modelId="{67B3CDDC-8FF9-48E6-983B-C57BAC1A2F16}" srcId="{45D2C10B-226A-4244-B2EA-EBADA80EDFFA}" destId="{AF571F99-6BD8-4B23-8F38-327B55ECB237}" srcOrd="0" destOrd="0" parTransId="{6D4C8E04-4344-4B7B-AB15-2144BCECA44B}" sibTransId="{3B0C12E7-8741-4FB6-BA84-C03BB10C559C}"/>
    <dgm:cxn modelId="{101E07AC-73DB-4F9F-9356-E2FEE18D886B}" srcId="{14986ADA-40E3-418A-8E57-A83176CAC319}" destId="{45D2C10B-226A-4244-B2EA-EBADA80EDFFA}" srcOrd="0" destOrd="0" parTransId="{56469E47-3D63-4940-87CB-8275F5B6869D}" sibTransId="{FDDC008F-3450-4C6D-8A76-5F405BF7FF44}"/>
    <dgm:cxn modelId="{41456F97-BA14-4322-A953-0D9382E88BAA}" type="presOf" srcId="{14986ADA-40E3-418A-8E57-A83176CAC319}" destId="{BF948E75-ABB7-4B17-AC17-365BA2255EEC}" srcOrd="0" destOrd="0" presId="urn:microsoft.com/office/officeart/2005/8/layout/hierarchy4"/>
    <dgm:cxn modelId="{7F16A1A3-0831-4825-AAB1-E2EA322A8256}" srcId="{10B21ED1-98AD-44E0-B275-599485B00B00}" destId="{9F646CD2-0EFB-458E-AB6A-940B0C8D304A}" srcOrd="0" destOrd="0" parTransId="{40F2752C-3496-4061-B307-D25A09B210E0}" sibTransId="{3E4467EA-80BC-4C70-884F-5ECF7C3783CE}"/>
    <dgm:cxn modelId="{0F2E4D23-C1B5-4BBE-A378-6CEDDB899CB5}" type="presOf" srcId="{AF571F99-6BD8-4B23-8F38-327B55ECB237}" destId="{59D4C191-4D0D-4AC6-9C49-0EE1A94AE51C}" srcOrd="0" destOrd="0" presId="urn:microsoft.com/office/officeart/2005/8/layout/hierarchy4"/>
    <dgm:cxn modelId="{21D29BCC-0754-4A3F-BBEA-CCAEA30C95F0}" type="presOf" srcId="{10B21ED1-98AD-44E0-B275-599485B00B00}" destId="{36C05B66-7027-4988-83DF-291C5D383F46}" srcOrd="0" destOrd="0" presId="urn:microsoft.com/office/officeart/2005/8/layout/hierarchy4"/>
    <dgm:cxn modelId="{D31554EE-0945-4510-964E-B39D336C3588}" type="presOf" srcId="{45D2C10B-226A-4244-B2EA-EBADA80EDFFA}" destId="{177D92E3-0163-464D-B8E7-D89DBA97AACC}" srcOrd="0" destOrd="0" presId="urn:microsoft.com/office/officeart/2005/8/layout/hierarchy4"/>
    <dgm:cxn modelId="{11C564DC-0282-42D1-89DF-D5AFF49A9AC2}" srcId="{AF571F99-6BD8-4B23-8F38-327B55ECB237}" destId="{02326C01-0B73-49FE-BB79-ACD8EB6F53BA}" srcOrd="0" destOrd="0" parTransId="{D38A770A-C44A-45D0-8418-E2F957C3B889}" sibTransId="{A5D674ED-B9B0-47AC-8FC1-88E539B2D48A}"/>
    <dgm:cxn modelId="{9207217A-AE1F-45E5-8CE5-1F107249063C}" type="presParOf" srcId="{BF948E75-ABB7-4B17-AC17-365BA2255EEC}" destId="{D4FD9375-864B-4B6C-9846-32CF152FADB3}" srcOrd="0" destOrd="0" presId="urn:microsoft.com/office/officeart/2005/8/layout/hierarchy4"/>
    <dgm:cxn modelId="{0C1C2FBA-DA67-446F-9EDB-C9D563184AED}" type="presParOf" srcId="{D4FD9375-864B-4B6C-9846-32CF152FADB3}" destId="{177D92E3-0163-464D-B8E7-D89DBA97AACC}" srcOrd="0" destOrd="0" presId="urn:microsoft.com/office/officeart/2005/8/layout/hierarchy4"/>
    <dgm:cxn modelId="{950BCBC5-599A-4F8A-8CD4-8439006938FD}" type="presParOf" srcId="{D4FD9375-864B-4B6C-9846-32CF152FADB3}" destId="{25D04DDA-4FAF-4882-932A-F8F417055747}" srcOrd="1" destOrd="0" presId="urn:microsoft.com/office/officeart/2005/8/layout/hierarchy4"/>
    <dgm:cxn modelId="{DCE4892A-64DF-41CF-955D-C0CE9592B24D}" type="presParOf" srcId="{D4FD9375-864B-4B6C-9846-32CF152FADB3}" destId="{8A509863-AD94-4E6E-B221-A90F93B428BE}" srcOrd="2" destOrd="0" presId="urn:microsoft.com/office/officeart/2005/8/layout/hierarchy4"/>
    <dgm:cxn modelId="{821C28DC-35CC-4D1B-86B2-2118A46545A1}" type="presParOf" srcId="{8A509863-AD94-4E6E-B221-A90F93B428BE}" destId="{9CD4857B-0F2E-4AF7-9A55-0F6C2542BF31}" srcOrd="0" destOrd="0" presId="urn:microsoft.com/office/officeart/2005/8/layout/hierarchy4"/>
    <dgm:cxn modelId="{248BFF2F-BB52-4730-AF7D-7A974BC826BB}" type="presParOf" srcId="{9CD4857B-0F2E-4AF7-9A55-0F6C2542BF31}" destId="{59D4C191-4D0D-4AC6-9C49-0EE1A94AE51C}" srcOrd="0" destOrd="0" presId="urn:microsoft.com/office/officeart/2005/8/layout/hierarchy4"/>
    <dgm:cxn modelId="{68F103F9-2C33-4A1D-B57E-6A5E618CB2D2}" type="presParOf" srcId="{9CD4857B-0F2E-4AF7-9A55-0F6C2542BF31}" destId="{A3E691CE-25C8-47BC-9C46-AAA0752A0DE5}" srcOrd="1" destOrd="0" presId="urn:microsoft.com/office/officeart/2005/8/layout/hierarchy4"/>
    <dgm:cxn modelId="{E0DCF1EE-E67A-4113-91B8-D7E2321D5A94}" type="presParOf" srcId="{9CD4857B-0F2E-4AF7-9A55-0F6C2542BF31}" destId="{9882D9EC-819F-4B4B-BFC1-8470EF276F8C}" srcOrd="2" destOrd="0" presId="urn:microsoft.com/office/officeart/2005/8/layout/hierarchy4"/>
    <dgm:cxn modelId="{4CD1FC93-1F53-42D5-93EB-0CF27014FF71}" type="presParOf" srcId="{9882D9EC-819F-4B4B-BFC1-8470EF276F8C}" destId="{EDC057BD-AB46-4EB4-8710-C565988254D4}" srcOrd="0" destOrd="0" presId="urn:microsoft.com/office/officeart/2005/8/layout/hierarchy4"/>
    <dgm:cxn modelId="{2EECF237-EE36-40F9-9F25-7194EA4CDF13}" type="presParOf" srcId="{EDC057BD-AB46-4EB4-8710-C565988254D4}" destId="{9A4DF306-1545-478A-95BF-4AAA65F80246}" srcOrd="0" destOrd="0" presId="urn:microsoft.com/office/officeart/2005/8/layout/hierarchy4"/>
    <dgm:cxn modelId="{3D94DB44-A2B6-4507-8DA5-EBE7B01E03F7}" type="presParOf" srcId="{EDC057BD-AB46-4EB4-8710-C565988254D4}" destId="{3237E7C8-2315-48D6-9F53-0E66485FD7BC}" srcOrd="1" destOrd="0" presId="urn:microsoft.com/office/officeart/2005/8/layout/hierarchy4"/>
    <dgm:cxn modelId="{73F23748-8F2B-4335-BAD1-058A1C7E5AA6}" type="presParOf" srcId="{8A509863-AD94-4E6E-B221-A90F93B428BE}" destId="{C9D61FD0-74C0-4D28-86E1-A6FF3EFA3278}" srcOrd="1" destOrd="0" presId="urn:microsoft.com/office/officeart/2005/8/layout/hierarchy4"/>
    <dgm:cxn modelId="{E3CF851F-7472-48F8-B4EB-002C877B148B}" type="presParOf" srcId="{8A509863-AD94-4E6E-B221-A90F93B428BE}" destId="{FF0C0898-3E43-49F6-9559-C1CB866A457E}" srcOrd="2" destOrd="0" presId="urn:microsoft.com/office/officeart/2005/8/layout/hierarchy4"/>
    <dgm:cxn modelId="{4EEAC901-D9C8-4A7D-A0EF-B4F36404AA92}" type="presParOf" srcId="{FF0C0898-3E43-49F6-9559-C1CB866A457E}" destId="{36C05B66-7027-4988-83DF-291C5D383F46}" srcOrd="0" destOrd="0" presId="urn:microsoft.com/office/officeart/2005/8/layout/hierarchy4"/>
    <dgm:cxn modelId="{4ED986F8-766B-482F-8DE0-0DA6BEC2C34A}" type="presParOf" srcId="{FF0C0898-3E43-49F6-9559-C1CB866A457E}" destId="{CC8012F8-6682-4EC7-928D-FF6094FD84D4}" srcOrd="1" destOrd="0" presId="urn:microsoft.com/office/officeart/2005/8/layout/hierarchy4"/>
    <dgm:cxn modelId="{2BF7E887-BDC7-4B3A-92EA-FB8253FF93DF}" type="presParOf" srcId="{FF0C0898-3E43-49F6-9559-C1CB866A457E}" destId="{DCB85E78-1A52-4458-AFB9-9778EE53A8C5}" srcOrd="2" destOrd="0" presId="urn:microsoft.com/office/officeart/2005/8/layout/hierarchy4"/>
    <dgm:cxn modelId="{04E6B90E-768C-4002-B5A7-D4AC25A4B97B}" type="presParOf" srcId="{DCB85E78-1A52-4458-AFB9-9778EE53A8C5}" destId="{FE6AF708-D3C7-4804-88F3-065C2202AC6C}" srcOrd="0" destOrd="0" presId="urn:microsoft.com/office/officeart/2005/8/layout/hierarchy4"/>
    <dgm:cxn modelId="{EF4DC10F-12FE-4E50-85CE-D7272430BA93}" type="presParOf" srcId="{FE6AF708-D3C7-4804-88F3-065C2202AC6C}" destId="{AC95DE04-A786-4D86-9FBB-A86E3A08089A}" srcOrd="0" destOrd="0" presId="urn:microsoft.com/office/officeart/2005/8/layout/hierarchy4"/>
    <dgm:cxn modelId="{DDE595AD-9742-4021-B3F4-545337A3E66C}" type="presParOf" srcId="{FE6AF708-D3C7-4804-88F3-065C2202AC6C}" destId="{91393696-4691-4C67-8CC8-AF180F9091B8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7D92E3-0163-464D-B8E7-D89DBA97AACC}">
      <dsp:nvSpPr>
        <dsp:cNvPr id="0" name=""/>
        <dsp:cNvSpPr/>
      </dsp:nvSpPr>
      <dsp:spPr>
        <a:xfrm>
          <a:off x="3375" y="1461"/>
          <a:ext cx="9137249" cy="1578647"/>
        </a:xfrm>
        <a:prstGeom prst="roundRect">
          <a:avLst>
            <a:gd name="adj" fmla="val 10000"/>
          </a:avLst>
        </a:prstGeom>
        <a:solidFill>
          <a:srgbClr val="FFA7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500" kern="1200" dirty="0" smtClean="0">
              <a:solidFill>
                <a:schemeClr val="tx1"/>
              </a:solidFill>
            </a:rPr>
            <a:t>DOWODY EWOLUCJI:</a:t>
          </a:r>
          <a:endParaRPr lang="pl-PL" sz="6500" kern="1200" dirty="0">
            <a:solidFill>
              <a:schemeClr val="tx1"/>
            </a:solidFill>
          </a:endParaRPr>
        </a:p>
      </dsp:txBody>
      <dsp:txXfrm>
        <a:off x="3375" y="1461"/>
        <a:ext cx="9137249" cy="1578647"/>
      </dsp:txXfrm>
    </dsp:sp>
    <dsp:sp modelId="{59D4C191-4D0D-4AC6-9C49-0EE1A94AE51C}">
      <dsp:nvSpPr>
        <dsp:cNvPr id="0" name=""/>
        <dsp:cNvSpPr/>
      </dsp:nvSpPr>
      <dsp:spPr>
        <a:xfrm>
          <a:off x="143506" y="1818138"/>
          <a:ext cx="4113493" cy="1609251"/>
        </a:xfrm>
        <a:prstGeom prst="roundRect">
          <a:avLst>
            <a:gd name="adj" fmla="val 10000"/>
          </a:avLst>
        </a:prstGeom>
        <a:solidFill>
          <a:srgbClr val="FFA7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 smtClean="0">
              <a:solidFill>
                <a:schemeClr val="tx1"/>
              </a:solidFill>
            </a:rPr>
            <a:t>BEZPOŚREDNIE – pozwalają śledzić kolejność pojawiania się poszczególnych form organizmów</a:t>
          </a:r>
          <a:endParaRPr lang="pl-PL" sz="2300" kern="1200" dirty="0">
            <a:solidFill>
              <a:schemeClr val="tx1"/>
            </a:solidFill>
          </a:endParaRPr>
        </a:p>
      </dsp:txBody>
      <dsp:txXfrm>
        <a:off x="143506" y="1818138"/>
        <a:ext cx="4113493" cy="1609251"/>
      </dsp:txXfrm>
    </dsp:sp>
    <dsp:sp modelId="{9A4DF306-1545-478A-95BF-4AAA65F80246}">
      <dsp:nvSpPr>
        <dsp:cNvPr id="0" name=""/>
        <dsp:cNvSpPr/>
      </dsp:nvSpPr>
      <dsp:spPr>
        <a:xfrm>
          <a:off x="12294" y="3665419"/>
          <a:ext cx="4375917" cy="3187898"/>
        </a:xfrm>
        <a:prstGeom prst="roundRect">
          <a:avLst>
            <a:gd name="adj" fmla="val 10000"/>
          </a:avLst>
        </a:prstGeom>
        <a:solidFill>
          <a:srgbClr val="FFA7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skamieniałości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ogniwa pośrednie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relikty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wnioski z bezpośrednich obserwacji zmian ewolucyjnych</a:t>
          </a:r>
          <a:endParaRPr lang="pl-PL" sz="2200" kern="1200" dirty="0">
            <a:solidFill>
              <a:schemeClr val="tx1"/>
            </a:solidFill>
          </a:endParaRPr>
        </a:p>
      </dsp:txBody>
      <dsp:txXfrm>
        <a:off x="12294" y="3665419"/>
        <a:ext cx="4375917" cy="3187898"/>
      </dsp:txXfrm>
    </dsp:sp>
    <dsp:sp modelId="{36C05B66-7027-4988-83DF-291C5D383F46}">
      <dsp:nvSpPr>
        <dsp:cNvPr id="0" name=""/>
        <dsp:cNvSpPr/>
      </dsp:nvSpPr>
      <dsp:spPr>
        <a:xfrm>
          <a:off x="4755788" y="1818138"/>
          <a:ext cx="4375917" cy="1612470"/>
        </a:xfrm>
        <a:prstGeom prst="roundRect">
          <a:avLst>
            <a:gd name="adj" fmla="val 10000"/>
          </a:avLst>
        </a:prstGeom>
        <a:solidFill>
          <a:srgbClr val="FFA7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300" kern="1200" dirty="0" smtClean="0">
              <a:solidFill>
                <a:schemeClr val="tx1"/>
              </a:solidFill>
            </a:rPr>
            <a:t>POŚREDNIE – opierają się na analizie podobieństw oraz różnic w budowie i sposobie funkcjonowania</a:t>
          </a:r>
          <a:endParaRPr lang="pl-PL" sz="2300" kern="1200" dirty="0">
            <a:solidFill>
              <a:schemeClr val="tx1"/>
            </a:solidFill>
          </a:endParaRPr>
        </a:p>
      </dsp:txBody>
      <dsp:txXfrm>
        <a:off x="4755788" y="1818138"/>
        <a:ext cx="4375917" cy="1612470"/>
      </dsp:txXfrm>
    </dsp:sp>
    <dsp:sp modelId="{AC95DE04-A786-4D86-9FBB-A86E3A08089A}">
      <dsp:nvSpPr>
        <dsp:cNvPr id="0" name=""/>
        <dsp:cNvSpPr/>
      </dsp:nvSpPr>
      <dsp:spPr>
        <a:xfrm>
          <a:off x="4755788" y="3668639"/>
          <a:ext cx="4375917" cy="3187898"/>
        </a:xfrm>
        <a:prstGeom prst="roundRect">
          <a:avLst>
            <a:gd name="adj" fmla="val 10000"/>
          </a:avLst>
        </a:prstGeom>
        <a:solidFill>
          <a:srgbClr val="FFA7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jedność budowy i funkcjonowania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narządy szczątkowe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rozmieszczenie organizmów na kuli ziemskiej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struktury homologiczne i analogiczne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>
              <a:solidFill>
                <a:schemeClr val="tx1"/>
              </a:solidFill>
            </a:rPr>
            <a:t>- atawizmy</a:t>
          </a:r>
          <a:endParaRPr lang="pl-PL" sz="2200" kern="1200" dirty="0">
            <a:solidFill>
              <a:schemeClr val="tx1"/>
            </a:solidFill>
          </a:endParaRPr>
        </a:p>
      </dsp:txBody>
      <dsp:txXfrm>
        <a:off x="4755788" y="3668639"/>
        <a:ext cx="4375917" cy="3187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08BB8-6166-43AA-9836-41BB361BF30D}" type="datetimeFigureOut">
              <a:rPr lang="pl-PL" smtClean="0"/>
              <a:pPr/>
              <a:t>10.11.2020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E2692-C17B-44A4-AD36-41FEFB3367B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544" y="4005064"/>
            <a:ext cx="7772400" cy="1470025"/>
          </a:xfrm>
        </p:spPr>
        <p:txBody>
          <a:bodyPr/>
          <a:lstStyle/>
          <a:p>
            <a:r>
              <a:rPr lang="pl-PL" b="1" dirty="0" smtClean="0">
                <a:solidFill>
                  <a:srgbClr val="D00054"/>
                </a:solidFill>
              </a:rPr>
              <a:t>EWOLUCJA I JEJ DOWODY</a:t>
            </a:r>
            <a:endParaRPr lang="pl-PL" b="1" dirty="0">
              <a:solidFill>
                <a:srgbClr val="D00054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5373216"/>
            <a:ext cx="6400800" cy="1152128"/>
          </a:xfrm>
          <a:solidFill>
            <a:srgbClr val="FFA7D3"/>
          </a:solidFill>
        </p:spPr>
        <p:txBody>
          <a:bodyPr>
            <a:normAutofit lnSpcReduction="10000"/>
          </a:bodyPr>
          <a:lstStyle/>
          <a:p>
            <a:r>
              <a:rPr lang="pl-PL" sz="2400" dirty="0" smtClean="0">
                <a:solidFill>
                  <a:schemeClr val="tx1"/>
                </a:solidFill>
              </a:rPr>
              <a:t>Cele lekcji: Wyjaśnisz pojęcie „ewolucja organizmów”. Poznasz przykłady bezpośrednich i pośrednich dowodów ewolucji.</a:t>
            </a:r>
            <a:endParaRPr lang="pl-PL" sz="24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I tak zaczęła się ewolucja – | Funny cartoons, Sick humor, Daily fun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0648"/>
            <a:ext cx="4045519" cy="4005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 smtClean="0"/>
              <a:t>Wszystkie gatunki podlegają </a:t>
            </a:r>
            <a:r>
              <a:rPr lang="pl-PL" sz="2400" b="1" dirty="0" smtClean="0">
                <a:solidFill>
                  <a:srgbClr val="FF0000"/>
                </a:solidFill>
              </a:rPr>
              <a:t>ewolucji</a:t>
            </a:r>
            <a:r>
              <a:rPr lang="pl-PL" sz="2400" dirty="0" smtClean="0"/>
              <a:t> czyli procesowi stopniowych zmian budowy ciała, sposobu życia, upodobań pokarmowych lub innych cech </a:t>
            </a:r>
            <a:r>
              <a:rPr lang="pl-PL" sz="2400" dirty="0" smtClean="0"/>
              <a:t>gatunkowych. Proces ten prowadzi </a:t>
            </a:r>
            <a:r>
              <a:rPr lang="pl-PL" sz="2400" dirty="0" smtClean="0"/>
              <a:t>do powstania nowego gatunku.</a:t>
            </a:r>
          </a:p>
        </p:txBody>
      </p:sp>
      <p:pic>
        <p:nvPicPr>
          <p:cNvPr id="4098" name="Picture 2" descr="Co zrobić by zrozumieć życie? | Ewolucja i Kreacjonizm - DinoAnimals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864"/>
            <a:ext cx="7888198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10081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 smtClean="0"/>
              <a:t>Zachodzące zmiany, na przykład w budowie ciała, wynikają ze zmian zachodzących w środowisku.</a:t>
            </a:r>
          </a:p>
        </p:txBody>
      </p:sp>
      <p:pic>
        <p:nvPicPr>
          <p:cNvPr id="3074" name="Picture 2" descr="Zadanie 27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519048" cy="5157192"/>
          </a:xfrm>
          <a:prstGeom prst="rect">
            <a:avLst/>
          </a:prstGeom>
          <a:noFill/>
        </p:spPr>
      </p:pic>
      <p:cxnSp>
        <p:nvCxnSpPr>
          <p:cNvPr id="5" name="Łącznik prosty 4"/>
          <p:cNvCxnSpPr/>
          <p:nvPr/>
        </p:nvCxnSpPr>
        <p:spPr>
          <a:xfrm>
            <a:off x="6372200" y="2132856"/>
            <a:ext cx="208823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 smtClean="0"/>
              <a:t>Z czasem z gatunku wyjściowego, zwanego przodkiem, powstaje kilka gatunków potomnych.</a:t>
            </a:r>
          </a:p>
        </p:txBody>
      </p:sp>
      <p:pic>
        <p:nvPicPr>
          <p:cNvPr id="2050" name="Picture 2" descr="https://static.epodreczniki.pl/portal/f/res-minimized/RMU2vazr1V2Nm/3/22NjEcTacUXQ95RtnWDny6O9z5tWTLM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907324" cy="5320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 smtClean="0"/>
              <a:t>Następstwem tych procesów jest ogromna różnorodność istot żywych.</a:t>
            </a:r>
          </a:p>
        </p:txBody>
      </p:sp>
      <p:pic>
        <p:nvPicPr>
          <p:cNvPr id="1026" name="Picture 2" descr="Drzewo ewolucyjne ścięte! | Bio-Sławe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836712"/>
            <a:ext cx="6021288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2928" cy="490066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- SKAMIENIAŁOŚCI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83671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Skamieniałości – organizmy lub ich części (np. kości, zęby), odciski organizmów  lub ślady ich działalności, które zachowały się w stanie niezmienionym.</a:t>
            </a:r>
            <a:endParaRPr lang="pl-PL" sz="2400" dirty="0"/>
          </a:p>
        </p:txBody>
      </p:sp>
      <p:pic>
        <p:nvPicPr>
          <p:cNvPr id="18434" name="Picture 2" descr="https://zasoby.ekologia.pl/art/26974/max/max_shutterstock_570879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68960"/>
            <a:ext cx="3880671" cy="2592288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51520" y="573325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</a:t>
            </a:r>
            <a:r>
              <a:rPr lang="pl-PL" dirty="0" smtClean="0"/>
              <a:t>dciski trylobitów – wymarłych morskich stawonogów</a:t>
            </a:r>
            <a:endParaRPr lang="pl-PL" dirty="0"/>
          </a:p>
        </p:txBody>
      </p:sp>
      <p:pic>
        <p:nvPicPr>
          <p:cNvPr id="18436" name="Picture 4" descr="https://zasoby.ekologia.pl/art/26974/max/max_shutterstock_764363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3528392" cy="2251114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1619672" y="227687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o</a:t>
            </a:r>
            <a:r>
              <a:rPr lang="pl-PL" dirty="0" smtClean="0"/>
              <a:t>wady zatopione w bursztynie</a:t>
            </a:r>
            <a:endParaRPr lang="pl-PL" dirty="0"/>
          </a:p>
        </p:txBody>
      </p:sp>
      <p:pic>
        <p:nvPicPr>
          <p:cNvPr id="18438" name="Picture 6" descr="https://zywaplaneta.pl/wp-content/uploads/2020/05/amonit04-550x4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149080"/>
            <a:ext cx="2880320" cy="2398522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6695728" y="6211669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</a:t>
            </a:r>
            <a:r>
              <a:rPr lang="pl-PL" dirty="0" smtClean="0"/>
              <a:t>uszla amonita – wymarłego głowonoga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Ichtiostega – Wikipedia, wolna encyklopedia"/>
          <p:cNvPicPr>
            <a:picLocks noChangeAspect="1" noChangeArrowheads="1"/>
          </p:cNvPicPr>
          <p:nvPr/>
        </p:nvPicPr>
        <p:blipFill>
          <a:blip r:embed="rId2" cstate="print"/>
          <a:srcRect b="39945"/>
          <a:stretch>
            <a:fillRect/>
          </a:stretch>
        </p:blipFill>
        <p:spPr bwMode="auto">
          <a:xfrm>
            <a:off x="3275856" y="5129808"/>
            <a:ext cx="4888006" cy="1728192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52928" cy="864096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– </a:t>
            </a:r>
            <a:br>
              <a:rPr lang="pl-PL" sz="2800" dirty="0" smtClean="0"/>
            </a:br>
            <a:r>
              <a:rPr lang="pl-PL" sz="2800" dirty="0" smtClean="0"/>
              <a:t>OGNIWA POŚREDNIE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119675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Ogniwa pośrednie (formy przejściowe) – skamieniałości organizmów łączących cechy dwóch grup systematycznych.</a:t>
            </a:r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755576" y="648866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ichtiostega – cechy ryb i płazów 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0" y="227687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t</a:t>
            </a:r>
            <a:r>
              <a:rPr lang="pl-PL" dirty="0" err="1" smtClean="0"/>
              <a:t>iktaalik</a:t>
            </a:r>
            <a:r>
              <a:rPr lang="pl-PL" dirty="0" smtClean="0"/>
              <a:t> – cechy ryb i płazów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6516216" y="450912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archeopteryks  - cechy gadów i ptaków</a:t>
            </a:r>
            <a:endParaRPr lang="pl-PL" dirty="0"/>
          </a:p>
        </p:txBody>
      </p:sp>
      <p:pic>
        <p:nvPicPr>
          <p:cNvPr id="20482" name="Picture 2" descr="https://vignette.wikia.nocookie.net/fossil/images/2/2b/Tiktaalik_roseae_life_restor.jpg/revision/latest/scale-to-width-down/280?cb=200903171539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3583465" cy="2252464"/>
          </a:xfrm>
          <a:prstGeom prst="rect">
            <a:avLst/>
          </a:prstGeom>
          <a:noFill/>
        </p:spPr>
      </p:pic>
      <p:pic>
        <p:nvPicPr>
          <p:cNvPr id="20486" name="Picture 6" descr="Najstarszy archeopteryks | Nauka w Pols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7536" y="2276872"/>
            <a:ext cx="4176464" cy="2338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920" cy="490066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– RELIKTY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98072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Relikty (żywe skamieniałości) – pojedyncze gatunki, które przetrwały w niezmienionym stanie wiele milionów lat, chociaż inni ich bliscy krewni już dawno wymarli. </a:t>
            </a:r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691680" y="6211669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ł</a:t>
            </a:r>
            <a:r>
              <a:rPr lang="pl-PL" dirty="0" smtClean="0"/>
              <a:t>odzik – jedyny żyjący głowonóg z muszlą zewnętrzną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0" y="234888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dziobak i kolczatka – cechy gadów i ssaków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3635896" y="2996952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latimeria – ryba trzonopłetwa (płetwy osadzone na umięśnionych trzonach)</a:t>
            </a:r>
            <a:endParaRPr lang="pl-PL" dirty="0"/>
          </a:p>
        </p:txBody>
      </p:sp>
      <p:pic>
        <p:nvPicPr>
          <p:cNvPr id="23554" name="Picture 2" descr="Dziobak i Kolczatka są jedyny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2448272" cy="3223559"/>
          </a:xfrm>
          <a:prstGeom prst="rect">
            <a:avLst/>
          </a:prstGeom>
          <a:noFill/>
        </p:spPr>
      </p:pic>
      <p:pic>
        <p:nvPicPr>
          <p:cNvPr id="23556" name="Picture 4" descr="File:Latimeria chalumnae zobrazhenna.jpg - Wikimedia Comm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7576" y="2276872"/>
            <a:ext cx="3816424" cy="2257701"/>
          </a:xfrm>
          <a:prstGeom prst="rect">
            <a:avLst/>
          </a:prstGeom>
          <a:noFill/>
        </p:spPr>
      </p:pic>
      <p:pic>
        <p:nvPicPr>
          <p:cNvPr id="23558" name="Picture 6" descr="Łodziki – Wikipedia, wolna encyklo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805772"/>
            <a:ext cx="2736304" cy="2052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490066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– RELIKTY</a:t>
            </a:r>
            <a:endParaRPr lang="pl-PL" sz="28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403648" y="6211669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hoacyn – ptak wielkości kury (Ameryka Pd.), słabo lata i ma na skrzydłach pazury, którymi wspina się na drzewa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283968" y="414908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</a:t>
            </a:r>
            <a:r>
              <a:rPr lang="pl-PL" dirty="0" smtClean="0"/>
              <a:t>iłorząb </a:t>
            </a:r>
            <a:r>
              <a:rPr lang="pl-PL" dirty="0" err="1" smtClean="0"/>
              <a:t>dwuklapowy</a:t>
            </a:r>
            <a:r>
              <a:rPr lang="pl-PL" dirty="0" smtClean="0"/>
              <a:t> – drzewo nagonasienne z ery mezozoicznej</a:t>
            </a:r>
            <a:endParaRPr lang="pl-PL" dirty="0"/>
          </a:p>
        </p:txBody>
      </p:sp>
      <p:pic>
        <p:nvPicPr>
          <p:cNvPr id="22530" name="Picture 2" descr="Miłorząb dwuklapowy – jak uprawiać miłorząb w Polsce - murator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124744"/>
            <a:ext cx="4553648" cy="3024336"/>
          </a:xfrm>
          <a:prstGeom prst="rect">
            <a:avLst/>
          </a:prstGeom>
          <a:noFill/>
        </p:spPr>
      </p:pic>
      <p:pic>
        <p:nvPicPr>
          <p:cNvPr id="22532" name="Picture 4" descr="opisthocomus hoazin - hoacyn | Unusual animals, Ecuador, Bird spec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4284476" cy="2856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 powodu rosnącej antybiotykooporności będzie umierać coraz więcej osób /123RF/PICSEL"/>
          <p:cNvPicPr>
            <a:picLocks noChangeAspect="1" noChangeArrowheads="1"/>
          </p:cNvPicPr>
          <p:nvPr/>
        </p:nvPicPr>
        <p:blipFill>
          <a:blip r:embed="rId2" cstate="print"/>
          <a:srcRect l="4458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52928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– WNIOSKI Z BEZPOŚREDNICH OBSERWACJI ZMIAN EWOLUCYJNYCH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67544" y="1916832"/>
            <a:ext cx="828092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Zmiany ewolucyjne zachodzą najczęściej bardzo wolno i trudno je zaobserwować. Bakterie mają jednak krótki cykl życiowy, dlatego można ustalić, jakie zmiany zaszły w kolejnych pokoleniach. Najbardziej znany przykład przebiegu zmian ewolucyjnych dotyczy </a:t>
            </a:r>
            <a:r>
              <a:rPr lang="pl-PL" sz="2400" b="1" u="sng" dirty="0" err="1" smtClean="0"/>
              <a:t>antybiotykooporności</a:t>
            </a:r>
            <a:r>
              <a:rPr lang="pl-PL" sz="2400" dirty="0" smtClean="0"/>
              <a:t> czyli nabywania przez bakterie oporności na antybiotyki. </a:t>
            </a:r>
          </a:p>
          <a:p>
            <a:pPr algn="ctr"/>
            <a:r>
              <a:rPr lang="pl-PL" sz="2400" dirty="0" smtClean="0"/>
              <a:t>Antybiotyki zaczęły być powszechnie stosowane w latach 40. XX wieku. Współcześnie jednak coraz częściej występują szczepy bakterii oporne na antybiotyki , którymi wcześniej je zwalczano. Wynika to m.in. z faktu, że po podaniu antybiotyków w organizmach osób chorych przetrwały nieliczne bakterie, które mogły przekazać cechę oporności bakteriom potomnym.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lustracja przedstawia schematycznie u góry trzy buteleczki , podpisane antybiotyk A. Nad nimi w prawo czerwona strzałka czasu, oznaczająca lata. U dołu znajdują się niebieskie i czerwone pałeczki, symbolizujące bakterie. Od lewej jest to pierwotna populacja zróżnicowanych bakterii. Liczne niebieskie są wrażliwe na antybiotyk A, czerwone są oporne. W środku ukazano sytuację po częstym stosowaniu antybiotyku: bakterie niebieskie zniknęły, zostały tylko nieliczne czerwone. Po latach populacja bakterii składa się wyłącznie z opornych, czerwonych pałeczek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240"/>
            <a:ext cx="7580418" cy="6840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52928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BEZPOŚREDNIE DOWODY EWOLUCJI – WNIOSKI Z BEZPOŚREDNICH OBSERWACJI ZMIAN EWOLUCYJNYCH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79512" y="1196752"/>
            <a:ext cx="87849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Innym przykładem jest tzw. </a:t>
            </a:r>
            <a:r>
              <a:rPr lang="pl-PL" sz="2400" b="1" u="sng" dirty="0" smtClean="0"/>
              <a:t>melanizm przemysłowy</a:t>
            </a:r>
            <a:r>
              <a:rPr lang="pl-PL" sz="2400" dirty="0" smtClean="0"/>
              <a:t>.</a:t>
            </a:r>
          </a:p>
          <a:p>
            <a:pPr algn="ctr"/>
            <a:r>
              <a:rPr lang="pl-PL" sz="2400" dirty="0" err="1" smtClean="0"/>
              <a:t>Krępak</a:t>
            </a:r>
            <a:r>
              <a:rPr lang="pl-PL" sz="2400" dirty="0" smtClean="0"/>
              <a:t> </a:t>
            </a:r>
            <a:r>
              <a:rPr lang="pl-PL" sz="2400" dirty="0" err="1" smtClean="0"/>
              <a:t>nabrzozak</a:t>
            </a:r>
            <a:r>
              <a:rPr lang="pl-PL" sz="2400" dirty="0" smtClean="0"/>
              <a:t> to ćma występująca w strefie umiarkowanej Europy, Azji i Ameryki Północnej. Występuje w dwóch odmianach: jasnej i ciemnej. Na przełomie XIX i XX wieku w Anglii zaobserwowano, że początkowo większość populacji stanowiła odmiana jasna. Było to związane z kamuflażem, jaki dawało to ubarwienie na drzewach, na których rosły porosty. Odmiana ciemna była łatwiej widoczna dla drapieżników. Wskutek rozwoju przemysłu i zanieczyszczenia środowiska zmniejszyła się ilość porostów. Sprawiło to, że ciemniejsza odmiana maskowała się lepiej od jasnej i takie osobniki zaczęły występować częściej.</a:t>
            </a:r>
            <a:endParaRPr lang="pl-PL" sz="2400" dirty="0"/>
          </a:p>
        </p:txBody>
      </p:sp>
      <p:pic>
        <p:nvPicPr>
          <p:cNvPr id="24578" name="Picture 2" descr="https://upload.wikimedia.org/wikipedia/commons/thumb/b/b1/Biston_betularia%28js%2902_Lodz%28Poland%29.jpg/250px-Biston_betularia%28js%2902_Lodz%28Poland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463061"/>
            <a:ext cx="2088232" cy="1394939"/>
          </a:xfrm>
          <a:prstGeom prst="rect">
            <a:avLst/>
          </a:prstGeom>
          <a:noFill/>
        </p:spPr>
      </p:pic>
      <p:pic>
        <p:nvPicPr>
          <p:cNvPr id="24580" name="Picture 4" descr="https://upload.wikimedia.org/wikipedia/commons/thumb/d/db/Biston.betularia.f.carbonaria.7209.jpg/250px-Biston.betularia.f.carbonaria.7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445224"/>
            <a:ext cx="2381250" cy="1152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52928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– JEDNOŚĆ BUDOWY I FUNKCJONOWANIA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59024" y="1484784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pl-PL" sz="2400" dirty="0" smtClean="0"/>
              <a:t> budowa komórkowa</a:t>
            </a:r>
          </a:p>
          <a:p>
            <a:pPr algn="ctr">
              <a:buFontTx/>
              <a:buChar char="-"/>
            </a:pPr>
            <a:r>
              <a:rPr lang="pl-PL" sz="2400" dirty="0"/>
              <a:t> </a:t>
            </a:r>
            <a:r>
              <a:rPr lang="pl-PL" sz="2400" dirty="0" smtClean="0"/>
              <a:t>uniwersalność kodu genetycznego</a:t>
            </a:r>
          </a:p>
          <a:p>
            <a:pPr algn="ctr">
              <a:buFontTx/>
              <a:buChar char="-"/>
            </a:pPr>
            <a:r>
              <a:rPr lang="pl-PL" sz="2400" dirty="0"/>
              <a:t> </a:t>
            </a:r>
            <a:r>
              <a:rPr lang="pl-PL" sz="2400" dirty="0" smtClean="0"/>
              <a:t>te same czynności życiowe</a:t>
            </a:r>
          </a:p>
          <a:p>
            <a:pPr algn="ctr">
              <a:buFontTx/>
              <a:buChar char="-"/>
            </a:pPr>
            <a:r>
              <a:rPr lang="pl-PL" sz="2400" dirty="0" smtClean="0"/>
              <a:t>podobny plan budowy w obrębie grupy systematycznej, np. stawonogów</a:t>
            </a:r>
            <a:endParaRPr lang="pl-PL" sz="2400" dirty="0"/>
          </a:p>
        </p:txBody>
      </p:sp>
      <p:pic>
        <p:nvPicPr>
          <p:cNvPr id="25602" name="Picture 2" descr="Komórki macierzyste w medycynie regeneracyjne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574435"/>
            <a:ext cx="5472608" cy="3283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ęśnie przy usz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3348880" cy="2534917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– NARZĄDY SZCZĄTKOWE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1340768"/>
            <a:ext cx="8389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U przodków były dobrze rozwinięte i spełniały ważne funkcje, obecnie uległy silnemu uwstecznieniu i nie odgrywają istotnej roli, np. u człowieka mięśnie poruszające małżowiną uszną, kość ogonowa, zęby mądrości.</a:t>
            </a:r>
            <a:endParaRPr lang="pl-PL" sz="2400" dirty="0"/>
          </a:p>
        </p:txBody>
      </p:sp>
      <p:pic>
        <p:nvPicPr>
          <p:cNvPr id="1028" name="Picture 4" descr="Zęby mądrośc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924944"/>
            <a:ext cx="2880320" cy="1916213"/>
          </a:xfrm>
          <a:prstGeom prst="rect">
            <a:avLst/>
          </a:prstGeom>
          <a:noFill/>
        </p:spPr>
      </p:pic>
      <p:pic>
        <p:nvPicPr>
          <p:cNvPr id="1030" name="Picture 6" descr="Kość ogonowa (guziczna) u człowieka nie pełni żadnej roli. Są to zrośnięte"/>
          <p:cNvPicPr>
            <a:picLocks noChangeAspect="1" noChangeArrowheads="1"/>
          </p:cNvPicPr>
          <p:nvPr/>
        </p:nvPicPr>
        <p:blipFill>
          <a:blip r:embed="rId4" cstate="print"/>
          <a:srcRect b="37212"/>
          <a:stretch>
            <a:fillRect/>
          </a:stretch>
        </p:blipFill>
        <p:spPr bwMode="auto">
          <a:xfrm>
            <a:off x="3707904" y="4869160"/>
            <a:ext cx="2520280" cy="1801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416824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– ATAWIZMY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1340768"/>
            <a:ext cx="8389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Są to cechy charakterystyczne dla odległych przodków, które zanikły w toku ewolucji, ale pojawiają się sporadycznie wśród współcześnie żyjących osobników, np. silne owłosienie ciała u człowieka, dodatkowe sutki.</a:t>
            </a:r>
            <a:endParaRPr lang="pl-PL" sz="2400" dirty="0"/>
          </a:p>
        </p:txBody>
      </p:sp>
      <p:pic>
        <p:nvPicPr>
          <p:cNvPr id="27652" name="Picture 4" descr="Narządy atawistyczne - jest to... - Korki z biologii Korepetycje | Face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924944"/>
            <a:ext cx="2448272" cy="3726217"/>
          </a:xfrm>
          <a:prstGeom prst="rect">
            <a:avLst/>
          </a:prstGeom>
          <a:noFill/>
        </p:spPr>
      </p:pic>
      <p:pic>
        <p:nvPicPr>
          <p:cNvPr id="27654" name="Picture 6" descr="https://upload.wikimedia.org/wikipedia/commons/f/f3/Trzeci_sut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010653"/>
            <a:ext cx="3312368" cy="3627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200800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</a:t>
            </a:r>
            <a:br>
              <a:rPr lang="pl-PL" sz="2800" dirty="0" smtClean="0"/>
            </a:br>
            <a:r>
              <a:rPr lang="pl-PL" sz="2800" dirty="0" smtClean="0"/>
              <a:t>– ROZMIESZCZENIE ORGANIZMÓW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1340768"/>
            <a:ext cx="8389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O wspólnym pochodzeniu organizmów świadczy fakt, że blisko spokrewnione gatunki zazwyczaj zamieszkują sąsiednie rejony, a daleko spokrewnione – występują najczęściej na różnych kontynentach. Czasami duże grupy organizmów wymierają na jednym obszarze, a na innym żyją dalej. Przykładem są torbacze żyjące tylko w Australii.</a:t>
            </a:r>
            <a:endParaRPr lang="pl-PL" sz="2400" dirty="0"/>
          </a:p>
        </p:txBody>
      </p:sp>
      <p:pic>
        <p:nvPicPr>
          <p:cNvPr id="30722" name="Picture 2" descr="Suweniry z kangura, czyli pamiątki z Australii | DinoAnimals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645024"/>
            <a:ext cx="5040560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– NARZĄDY HOMOLOGICZNE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95536" y="908720"/>
            <a:ext cx="8389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Są to narządy o wspólnym pochodzeniu. Mają taki sam plan budowy, ale różnią się dzięki przystosowaniu do pełnienia różnych funkcji, np. kończyny przednie człowieka, konia, foki, kreta i nietoperza; liście dębu i ciernie kaktusa.</a:t>
            </a:r>
          </a:p>
          <a:p>
            <a:pPr algn="ctr"/>
            <a:r>
              <a:rPr lang="pl-PL" sz="2400" dirty="0" smtClean="0"/>
              <a:t>Dywergencja (ewolucja rozbieżna) – powstawanie różnic między blisko spokrewnionymi organizmami w związku z ich przystosowaniem się do funkcjonowania w różnych środowiskach. </a:t>
            </a:r>
            <a:endParaRPr lang="pl-PL" sz="2400" dirty="0"/>
          </a:p>
        </p:txBody>
      </p:sp>
      <p:pic>
        <p:nvPicPr>
          <p:cNvPr id="28674" name="Picture 2" descr="Ilustracja przedstawia schematyczne rysunki narządów o wspólnym pochodzeniu, pełniących różne funkcje. Są to kończyny przednie, przedstawione jako szare sylwetki. W nich znajdują się kości w różnych kolorach. Kość ramienna jest zielona, kości przedramienia żółte, kości nadgarstka czerwone a kości śródręcza i palców niebieskie. U człowieka ręka służy do chwytania przedmiotów; u delina płetwa do pływania; u konia do biegania. Kończyna przednia nietoperza służy do latania, a kreta – do kopania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573016"/>
            <a:ext cx="5911124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92088"/>
          </a:xfrm>
          <a:solidFill>
            <a:srgbClr val="FFA7D3"/>
          </a:solidFill>
        </p:spPr>
        <p:txBody>
          <a:bodyPr>
            <a:noAutofit/>
          </a:bodyPr>
          <a:lstStyle/>
          <a:p>
            <a:r>
              <a:rPr lang="pl-PL" sz="2800" dirty="0" smtClean="0"/>
              <a:t>POŚREDNIE DOWODY EWOLUCJI – NARZĄDY ANALOGICZNE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67544" y="908720"/>
            <a:ext cx="8389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Są to narządy, które nie mają wspólnego pochodzenia, lecz są zewnętrznie podobne na skutek pełnienia podobnych funkcji i przystosowania się do tego samego środowiska, np. skrzydło owada i skrzydło ptaka; kończyna przednia kreta i kończyna przednia turkucia podjadka; odnóża skoczne pasikonika zielonego i kończyny tylne żaby.</a:t>
            </a:r>
          </a:p>
          <a:p>
            <a:pPr algn="ctr"/>
            <a:r>
              <a:rPr lang="pl-PL" sz="2400" dirty="0" smtClean="0"/>
              <a:t>Konwergencja (ewolucja zbieżna) – upodabnianie się organizmów niespokrewnionych ze sobą pod wpływem tych samych lub podobnych warunków środowiska.</a:t>
            </a:r>
            <a:endParaRPr lang="pl-PL" sz="2400" dirty="0"/>
          </a:p>
        </p:txBody>
      </p:sp>
      <p:pic>
        <p:nvPicPr>
          <p:cNvPr id="28676" name="Picture 4" descr="Biologia - nauka o życiu: Dowody ewolucji."/>
          <p:cNvPicPr>
            <a:picLocks noChangeAspect="1" noChangeArrowheads="1"/>
          </p:cNvPicPr>
          <p:nvPr/>
        </p:nvPicPr>
        <p:blipFill>
          <a:blip r:embed="rId2" cstate="print"/>
          <a:srcRect t="5517" b="16277"/>
          <a:stretch>
            <a:fillRect/>
          </a:stretch>
        </p:blipFill>
        <p:spPr bwMode="auto">
          <a:xfrm>
            <a:off x="1115617" y="4331768"/>
            <a:ext cx="7128792" cy="2526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  <p:pic>
        <p:nvPicPr>
          <p:cNvPr id="33796" name="Picture 4" descr="https://redmik.pl/upload/883d874aa167f0100fda9e26e12016849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8748464" cy="417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188641"/>
            <a:ext cx="82089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u="sng" dirty="0" smtClean="0"/>
              <a:t>NOTATKA: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200" dirty="0" smtClean="0"/>
              <a:t>1. Ewolucja to proces stopniowych, ciągłych zmian organizmów prowadzący do powstania nowych gatunków. </a:t>
            </a:r>
          </a:p>
          <a:p>
            <a:r>
              <a:rPr lang="pl-PL" sz="2200" dirty="0" smtClean="0"/>
              <a:t>2. Zmiany zachodzące w czasie ewolucji są spowodowane presją przekształcającego się środowiska.</a:t>
            </a:r>
          </a:p>
          <a:p>
            <a:r>
              <a:rPr lang="pl-PL" sz="2200" dirty="0" smtClean="0"/>
              <a:t>3. Dowody ewolucji:</a:t>
            </a:r>
          </a:p>
          <a:p>
            <a:r>
              <a:rPr lang="pl-PL" sz="2200" dirty="0" smtClean="0"/>
              <a:t>a) bezpośrednie – pozwalają śledzić kolejność pojawiania się poszczególnych form organizmów:</a:t>
            </a:r>
          </a:p>
          <a:p>
            <a:r>
              <a:rPr lang="pl-PL" sz="2200" dirty="0" smtClean="0"/>
              <a:t>- skamieniałości</a:t>
            </a:r>
          </a:p>
          <a:p>
            <a:r>
              <a:rPr lang="pl-PL" sz="2200" dirty="0" smtClean="0"/>
              <a:t>- ogniwa pośrednie (formy przejściowe)</a:t>
            </a:r>
          </a:p>
          <a:p>
            <a:r>
              <a:rPr lang="pl-PL" sz="2200" dirty="0" smtClean="0"/>
              <a:t>- relikty (żywe skamieniałości</a:t>
            </a:r>
          </a:p>
          <a:p>
            <a:r>
              <a:rPr lang="pl-PL" sz="2200" dirty="0" smtClean="0"/>
              <a:t>b) pośrednie – opierają się na analizie podobieństw i różnic w budowie i funkcjonowaniu organizmów:</a:t>
            </a:r>
          </a:p>
          <a:p>
            <a:r>
              <a:rPr lang="pl-PL" sz="2200" dirty="0" smtClean="0"/>
              <a:t>- jedność budowy i funkcjonowania</a:t>
            </a:r>
          </a:p>
          <a:p>
            <a:pPr>
              <a:buFontTx/>
              <a:buChar char="-"/>
            </a:pPr>
            <a:r>
              <a:rPr lang="pl-PL" sz="2200" dirty="0" smtClean="0"/>
              <a:t> narządy szczątkowe</a:t>
            </a:r>
          </a:p>
          <a:p>
            <a:pPr>
              <a:buFontTx/>
              <a:buChar char="-"/>
            </a:pPr>
            <a:r>
              <a:rPr lang="pl-PL" sz="2200" dirty="0" smtClean="0"/>
              <a:t> atawizmy</a:t>
            </a:r>
          </a:p>
          <a:p>
            <a:r>
              <a:rPr lang="pl-PL" sz="2200" dirty="0" smtClean="0"/>
              <a:t>- rozmieszczenie organizmów</a:t>
            </a:r>
          </a:p>
          <a:p>
            <a:r>
              <a:rPr lang="pl-PL" sz="2200" dirty="0" smtClean="0"/>
              <a:t>- narządy homologiczne</a:t>
            </a:r>
          </a:p>
          <a:p>
            <a:r>
              <a:rPr lang="pl-PL" sz="2200" dirty="0" smtClean="0"/>
              <a:t>- narządy analogiczne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873</Words>
  <Application>Microsoft Office PowerPoint</Application>
  <PresentationFormat>Pokaz na ekranie (4:3)</PresentationFormat>
  <Paragraphs>74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EWOLUCJA I JEJ DOWODY</vt:lpstr>
      <vt:lpstr>Slajd 2</vt:lpstr>
      <vt:lpstr>Slajd 3</vt:lpstr>
      <vt:lpstr>Slajd 4</vt:lpstr>
      <vt:lpstr>Slajd 5</vt:lpstr>
      <vt:lpstr>Slajd 6</vt:lpstr>
      <vt:lpstr>BEZPOŚREDNIE DOWODY EWOLUCJI - SKAMIENIAŁOŚCI</vt:lpstr>
      <vt:lpstr>BEZPOŚREDNIE DOWODY EWOLUCJI –  OGNIWA POŚREDNIE</vt:lpstr>
      <vt:lpstr>BEZPOŚREDNIE DOWODY EWOLUCJI – RELIKTY</vt:lpstr>
      <vt:lpstr>BEZPOŚREDNIE DOWODY EWOLUCJI – RELIKTY</vt:lpstr>
      <vt:lpstr>BEZPOŚREDNIE DOWODY EWOLUCJI – WNIOSKI Z BEZPOŚREDNICH OBSERWACJI ZMIAN EWOLUCYJNYCH</vt:lpstr>
      <vt:lpstr>Slajd 12</vt:lpstr>
      <vt:lpstr>BEZPOŚREDNIE DOWODY EWOLUCJI – WNIOSKI Z BEZPOŚREDNICH OBSERWACJI ZMIAN EWOLUCYJNYCH</vt:lpstr>
      <vt:lpstr>POŚREDNIE DOWODY EWOLUCJI – JEDNOŚĆ BUDOWY I FUNKCJONOWANIA</vt:lpstr>
      <vt:lpstr>POŚREDNIE DOWODY EWOLUCJI – NARZĄDY SZCZĄTKOWE</vt:lpstr>
      <vt:lpstr>POŚREDNIE DOWODY EWOLUCJI – ATAWIZMY</vt:lpstr>
      <vt:lpstr>POŚREDNIE DOWODY EWOLUCJI  – ROZMIESZCZENIE ORGANIZMÓW</vt:lpstr>
      <vt:lpstr>POŚREDNIE DOWODY EWOLUCJI – NARZĄDY HOMOLOGICZNE</vt:lpstr>
      <vt:lpstr>POŚREDNIE DOWODY EWOLUCJI – NARZĄDY ANALOGICZNE</vt:lpstr>
      <vt:lpstr></vt:lpstr>
      <vt:lpstr>Slajd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EWOLUCJA I JEJ DOWODY</dc:title>
  <dc:creator>Agata</dc:creator>
  <cp:lastModifiedBy>Agata</cp:lastModifiedBy>
  <cp:revision>39</cp:revision>
  <dcterms:created xsi:type="dcterms:W3CDTF">2020-11-09T16:01:10Z</dcterms:created>
  <dcterms:modified xsi:type="dcterms:W3CDTF">2020-11-10T15:05:07Z</dcterms:modified>
</cp:coreProperties>
</file>