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3E208-EF60-4018-AD85-068E3A030A1F}" type="datetimeFigureOut">
              <a:rPr lang="pl-PL" smtClean="0"/>
              <a:pPr/>
              <a:t>19.11.2020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1D849-3DA7-406E-B4AF-B776ED32C07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95536" y="0"/>
            <a:ext cx="8280920" cy="1944215"/>
          </a:xfrm>
        </p:spPr>
        <p:txBody>
          <a:bodyPr/>
          <a:lstStyle/>
          <a:p>
            <a:r>
              <a:rPr lang="pl-PL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POCHODZENIE CZŁOWIEKA</a:t>
            </a:r>
            <a:endParaRPr lang="pl-PL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1640" y="5301208"/>
            <a:ext cx="6400800" cy="1198984"/>
          </a:xfrm>
        </p:spPr>
        <p:txBody>
          <a:bodyPr>
            <a:normAutofit/>
          </a:bodyPr>
          <a:lstStyle/>
          <a:p>
            <a:r>
              <a:rPr lang="pl-PL" sz="2400" b="1" dirty="0" smtClean="0">
                <a:solidFill>
                  <a:schemeClr val="accent4">
                    <a:lumMod val="50000"/>
                  </a:schemeClr>
                </a:solidFill>
              </a:rPr>
              <a:t>Cele lekcji: Określisz podobieństwa i różnice między człowiekiem a innymi naczelnymi. Poznasz przebieg ewolucji człowieka.</a:t>
            </a:r>
            <a:endParaRPr lang="pl-PL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290" name="AutoShape 2" descr="Kim oni są, przodkami ludzi? główne etapy ewolucji człowieka - Nauka 20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292" name="Picture 4" descr="3. Pochodzenie człowieka by Iza Kleinszmidt on Genial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00808"/>
            <a:ext cx="6837456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95536" y="332656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4">
                    <a:lumMod val="50000"/>
                  </a:schemeClr>
                </a:solidFill>
              </a:rPr>
              <a:t>Człowiek należy do gatunku człowiek rozumny  - homo sapiens.</a:t>
            </a:r>
            <a:endParaRPr lang="pl-PL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026" name="Picture 2" descr="2.46. Stanowisko człowieka w przyrodzie - ppt pobierz"/>
          <p:cNvPicPr>
            <a:picLocks noChangeAspect="1" noChangeArrowheads="1"/>
          </p:cNvPicPr>
          <p:nvPr/>
        </p:nvPicPr>
        <p:blipFill>
          <a:blip r:embed="rId2" cstate="print"/>
          <a:srcRect t="3801" b="18500"/>
          <a:stretch>
            <a:fillRect/>
          </a:stretch>
        </p:blipFill>
        <p:spPr bwMode="auto">
          <a:xfrm>
            <a:off x="323528" y="1412776"/>
            <a:ext cx="8480880" cy="4942164"/>
          </a:xfrm>
          <a:prstGeom prst="rect">
            <a:avLst/>
          </a:prstGeom>
          <a:noFill/>
        </p:spPr>
      </p:pic>
      <p:sp>
        <p:nvSpPr>
          <p:cNvPr id="4" name="pole tekstowe 3"/>
          <p:cNvSpPr txBox="1"/>
          <p:nvPr/>
        </p:nvSpPr>
        <p:spPr>
          <a:xfrm>
            <a:off x="5724128" y="2708920"/>
            <a:ext cx="2808312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bg1"/>
                </a:solidFill>
              </a:rPr>
              <a:t>Struna grzbietowa – elastyczna struktura w kształcie pręta , stanowiąca szkielet wewnętrzny zarodków wszystkich strunowców; u większości postaci dorosłych zostaje zastąpiona kręgosłupem</a:t>
            </a:r>
            <a:endParaRPr lang="pl-PL" sz="1400" dirty="0">
              <a:solidFill>
                <a:schemeClr val="bg1"/>
              </a:solidFill>
            </a:endParaRPr>
          </a:p>
        </p:txBody>
      </p:sp>
      <p:cxnSp>
        <p:nvCxnSpPr>
          <p:cNvPr id="6" name="Łącznik prosty ze strzałką 5"/>
          <p:cNvCxnSpPr/>
          <p:nvPr/>
        </p:nvCxnSpPr>
        <p:spPr>
          <a:xfrm flipV="1">
            <a:off x="4644008" y="3212976"/>
            <a:ext cx="1080120" cy="28803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wiazda 5-ramienna 6"/>
          <p:cNvSpPr/>
          <p:nvPr/>
        </p:nvSpPr>
        <p:spPr>
          <a:xfrm>
            <a:off x="5652120" y="1916832"/>
            <a:ext cx="216024" cy="216024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95536" y="260648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4">
                    <a:lumMod val="50000"/>
                  </a:schemeClr>
                </a:solidFill>
              </a:rPr>
              <a:t>W ewolucji człowieka można wyróżnić następujące gatunki:</a:t>
            </a:r>
            <a:endParaRPr lang="pl-PL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9" name="Obraz 8" descr="Zrzut ekranu (180).png"/>
          <p:cNvPicPr>
            <a:picLocks noChangeAspect="1"/>
          </p:cNvPicPr>
          <p:nvPr/>
        </p:nvPicPr>
        <p:blipFill>
          <a:blip r:embed="rId2" cstate="print"/>
          <a:srcRect l="5113" t="13583" r="38975" b="55602"/>
          <a:stretch>
            <a:fillRect/>
          </a:stretch>
        </p:blipFill>
        <p:spPr>
          <a:xfrm>
            <a:off x="0" y="908720"/>
            <a:ext cx="9144000" cy="2833352"/>
          </a:xfrm>
          <a:prstGeom prst="rect">
            <a:avLst/>
          </a:prstGeom>
        </p:spPr>
      </p:pic>
      <p:pic>
        <p:nvPicPr>
          <p:cNvPr id="10" name="Obraz 9" descr="Zrzut ekranu (180).png"/>
          <p:cNvPicPr>
            <a:picLocks noChangeAspect="1"/>
          </p:cNvPicPr>
          <p:nvPr/>
        </p:nvPicPr>
        <p:blipFill>
          <a:blip r:embed="rId2" cstate="print"/>
          <a:srcRect l="5113" t="55603" r="38975" b="16384"/>
          <a:stretch>
            <a:fillRect/>
          </a:stretch>
        </p:blipFill>
        <p:spPr>
          <a:xfrm>
            <a:off x="0" y="3733544"/>
            <a:ext cx="9144000" cy="257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39552" y="404664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4">
                    <a:lumMod val="50000"/>
                  </a:schemeClr>
                </a:solidFill>
              </a:rPr>
              <a:t>W ewolucji człowieka można wyróżnić następujące gatunki:</a:t>
            </a:r>
            <a:endParaRPr lang="pl-PL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Obraz 4" descr="Zrzut ekranu (182).png"/>
          <p:cNvPicPr>
            <a:picLocks noChangeAspect="1"/>
          </p:cNvPicPr>
          <p:nvPr/>
        </p:nvPicPr>
        <p:blipFill>
          <a:blip r:embed="rId2" cstate="print"/>
          <a:srcRect l="37400" t="12182" r="5113" b="55603"/>
          <a:stretch>
            <a:fillRect/>
          </a:stretch>
        </p:blipFill>
        <p:spPr>
          <a:xfrm>
            <a:off x="0" y="1124744"/>
            <a:ext cx="9144000" cy="2880987"/>
          </a:xfrm>
          <a:prstGeom prst="rect">
            <a:avLst/>
          </a:prstGeom>
        </p:spPr>
      </p:pic>
      <p:pic>
        <p:nvPicPr>
          <p:cNvPr id="6" name="Obraz 5" descr="Zrzut ekranu (182).png"/>
          <p:cNvPicPr>
            <a:picLocks noChangeAspect="1"/>
          </p:cNvPicPr>
          <p:nvPr/>
        </p:nvPicPr>
        <p:blipFill>
          <a:blip r:embed="rId2" cstate="print"/>
          <a:srcRect l="37400" t="56135" r="5113" b="17785"/>
          <a:stretch>
            <a:fillRect/>
          </a:stretch>
        </p:blipFill>
        <p:spPr>
          <a:xfrm>
            <a:off x="0" y="3933056"/>
            <a:ext cx="9144000" cy="2332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188640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4">
                    <a:lumMod val="50000"/>
                  </a:schemeClr>
                </a:solidFill>
              </a:rPr>
              <a:t>Wśród obecnie żyjących gatunków zwierząt najbliżej spokrewnione są z ludźmi małpy człekokształtne.</a:t>
            </a:r>
            <a:endParaRPr lang="pl-PL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Obraz 6" descr="Zrzut ekranu (183).png"/>
          <p:cNvPicPr>
            <a:picLocks noChangeAspect="1"/>
          </p:cNvPicPr>
          <p:nvPr/>
        </p:nvPicPr>
        <p:blipFill>
          <a:blip r:embed="rId2" cstate="print"/>
          <a:srcRect l="40550" t="17785" r="6688" b="14983"/>
          <a:stretch>
            <a:fillRect/>
          </a:stretch>
        </p:blipFill>
        <p:spPr>
          <a:xfrm>
            <a:off x="539552" y="1052736"/>
            <a:ext cx="8103180" cy="580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39552" y="404664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4">
                    <a:lumMod val="50000"/>
                  </a:schemeClr>
                </a:solidFill>
              </a:rPr>
              <a:t>Podobieństwa między ludźmi a małpami człekokształtnymi:</a:t>
            </a:r>
            <a:endParaRPr lang="pl-PL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Obraz 5" descr="Zrzut ekranu (184).png"/>
          <p:cNvPicPr>
            <a:picLocks noChangeAspect="1"/>
          </p:cNvPicPr>
          <p:nvPr/>
        </p:nvPicPr>
        <p:blipFill>
          <a:blip r:embed="rId2" cstate="print"/>
          <a:srcRect l="41418" t="32792" r="29268" b="48742"/>
          <a:stretch>
            <a:fillRect/>
          </a:stretch>
        </p:blipFill>
        <p:spPr>
          <a:xfrm>
            <a:off x="251520" y="2780928"/>
            <a:ext cx="5112568" cy="1810701"/>
          </a:xfrm>
          <a:prstGeom prst="rect">
            <a:avLst/>
          </a:prstGeom>
        </p:spPr>
      </p:pic>
      <p:pic>
        <p:nvPicPr>
          <p:cNvPr id="8" name="Obraz 7" descr="Zrzut ekranu (184).png"/>
          <p:cNvPicPr>
            <a:picLocks noChangeAspect="1"/>
          </p:cNvPicPr>
          <p:nvPr/>
        </p:nvPicPr>
        <p:blipFill>
          <a:blip r:embed="rId2" cstate="print"/>
          <a:srcRect l="9051" t="32792" r="58582" b="48742"/>
          <a:stretch>
            <a:fillRect/>
          </a:stretch>
        </p:blipFill>
        <p:spPr>
          <a:xfrm>
            <a:off x="251520" y="1052736"/>
            <a:ext cx="5760640" cy="1847752"/>
          </a:xfrm>
          <a:prstGeom prst="rect">
            <a:avLst/>
          </a:prstGeom>
        </p:spPr>
      </p:pic>
      <p:pic>
        <p:nvPicPr>
          <p:cNvPr id="15364" name="Picture 4" descr="GREAT APES PROJECT, CZYLI PROJEKT NA RZECZ DUŻYCH MAŁP CZŁEKOKSZTAŁTNYCH -  InfoVe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74993"/>
            <a:ext cx="4644008" cy="3483007"/>
          </a:xfrm>
          <a:prstGeom prst="rect">
            <a:avLst/>
          </a:prstGeom>
          <a:noFill/>
        </p:spPr>
      </p:pic>
      <p:pic>
        <p:nvPicPr>
          <p:cNvPr id="15366" name="Picture 6" descr="Wszystkie małpy człekokształtne są... - Martyna Wojciechowska | Faceboo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653136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39552" y="404664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4">
                    <a:lumMod val="50000"/>
                  </a:schemeClr>
                </a:solidFill>
              </a:rPr>
              <a:t>Cechy odróżniające człowieka od innych człekokształtnych:</a:t>
            </a:r>
            <a:endParaRPr lang="pl-PL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Obraz 3" descr="Zrzut ekranu (185).png"/>
          <p:cNvPicPr>
            <a:picLocks noChangeAspect="1"/>
          </p:cNvPicPr>
          <p:nvPr/>
        </p:nvPicPr>
        <p:blipFill>
          <a:blip r:embed="rId2" cstate="print"/>
          <a:srcRect l="27950" t="42997" r="40322" b="35993"/>
          <a:stretch>
            <a:fillRect/>
          </a:stretch>
        </p:blipFill>
        <p:spPr>
          <a:xfrm>
            <a:off x="395536" y="1124744"/>
            <a:ext cx="5400600" cy="2010632"/>
          </a:xfrm>
          <a:prstGeom prst="rect">
            <a:avLst/>
          </a:prstGeom>
        </p:spPr>
      </p:pic>
      <p:pic>
        <p:nvPicPr>
          <p:cNvPr id="5" name="Obraz 4" descr="Zrzut ekranu (185).png"/>
          <p:cNvPicPr>
            <a:picLocks noChangeAspect="1"/>
          </p:cNvPicPr>
          <p:nvPr/>
        </p:nvPicPr>
        <p:blipFill>
          <a:blip r:embed="rId2" cstate="print"/>
          <a:srcRect l="59109" t="42997" r="9838" b="35993"/>
          <a:stretch>
            <a:fillRect/>
          </a:stretch>
        </p:blipFill>
        <p:spPr>
          <a:xfrm>
            <a:off x="323528" y="3068960"/>
            <a:ext cx="5472608" cy="2081786"/>
          </a:xfrm>
          <a:prstGeom prst="rect">
            <a:avLst/>
          </a:prstGeom>
        </p:spPr>
      </p:pic>
      <p:pic>
        <p:nvPicPr>
          <p:cNvPr id="20482" name="Picture 2" descr="Zadanie 10 / zadania z biologii - Ewolucja - zadania z biologii, matura p.  rozszerzony - wskazówki, odpowiedzi - Zbiory zadań z biologii -  podpowiedzi, porady, rozwiązania - dlamaturzysty.inf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543810"/>
            <a:ext cx="3563888" cy="3314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kreacjonizm Instagram posts (photos and videos) - Picuki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28" name="AutoShape 4" descr="kreacjonizm Instagram posts (photos and videos) - Picuki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0" name="Picture 6" descr="https://encrypted-tbn0.gstatic.com/images?q=tbn:ANd9GcSkmu1j7zKOVJGt4tm3B1aOpxYy6i61yqhm0w&amp;usqp=CA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412776"/>
            <a:ext cx="3888432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95536" y="620688"/>
            <a:ext cx="83529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u="sng" dirty="0" smtClean="0"/>
              <a:t>NOTATKA:</a:t>
            </a:r>
          </a:p>
          <a:p>
            <a:r>
              <a:rPr lang="pl-PL" sz="2400" dirty="0" smtClean="0"/>
              <a:t>1. Człowiek należy do gatunku człowiek rozumny  - homo sapiens.</a:t>
            </a:r>
          </a:p>
          <a:p>
            <a:r>
              <a:rPr lang="pl-PL" sz="2400" dirty="0" smtClean="0"/>
              <a:t>2. W ewolucji człowieka można wyróżnić następujące gatunki: </a:t>
            </a:r>
            <a:r>
              <a:rPr lang="pl-PL" sz="2400" dirty="0" err="1" smtClean="0"/>
              <a:t>sahelantrop</a:t>
            </a:r>
            <a:r>
              <a:rPr lang="pl-PL" sz="2400" dirty="0" smtClean="0"/>
              <a:t>, </a:t>
            </a:r>
            <a:r>
              <a:rPr lang="pl-PL" sz="2400" dirty="0" err="1" smtClean="0"/>
              <a:t>ardipitek</a:t>
            </a:r>
            <a:r>
              <a:rPr lang="pl-PL" sz="2400" dirty="0" smtClean="0"/>
              <a:t>, australopitek, człowiek zręczny, człowiek wyprostowany, neandertalczyk.</a:t>
            </a:r>
          </a:p>
          <a:p>
            <a:r>
              <a:rPr lang="pl-PL" sz="2400" dirty="0" smtClean="0"/>
              <a:t>3. Wśród obecnie żyjących gatunków zwierząt najbliżej spokrewnione są z ludźmi małpy człekokształtne.</a:t>
            </a:r>
          </a:p>
          <a:p>
            <a:pPr marL="457200" indent="-457200">
              <a:buAutoNum type="arabicPeriod" startAt="4"/>
            </a:pPr>
            <a:r>
              <a:rPr lang="pl-PL" sz="2400" dirty="0" smtClean="0"/>
              <a:t>Cechy człowieka:</a:t>
            </a:r>
          </a:p>
          <a:p>
            <a:pPr marL="457200" indent="-457200">
              <a:buAutoNum type="alphaLcParenR"/>
            </a:pPr>
            <a:r>
              <a:rPr lang="pl-PL" sz="2400" dirty="0" smtClean="0"/>
              <a:t>wspólne z małpami człekokształtnymi to m.in. podobieństwo budowy anatomicznej i zachowania</a:t>
            </a:r>
          </a:p>
          <a:p>
            <a:pPr marL="457200" indent="-457200">
              <a:buAutoNum type="alphaLcParenR"/>
            </a:pPr>
            <a:r>
              <a:rPr lang="pl-PL" sz="2400" dirty="0" smtClean="0"/>
              <a:t>specyficznie ludzkie: wyprostowana postawa ciała, dwunożność, wysoki stopień rozwoju mózgu, zredukowane owłosienie, umiejętność mowy, wysokie zdolności manualne, tworzenie kultury.</a:t>
            </a:r>
          </a:p>
          <a:p>
            <a:pPr marL="457200" indent="-457200">
              <a:buAutoNum type="alphaLcParenR"/>
            </a:pP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191</Words>
  <Application>Microsoft Office PowerPoint</Application>
  <PresentationFormat>Pokaz na ekranie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Motyw pakietu Office</vt:lpstr>
      <vt:lpstr>POCHODZENIE CZŁOWIEKA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POCHODZENIE CZŁOWIEKA</dc:title>
  <dc:creator>Agata</dc:creator>
  <cp:lastModifiedBy>Agata</cp:lastModifiedBy>
  <cp:revision>8</cp:revision>
  <dcterms:created xsi:type="dcterms:W3CDTF">2020-11-19T20:01:04Z</dcterms:created>
  <dcterms:modified xsi:type="dcterms:W3CDTF">2020-11-19T21:31:49Z</dcterms:modified>
</cp:coreProperties>
</file>