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Styl jasny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Styl jasny 2 — Ak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16DA210-FB5B-4158-B5E0-FEB733F419BA}" styleName="Styl jasny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Styl pośredni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oliniow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6398E1-E8B5-4948-A2D6-ED001B0ADE70}" type="datetimeFigureOut">
              <a:rPr lang="pl-PL" smtClean="0"/>
              <a:t>2020-11-23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EC38A34-2AF6-4B22-A2D6-B914C24A32D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6398E1-E8B5-4948-A2D6-ED001B0ADE70}" type="datetimeFigureOut">
              <a:rPr lang="pl-PL" smtClean="0"/>
              <a:t>2020-11-23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C38A34-2AF6-4B22-A2D6-B914C24A32DA}" type="slidenum">
              <a:rPr lang="pl-PL" smtClean="0"/>
              <a:t>‹#›</a:t>
            </a:fld>
            <a:endParaRPr lang="pl-PL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6398E1-E8B5-4948-A2D6-ED001B0ADE70}" type="datetimeFigureOut">
              <a:rPr lang="pl-PL" smtClean="0"/>
              <a:t>2020-11-23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C38A34-2AF6-4B22-A2D6-B914C24A32DA}" type="slidenum">
              <a:rPr lang="pl-PL" smtClean="0"/>
              <a:t>‹#›</a:t>
            </a:fld>
            <a:endParaRPr lang="pl-PL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6398E1-E8B5-4948-A2D6-ED001B0ADE70}" type="datetimeFigureOut">
              <a:rPr lang="pl-PL" smtClean="0"/>
              <a:t>2020-11-23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C38A34-2AF6-4B22-A2D6-B914C24A32DA}" type="slidenum">
              <a:rPr lang="pl-PL" smtClean="0"/>
              <a:t>‹#›</a:t>
            </a:fld>
            <a:endParaRPr lang="pl-PL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6398E1-E8B5-4948-A2D6-ED001B0ADE70}" type="datetimeFigureOut">
              <a:rPr lang="pl-PL" smtClean="0"/>
              <a:t>2020-11-23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C38A34-2AF6-4B22-A2D6-B914C24A32DA}" type="slidenum">
              <a:rPr lang="pl-PL" smtClean="0"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6398E1-E8B5-4948-A2D6-ED001B0ADE70}" type="datetimeFigureOut">
              <a:rPr lang="pl-PL" smtClean="0"/>
              <a:t>2020-11-23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C38A34-2AF6-4B22-A2D6-B914C24A32DA}" type="slidenum">
              <a:rPr lang="pl-PL" smtClean="0"/>
              <a:t>‹#›</a:t>
            </a:fld>
            <a:endParaRPr lang="pl-PL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6398E1-E8B5-4948-A2D6-ED001B0ADE70}" type="datetimeFigureOut">
              <a:rPr lang="pl-PL" smtClean="0"/>
              <a:t>2020-11-23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C38A34-2AF6-4B22-A2D6-B914C24A32D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6398E1-E8B5-4948-A2D6-ED001B0ADE70}" type="datetimeFigureOut">
              <a:rPr lang="pl-PL" smtClean="0"/>
              <a:t>2020-11-23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C38A34-2AF6-4B22-A2D6-B914C24A32DA}" type="slidenum">
              <a:rPr lang="pl-PL" smtClean="0"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6398E1-E8B5-4948-A2D6-ED001B0ADE70}" type="datetimeFigureOut">
              <a:rPr lang="pl-PL" smtClean="0"/>
              <a:t>2020-11-23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EC38A34-2AF6-4B22-A2D6-B914C24A32DA}" type="slidenum">
              <a:rPr lang="pl-PL" smtClean="0"/>
              <a:t>‹#›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oliniow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6398E1-E8B5-4948-A2D6-ED001B0ADE70}" type="datetimeFigureOut">
              <a:rPr lang="pl-PL" smtClean="0"/>
              <a:t>2020-11-23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C38A34-2AF6-4B22-A2D6-B914C24A32D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6398E1-E8B5-4948-A2D6-ED001B0ADE70}" type="datetimeFigureOut">
              <a:rPr lang="pl-PL" smtClean="0"/>
              <a:t>2020-11-23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C38A34-2AF6-4B22-A2D6-B914C24A32D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oliniow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6398E1-E8B5-4948-A2D6-ED001B0ADE70}" type="datetimeFigureOut">
              <a:rPr lang="pl-PL" smtClean="0"/>
              <a:t>2020-11-23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EC38A34-2AF6-4B22-A2D6-B914C24A32DA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-180528" y="2622580"/>
            <a:ext cx="5815996" cy="1829761"/>
          </a:xfrm>
        </p:spPr>
        <p:txBody>
          <a:bodyPr>
            <a:noAutofit/>
          </a:bodyPr>
          <a:lstStyle/>
          <a:p>
            <a:pPr algn="ctr"/>
            <a:r>
              <a:rPr lang="pl-PL" sz="5400" dirty="0" smtClean="0">
                <a:effectLst/>
                <a:latin typeface="Times New Roman" pitchFamily="18" charset="0"/>
                <a:cs typeface="Times New Roman" pitchFamily="18" charset="0"/>
              </a:rPr>
              <a:t>TEMAT</a:t>
            </a:r>
            <a:br>
              <a:rPr lang="pl-PL" sz="54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pl-PL" sz="24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sz="24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pl-PL" sz="5400" dirty="0" smtClean="0">
                <a:effectLst/>
                <a:latin typeface="Times New Roman" pitchFamily="18" charset="0"/>
                <a:cs typeface="Times New Roman" pitchFamily="18" charset="0"/>
              </a:rPr>
              <a:t>Budowa </a:t>
            </a:r>
            <a:br>
              <a:rPr lang="pl-PL" sz="54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pl-PL" sz="5400" dirty="0" smtClean="0">
                <a:effectLst/>
                <a:latin typeface="Times New Roman" pitchFamily="18" charset="0"/>
                <a:cs typeface="Times New Roman" pitchFamily="18" charset="0"/>
              </a:rPr>
              <a:t>i działanie </a:t>
            </a:r>
            <a:br>
              <a:rPr lang="pl-PL" sz="54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pl-PL" sz="5400" dirty="0" smtClean="0">
                <a:effectLst/>
                <a:latin typeface="Times New Roman" pitchFamily="18" charset="0"/>
                <a:cs typeface="Times New Roman" pitchFamily="18" charset="0"/>
              </a:rPr>
              <a:t>serca.</a:t>
            </a:r>
            <a:endParaRPr lang="pl-PL" sz="54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Lenovo\Desktop\Marta-Biologia Szkoła Podstawowa\Klasa 7\Dział 4- Układ krążenia\serce człowie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470" y="260648"/>
            <a:ext cx="4723865" cy="4723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35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C:\Users\Lenovo\Desktop\Marta-Biologia Szkoła Podstawowa\Klasa 7\Dział 4- Układ krążenia\wysokie tętno po wysiłku fizycznny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391" y="5065154"/>
            <a:ext cx="2791890" cy="128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11895" y="83491"/>
            <a:ext cx="9324528" cy="5678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sz="2200" b="1" dirty="0" smtClean="0">
                <a:latin typeface="Georgia" pitchFamily="18" charset="0"/>
                <a:cs typeface="Times New Roman" pitchFamily="18" charset="0"/>
              </a:rPr>
              <a:t>PLAN LEKCJI:                                                         </a:t>
            </a:r>
            <a:r>
              <a:rPr lang="pl-PL" sz="2200" dirty="0" smtClean="0">
                <a:latin typeface="Georgia" pitchFamily="18" charset="0"/>
                <a:cs typeface="Times New Roman" pitchFamily="18" charset="0"/>
              </a:rPr>
              <a:t>4.Cykl pracy serca.</a:t>
            </a:r>
          </a:p>
          <a:p>
            <a:pPr>
              <a:lnSpc>
                <a:spcPct val="150000"/>
              </a:lnSpc>
            </a:pPr>
            <a:r>
              <a:rPr lang="pl-PL" sz="2200" dirty="0" smtClean="0">
                <a:latin typeface="Georgia" pitchFamily="18" charset="0"/>
                <a:cs typeface="Times New Roman" pitchFamily="18" charset="0"/>
              </a:rPr>
              <a:t>1.Położenie serca.</a:t>
            </a:r>
          </a:p>
          <a:p>
            <a:pPr>
              <a:lnSpc>
                <a:spcPct val="150000"/>
              </a:lnSpc>
            </a:pPr>
            <a:r>
              <a:rPr lang="pl-PL" sz="2200" dirty="0" smtClean="0">
                <a:latin typeface="Georgia" pitchFamily="18" charset="0"/>
                <a:cs typeface="Times New Roman" pitchFamily="18" charset="0"/>
              </a:rPr>
              <a:t>                                          </a:t>
            </a:r>
          </a:p>
          <a:p>
            <a:pPr>
              <a:lnSpc>
                <a:spcPct val="150000"/>
              </a:lnSpc>
            </a:pPr>
            <a:endParaRPr lang="pl-PL" sz="2200" dirty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pl-PL" sz="2200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pl-PL" sz="2200" dirty="0" smtClean="0">
                <a:latin typeface="Georgia" pitchFamily="18" charset="0"/>
                <a:cs typeface="Times New Roman" pitchFamily="18" charset="0"/>
              </a:rPr>
              <a:t>2.Budowa i kształt serca                                                 5.Tętno i ciśnienie.</a:t>
            </a:r>
          </a:p>
          <a:p>
            <a:pPr>
              <a:lnSpc>
                <a:spcPct val="150000"/>
              </a:lnSpc>
            </a:pPr>
            <a:endParaRPr lang="pl-PL" sz="2200" dirty="0" smtClean="0">
              <a:latin typeface="Georgia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pl-PL" sz="2200" dirty="0">
                <a:latin typeface="Georgia" pitchFamily="18" charset="0"/>
                <a:cs typeface="Times New Roman" pitchFamily="18" charset="0"/>
              </a:rPr>
              <a:t> </a:t>
            </a:r>
            <a:r>
              <a:rPr lang="pl-PL" sz="2200" dirty="0" smtClean="0">
                <a:latin typeface="Georgia" pitchFamily="18" charset="0"/>
                <a:cs typeface="Times New Roman" pitchFamily="18" charset="0"/>
              </a:rPr>
              <a:t>                                                                                               </a:t>
            </a:r>
          </a:p>
          <a:p>
            <a:pPr>
              <a:lnSpc>
                <a:spcPct val="150000"/>
              </a:lnSpc>
            </a:pPr>
            <a:r>
              <a:rPr lang="pl-PL" sz="2200" dirty="0" smtClean="0">
                <a:latin typeface="Georgia" pitchFamily="18" charset="0"/>
                <a:cs typeface="Times New Roman" pitchFamily="18" charset="0"/>
              </a:rPr>
              <a:t>                                                                                  6.Wpływ wysiłku fizycznego  </a:t>
            </a:r>
          </a:p>
          <a:p>
            <a:pPr>
              <a:lnSpc>
                <a:spcPct val="150000"/>
              </a:lnSpc>
            </a:pPr>
            <a:r>
              <a:rPr lang="pl-PL" sz="2200" dirty="0">
                <a:latin typeface="Georgia" pitchFamily="18" charset="0"/>
                <a:cs typeface="Times New Roman" pitchFamily="18" charset="0"/>
              </a:rPr>
              <a:t> </a:t>
            </a:r>
            <a:r>
              <a:rPr lang="pl-PL" sz="2200" dirty="0" smtClean="0">
                <a:latin typeface="Georgia" pitchFamily="18" charset="0"/>
                <a:cs typeface="Times New Roman" pitchFamily="18" charset="0"/>
              </a:rPr>
              <a:t> 3.Przepływ krwi w sercu.                                        na tętno i ciśnienie krwi. </a:t>
            </a:r>
          </a:p>
          <a:p>
            <a:pPr>
              <a:lnSpc>
                <a:spcPct val="150000"/>
              </a:lnSpc>
            </a:pPr>
            <a:endParaRPr lang="pl-PL" sz="2200" dirty="0" smtClean="0"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Lenovo\Desktop\Marta-Biologia Szkoła Podstawowa\Klasa 7\Dział 4- Układ krążenia\budowa serc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600" y="3140968"/>
            <a:ext cx="873867" cy="130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ursum corda! - Zespół poradni specjalistycznych Śląskiego Centrum Chorób  Serca Zespół poradni specjalistycznych Śląskiego Centrum Chorób Serc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690" y="5229200"/>
            <a:ext cx="1383686" cy="1517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Lenovo\Desktop\Marta-Biologia Szkoła Podstawowa\Klasa 7\Dział 4- Układ krążenia\cykl pracy serc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201" y="789219"/>
            <a:ext cx="2083296" cy="1603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Lenovo\Desktop\Marta-Biologia Szkoła Podstawowa\Klasa 7\Dział 4- Układ krążenia\tętno i cisnieni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2337" y="3140968"/>
            <a:ext cx="1440160" cy="954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Lenovo\Desktop\Marta-Biologia Szkoła Podstawowa\Klasa 7\Dział 4- Układ krążenia\poozenienserc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32" y="1153252"/>
            <a:ext cx="1883560" cy="1339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7440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45231" y="-111493"/>
            <a:ext cx="8229600" cy="1143000"/>
          </a:xfrm>
        </p:spPr>
        <p:txBody>
          <a:bodyPr/>
          <a:lstStyle/>
          <a:p>
            <a:pPr algn="ctr"/>
            <a:r>
              <a:rPr lang="pl-PL" dirty="0" smtClean="0">
                <a:effectLst/>
                <a:latin typeface="Georgia" pitchFamily="18" charset="0"/>
              </a:rPr>
              <a:t>1. Położenie serca. </a:t>
            </a:r>
            <a:endParaRPr lang="pl-PL" dirty="0">
              <a:effectLst/>
              <a:latin typeface="Georgia" pitchFamily="18" charset="0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155575" y="980728"/>
            <a:ext cx="898842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2"/>
              </a:buBlip>
            </a:pPr>
            <a:r>
              <a:rPr lang="pl-PL" sz="2200" dirty="0" smtClean="0">
                <a:latin typeface="Georgia" pitchFamily="18" charset="0"/>
              </a:rPr>
              <a:t>Serce znajduje się między płucami , w środkowej części klatki piersiowej</a:t>
            </a:r>
          </a:p>
          <a:p>
            <a:pPr marL="285750" indent="-285750">
              <a:buBlip>
                <a:blip r:embed="rId2"/>
              </a:buBlip>
            </a:pPr>
            <a:r>
              <a:rPr lang="pl-PL" sz="2200" dirty="0" smtClean="0">
                <a:latin typeface="Georgia" pitchFamily="18" charset="0"/>
              </a:rPr>
              <a:t>2/3 </a:t>
            </a:r>
            <a:r>
              <a:rPr lang="pl-PL" sz="2200" dirty="0">
                <a:latin typeface="Georgia" pitchFamily="18" charset="0"/>
              </a:rPr>
              <a:t>tego organu </a:t>
            </a:r>
            <a:r>
              <a:rPr lang="pl-PL" sz="2200" dirty="0" smtClean="0">
                <a:latin typeface="Georgia" pitchFamily="18" charset="0"/>
              </a:rPr>
              <a:t>jest po </a:t>
            </a:r>
            <a:r>
              <a:rPr lang="pl-PL" sz="2200" dirty="0">
                <a:latin typeface="Georgia" pitchFamily="18" charset="0"/>
              </a:rPr>
              <a:t>lewej </a:t>
            </a:r>
            <a:r>
              <a:rPr lang="pl-PL" sz="2200" dirty="0" smtClean="0">
                <a:latin typeface="Georgia" pitchFamily="18" charset="0"/>
              </a:rPr>
              <a:t>stronie klatki piersiowej</a:t>
            </a:r>
          </a:p>
          <a:p>
            <a:pPr marL="342900" indent="-342900">
              <a:buBlip>
                <a:blip r:embed="rId2"/>
              </a:buBlip>
            </a:pPr>
            <a:r>
              <a:rPr lang="pl-PL" sz="2200" dirty="0" smtClean="0">
                <a:latin typeface="Georgia" pitchFamily="18" charset="0"/>
              </a:rPr>
              <a:t>Sąsiedzi Serca :</a:t>
            </a:r>
          </a:p>
          <a:p>
            <a:r>
              <a:rPr lang="pl-PL" sz="2200" b="1" dirty="0">
                <a:latin typeface="Georgia" pitchFamily="18" charset="0"/>
              </a:rPr>
              <a:t> </a:t>
            </a:r>
            <a:r>
              <a:rPr lang="pl-PL" sz="2200" b="1" dirty="0" smtClean="0">
                <a:latin typeface="Georgia" pitchFamily="18" charset="0"/>
              </a:rPr>
              <a:t>     -</a:t>
            </a:r>
            <a:r>
              <a:rPr lang="pl-PL" sz="2200" dirty="0" smtClean="0">
                <a:latin typeface="Georgia" pitchFamily="18" charset="0"/>
              </a:rPr>
              <a:t>od </a:t>
            </a:r>
            <a:r>
              <a:rPr lang="pl-PL" sz="2200" dirty="0">
                <a:latin typeface="Georgia" pitchFamily="18" charset="0"/>
              </a:rPr>
              <a:t>lewej i prawej strony </a:t>
            </a:r>
            <a:r>
              <a:rPr lang="pl-PL" sz="2200" b="1" dirty="0" smtClean="0">
                <a:latin typeface="Georgia" pitchFamily="18" charset="0"/>
              </a:rPr>
              <a:t>płuca</a:t>
            </a:r>
            <a:endParaRPr lang="pl-PL" sz="2200" dirty="0">
              <a:latin typeface="Georgia" pitchFamily="18" charset="0"/>
            </a:endParaRPr>
          </a:p>
          <a:p>
            <a:r>
              <a:rPr lang="pl-PL" sz="2200" dirty="0" smtClean="0">
                <a:latin typeface="Georgia" pitchFamily="18" charset="0"/>
              </a:rPr>
              <a:t>       -</a:t>
            </a:r>
            <a:r>
              <a:rPr lang="pl-PL" sz="2200" dirty="0" smtClean="0">
                <a:latin typeface="Georgia" pitchFamily="18" charset="0"/>
              </a:rPr>
              <a:t>na dole </a:t>
            </a:r>
            <a:r>
              <a:rPr lang="pl-PL" sz="2200" dirty="0" smtClean="0">
                <a:latin typeface="Georgia" pitchFamily="18" charset="0"/>
              </a:rPr>
              <a:t>-</a:t>
            </a:r>
            <a:r>
              <a:rPr lang="pl-PL" sz="2200" b="1" dirty="0" smtClean="0">
                <a:latin typeface="Georgia" pitchFamily="18" charset="0"/>
              </a:rPr>
              <a:t>przepona</a:t>
            </a:r>
            <a:endParaRPr lang="pl-PL" sz="2200" b="1" dirty="0">
              <a:latin typeface="Georgia" pitchFamily="18" charset="0"/>
            </a:endParaRPr>
          </a:p>
          <a:p>
            <a:r>
              <a:rPr lang="pl-PL" sz="2200" dirty="0" smtClean="0">
                <a:latin typeface="Georgia" pitchFamily="18" charset="0"/>
              </a:rPr>
              <a:t>       - Za </a:t>
            </a:r>
            <a:r>
              <a:rPr lang="pl-PL" sz="2200" dirty="0" smtClean="0">
                <a:latin typeface="Georgia" pitchFamily="18" charset="0"/>
              </a:rPr>
              <a:t>sercem </a:t>
            </a:r>
            <a:r>
              <a:rPr lang="pl-PL" sz="2200" dirty="0" smtClean="0">
                <a:latin typeface="Georgia" pitchFamily="18" charset="0"/>
              </a:rPr>
              <a:t>-</a:t>
            </a:r>
            <a:r>
              <a:rPr lang="pl-PL" sz="2200" dirty="0">
                <a:latin typeface="Georgia" pitchFamily="18" charset="0"/>
              </a:rPr>
              <a:t> </a:t>
            </a:r>
            <a:r>
              <a:rPr lang="pl-PL" sz="2200" b="1" dirty="0" smtClean="0">
                <a:latin typeface="Georgia" pitchFamily="18" charset="0"/>
              </a:rPr>
              <a:t>kręgosłup</a:t>
            </a:r>
            <a:r>
              <a:rPr lang="pl-PL" sz="2200" dirty="0" smtClean="0">
                <a:latin typeface="Georgia" pitchFamily="18" charset="0"/>
              </a:rPr>
              <a:t>  </a:t>
            </a:r>
            <a:endParaRPr lang="pl-PL" sz="2200" dirty="0" smtClean="0">
              <a:latin typeface="Georgia" pitchFamily="18" charset="0"/>
            </a:endParaRPr>
          </a:p>
          <a:p>
            <a:r>
              <a:rPr lang="pl-PL" sz="2200" dirty="0">
                <a:latin typeface="Georgia" pitchFamily="18" charset="0"/>
              </a:rPr>
              <a:t> </a:t>
            </a:r>
            <a:r>
              <a:rPr lang="pl-PL" sz="2200" dirty="0" smtClean="0">
                <a:latin typeface="Georgia" pitchFamily="18" charset="0"/>
              </a:rPr>
              <a:t>    </a:t>
            </a:r>
            <a:r>
              <a:rPr lang="pl-PL" sz="2200" dirty="0" smtClean="0">
                <a:latin typeface="Georgia" pitchFamily="18" charset="0"/>
              </a:rPr>
              <a:t>  -od przodu</a:t>
            </a:r>
            <a:r>
              <a:rPr lang="pl-PL" sz="2200" dirty="0" smtClean="0">
                <a:latin typeface="Georgia" pitchFamily="18" charset="0"/>
              </a:rPr>
              <a:t>-</a:t>
            </a:r>
            <a:r>
              <a:rPr lang="pl-PL" sz="2200" dirty="0" smtClean="0">
                <a:latin typeface="Georgia" pitchFamily="18" charset="0"/>
              </a:rPr>
              <a:t> </a:t>
            </a:r>
            <a:r>
              <a:rPr lang="pl-PL" sz="2200" b="1" dirty="0">
                <a:latin typeface="Georgia" pitchFamily="18" charset="0"/>
              </a:rPr>
              <a:t>mostek i chrząstki </a:t>
            </a:r>
            <a:r>
              <a:rPr lang="pl-PL" sz="2200" b="1" dirty="0" smtClean="0">
                <a:latin typeface="Georgia" pitchFamily="18" charset="0"/>
              </a:rPr>
              <a:t>żebrowe </a:t>
            </a:r>
            <a:r>
              <a:rPr lang="pl-PL" sz="2200" dirty="0" smtClean="0">
                <a:latin typeface="Georgia" pitchFamily="18" charset="0"/>
              </a:rPr>
              <a:t>(</a:t>
            </a:r>
            <a:r>
              <a:rPr lang="pl-PL" sz="2200" dirty="0" smtClean="0">
                <a:latin typeface="Georgia" pitchFamily="18" charset="0"/>
              </a:rPr>
              <a:t>jako</a:t>
            </a:r>
            <a:r>
              <a:rPr lang="pl-PL" sz="2200" dirty="0" smtClean="0">
                <a:latin typeface="Georgia" pitchFamily="18" charset="0"/>
              </a:rPr>
              <a:t> tarcza ochronna</a:t>
            </a:r>
            <a:r>
              <a:rPr lang="pl-PL" dirty="0" smtClean="0">
                <a:latin typeface="Georgia" pitchFamily="18" charset="0"/>
              </a:rPr>
              <a:t>)</a:t>
            </a:r>
            <a:endParaRPr lang="pl-PL" dirty="0" smtClean="0">
              <a:latin typeface="Georgia" pitchFamily="18" charset="0"/>
            </a:endParaRPr>
          </a:p>
        </p:txBody>
      </p:sp>
      <p:sp>
        <p:nvSpPr>
          <p:cNvPr id="6" name="AutoShape 2" descr="Budowa serca człowieka - schemat, opis, rysunek | TVN Zdrowi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3075" name="Picture 3" descr="C:\Users\Lenovo\Desktop\Marta-Biologia Szkoła Podstawowa\Klasa 7\Dział 4- Układ krążenia\poozenienserc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6" y="4041935"/>
            <a:ext cx="3708272" cy="263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Jak działa serce | Mały Indywidualist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784542"/>
            <a:ext cx="4032448" cy="2858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284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323528" y="1124744"/>
            <a:ext cx="8686800" cy="5544616"/>
          </a:xfrm>
        </p:spPr>
        <p:txBody>
          <a:bodyPr>
            <a:normAutofit lnSpcReduction="10000"/>
          </a:bodyPr>
          <a:lstStyle/>
          <a:p>
            <a:pPr marL="285750" indent="-285750">
              <a:buBlip>
                <a:blip r:embed="rId2"/>
              </a:buBlip>
            </a:pPr>
            <a:r>
              <a:rPr lang="pl-PL" sz="2200" dirty="0">
                <a:latin typeface="Georgia" pitchFamily="18" charset="0"/>
              </a:rPr>
              <a:t>Jest to mięsień zbudowany z tkanki poprzecznie prążkowanej serca</a:t>
            </a:r>
          </a:p>
          <a:p>
            <a:pPr marL="285750" indent="-285750">
              <a:buBlip>
                <a:blip r:embed="rId2"/>
              </a:buBlip>
            </a:pPr>
            <a:r>
              <a:rPr lang="pl-PL" sz="2200" dirty="0" smtClean="0">
                <a:latin typeface="Georgia" pitchFamily="18" charset="0"/>
              </a:rPr>
              <a:t>Ma wielkość zaciśniętej pięści (pięści swojego posiadacza)</a:t>
            </a:r>
          </a:p>
          <a:p>
            <a:pPr marL="285750" indent="-285750">
              <a:buBlip>
                <a:blip r:embed="rId2"/>
              </a:buBlip>
            </a:pPr>
            <a:r>
              <a:rPr lang="pl-PL" sz="2200" dirty="0" smtClean="0">
                <a:latin typeface="Georgia" pitchFamily="18" charset="0"/>
              </a:rPr>
              <a:t>Kształt bryły zwężonej u dołu</a:t>
            </a:r>
          </a:p>
          <a:p>
            <a:pPr marL="285750" indent="-285750">
              <a:buBlip>
                <a:blip r:embed="rId2"/>
              </a:buBlip>
            </a:pPr>
            <a:r>
              <a:rPr lang="pl-PL" sz="2200" dirty="0">
                <a:latin typeface="Georgia" pitchFamily="18" charset="0"/>
              </a:rPr>
              <a:t>J</a:t>
            </a:r>
            <a:r>
              <a:rPr lang="pl-PL" sz="2200" dirty="0" smtClean="0">
                <a:latin typeface="Georgia" pitchFamily="18" charset="0"/>
              </a:rPr>
              <a:t>est otoczone błoną (</a:t>
            </a:r>
            <a:r>
              <a:rPr lang="pl-PL" sz="2200" b="1" dirty="0" smtClean="0">
                <a:latin typeface="Georgia" pitchFamily="18" charset="0"/>
              </a:rPr>
              <a:t>osierdziem</a:t>
            </a:r>
            <a:r>
              <a:rPr lang="pl-PL" sz="2200" dirty="0" smtClean="0">
                <a:latin typeface="Georgia" pitchFamily="18" charset="0"/>
              </a:rPr>
              <a:t>)  która chroni narząd przed tarciem podczas jego aktywności.</a:t>
            </a:r>
          </a:p>
          <a:p>
            <a:pPr marL="285750" indent="-285750">
              <a:buBlip>
                <a:blip r:embed="rId2"/>
              </a:buBlip>
            </a:pPr>
            <a:r>
              <a:rPr lang="pl-PL" sz="2200" dirty="0" smtClean="0">
                <a:latin typeface="Georgia" pitchFamily="18" charset="0"/>
              </a:rPr>
              <a:t>Serce budują:</a:t>
            </a:r>
          </a:p>
          <a:p>
            <a:pPr marL="0" indent="0">
              <a:buNone/>
            </a:pPr>
            <a:r>
              <a:rPr lang="pl-PL" sz="2200" dirty="0">
                <a:latin typeface="Georgia" pitchFamily="18" charset="0"/>
              </a:rPr>
              <a:t> </a:t>
            </a:r>
            <a:r>
              <a:rPr lang="pl-PL" sz="2200" dirty="0" smtClean="0">
                <a:latin typeface="Georgia" pitchFamily="18" charset="0"/>
              </a:rPr>
              <a:t>     *2 komory (lewa i prawa) na dole</a:t>
            </a:r>
          </a:p>
          <a:p>
            <a:pPr marL="0" indent="0">
              <a:buNone/>
            </a:pPr>
            <a:r>
              <a:rPr lang="pl-PL" sz="2200" dirty="0">
                <a:latin typeface="Georgia" pitchFamily="18" charset="0"/>
              </a:rPr>
              <a:t> </a:t>
            </a:r>
            <a:r>
              <a:rPr lang="pl-PL" sz="2200" dirty="0" smtClean="0">
                <a:latin typeface="Georgia" pitchFamily="18" charset="0"/>
              </a:rPr>
              <a:t>     *2 przedsionki (lewy  prawy) na górze </a:t>
            </a:r>
          </a:p>
          <a:p>
            <a:pPr marL="0" indent="0">
              <a:buNone/>
            </a:pPr>
            <a:endParaRPr lang="pl-PL" sz="2200" dirty="0" smtClean="0">
              <a:latin typeface="Georgia" pitchFamily="18" charset="0"/>
            </a:endParaRPr>
          </a:p>
          <a:p>
            <a:pPr marL="342900" indent="-342900">
              <a:buBlip>
                <a:blip r:embed="rId2"/>
              </a:buBlip>
            </a:pPr>
            <a:r>
              <a:rPr lang="pl-PL" sz="2200" dirty="0" smtClean="0">
                <a:latin typeface="Georgia" pitchFamily="18" charset="0"/>
              </a:rPr>
              <a:t>Komory serca oddzielone są od siebie </a:t>
            </a:r>
            <a:r>
              <a:rPr lang="pl-PL" sz="2200" b="1" dirty="0" smtClean="0">
                <a:latin typeface="Georgia" pitchFamily="18" charset="0"/>
              </a:rPr>
              <a:t>przegrodą  </a:t>
            </a:r>
          </a:p>
          <a:p>
            <a:pPr marL="0" indent="0">
              <a:buNone/>
            </a:pPr>
            <a:r>
              <a:rPr lang="pl-PL" sz="2200" b="1" dirty="0" smtClean="0">
                <a:latin typeface="Georgia" pitchFamily="18" charset="0"/>
              </a:rPr>
              <a:t>                                                                                  międzykomorową</a:t>
            </a:r>
          </a:p>
          <a:p>
            <a:pPr marL="342900" indent="-342900">
              <a:buBlip>
                <a:blip r:embed="rId2"/>
              </a:buBlip>
            </a:pPr>
            <a:r>
              <a:rPr lang="pl-PL" sz="2200" dirty="0" smtClean="0">
                <a:latin typeface="Georgia" pitchFamily="18" charset="0"/>
              </a:rPr>
              <a:t>A przedsionki </a:t>
            </a:r>
            <a:r>
              <a:rPr lang="pl-PL" sz="2200" b="1" dirty="0" smtClean="0">
                <a:latin typeface="Georgia" pitchFamily="18" charset="0"/>
              </a:rPr>
              <a:t>przegroda międzyprzedsionkową</a:t>
            </a:r>
          </a:p>
          <a:p>
            <a:pPr marL="0" indent="0">
              <a:buNone/>
            </a:pPr>
            <a:endParaRPr lang="pl-PL" sz="2200" b="1" dirty="0">
              <a:latin typeface="Georgia" pitchFamily="18" charset="0"/>
            </a:endParaRPr>
          </a:p>
          <a:p>
            <a:pPr marL="0" indent="0">
              <a:buNone/>
            </a:pPr>
            <a:r>
              <a:rPr lang="pl-PL" sz="2200" b="1" dirty="0" smtClean="0">
                <a:latin typeface="Georgia" pitchFamily="18" charset="0"/>
              </a:rPr>
              <a:t>                               ZASTAWKI </a:t>
            </a:r>
            <a:r>
              <a:rPr lang="pl-PL" sz="2200" dirty="0" smtClean="0">
                <a:latin typeface="Georgia" pitchFamily="18" charset="0"/>
              </a:rPr>
              <a:t>w sercu zapobiegają cofaniu się krwi</a:t>
            </a:r>
            <a:endParaRPr lang="pl-PL" dirty="0" smtClean="0"/>
          </a:p>
        </p:txBody>
      </p:sp>
      <p:sp>
        <p:nvSpPr>
          <p:cNvPr id="4" name="Tytuł 2"/>
          <p:cNvSpPr>
            <a:spLocks noGrp="1"/>
          </p:cNvSpPr>
          <p:nvPr>
            <p:ph type="title"/>
          </p:nvPr>
        </p:nvSpPr>
        <p:spPr>
          <a:xfrm>
            <a:off x="539552" y="-99392"/>
            <a:ext cx="8229600" cy="1143000"/>
          </a:xfrm>
        </p:spPr>
        <p:txBody>
          <a:bodyPr/>
          <a:lstStyle/>
          <a:p>
            <a:pPr algn="ctr"/>
            <a:r>
              <a:rPr lang="pl-PL" dirty="0">
                <a:latin typeface="Georgia" pitchFamily="18" charset="0"/>
              </a:rPr>
              <a:t>2</a:t>
            </a:r>
            <a:r>
              <a:rPr lang="pl-PL" dirty="0" smtClean="0">
                <a:latin typeface="Georgia" pitchFamily="18" charset="0"/>
              </a:rPr>
              <a:t>. Budowa  i kształt serca. </a:t>
            </a:r>
            <a:endParaRPr lang="pl-PL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9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Lenovo\Desktop\Marta-Biologia Szkoła Podstawowa\Klasa 7\Dział 4- Układ krążenia\budowa serc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259584"/>
            <a:ext cx="8424937" cy="6302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695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Lenovo\Desktop\Marta-Biologia Szkoła Podstawowa\Klasa 7\Dział 4- Układ krążenia\praw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6588224" cy="529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ytuł 2"/>
          <p:cNvSpPr txBox="1">
            <a:spLocks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vert="horz" rtlCol="0" anchor="ctr">
            <a:normAutofit fontScale="92500" lnSpcReduction="1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pl-PL" dirty="0">
                <a:latin typeface="Georgia" pitchFamily="18" charset="0"/>
              </a:rPr>
              <a:t>3</a:t>
            </a:r>
            <a:r>
              <a:rPr lang="pl-PL" dirty="0" smtClean="0">
                <a:latin typeface="Georgia" pitchFamily="18" charset="0"/>
              </a:rPr>
              <a:t>. Przepływ  krwi  w  sercu. </a:t>
            </a:r>
          </a:p>
          <a:p>
            <a:pPr algn="ctr"/>
            <a:r>
              <a:rPr lang="pl-PL" dirty="0" smtClean="0">
                <a:solidFill>
                  <a:srgbClr val="0070C0"/>
                </a:solidFill>
                <a:latin typeface="Georgia" pitchFamily="18" charset="0"/>
              </a:rPr>
              <a:t>*Krew odtleniona*</a:t>
            </a:r>
            <a:endParaRPr lang="pl-PL" dirty="0">
              <a:solidFill>
                <a:srgbClr val="0070C0"/>
              </a:solidFill>
              <a:latin typeface="Georgia" pitchFamily="18" charset="0"/>
            </a:endParaRPr>
          </a:p>
        </p:txBody>
      </p:sp>
      <p:sp>
        <p:nvSpPr>
          <p:cNvPr id="6" name="Strzałka w dół 5"/>
          <p:cNvSpPr/>
          <p:nvPr/>
        </p:nvSpPr>
        <p:spPr>
          <a:xfrm>
            <a:off x="2174828" y="2139768"/>
            <a:ext cx="288032" cy="1800200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Strzałka w dół 7"/>
          <p:cNvSpPr/>
          <p:nvPr/>
        </p:nvSpPr>
        <p:spPr>
          <a:xfrm rot="19458978">
            <a:off x="2725638" y="4299337"/>
            <a:ext cx="364719" cy="1512168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trzałka w dół 8"/>
          <p:cNvSpPr/>
          <p:nvPr/>
        </p:nvSpPr>
        <p:spPr>
          <a:xfrm rot="10800000">
            <a:off x="2963981" y="2960948"/>
            <a:ext cx="419063" cy="1800200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/>
          <p:cNvSpPr txBox="1"/>
          <p:nvPr/>
        </p:nvSpPr>
        <p:spPr>
          <a:xfrm>
            <a:off x="6444208" y="1412776"/>
            <a:ext cx="288032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solidFill>
                  <a:srgbClr val="0070C0"/>
                </a:solidFill>
                <a:latin typeface="Georgia" pitchFamily="18" charset="0"/>
              </a:rPr>
              <a:t>Prawa część </a:t>
            </a:r>
            <a:r>
              <a:rPr lang="pl-PL" sz="2000" dirty="0" smtClean="0">
                <a:latin typeface="Georgia" pitchFamily="18" charset="0"/>
              </a:rPr>
              <a:t>serca pompuje krew </a:t>
            </a:r>
            <a:r>
              <a:rPr lang="pl-PL" sz="2000" b="1" dirty="0" smtClean="0">
                <a:solidFill>
                  <a:srgbClr val="0070C0"/>
                </a:solidFill>
                <a:latin typeface="Georgia" pitchFamily="18" charset="0"/>
              </a:rPr>
              <a:t>odtlenioną</a:t>
            </a:r>
          </a:p>
          <a:p>
            <a:endParaRPr lang="pl-PL" sz="2000" dirty="0" smtClean="0">
              <a:latin typeface="Georgia" pitchFamily="18" charset="0"/>
            </a:endParaRPr>
          </a:p>
          <a:p>
            <a:r>
              <a:rPr lang="pl-PL" sz="2000" dirty="0">
                <a:latin typeface="Georgia" pitchFamily="18" charset="0"/>
              </a:rPr>
              <a:t>  </a:t>
            </a:r>
            <a:r>
              <a:rPr lang="pl-PL" sz="2000" dirty="0" smtClean="0">
                <a:latin typeface="Georgia" pitchFamily="18" charset="0"/>
              </a:rPr>
              <a:t>Przepływ krwi odtlenowanej: </a:t>
            </a:r>
          </a:p>
          <a:p>
            <a:r>
              <a:rPr lang="pl-PL" sz="2000" dirty="0">
                <a:latin typeface="Georgia" pitchFamily="18" charset="0"/>
              </a:rPr>
              <a:t> </a:t>
            </a:r>
            <a:endParaRPr lang="pl-PL" sz="2000" dirty="0" smtClean="0">
              <a:latin typeface="Georgia" pitchFamily="18" charset="0"/>
            </a:endParaRPr>
          </a:p>
          <a:p>
            <a:r>
              <a:rPr lang="pl-PL" sz="2000" dirty="0" smtClean="0">
                <a:latin typeface="Georgia" pitchFamily="18" charset="0"/>
              </a:rPr>
              <a:t>Żyły główne</a:t>
            </a:r>
          </a:p>
          <a:p>
            <a:endParaRPr lang="pl-PL" sz="2000" dirty="0">
              <a:latin typeface="Georgia" pitchFamily="18" charset="0"/>
            </a:endParaRPr>
          </a:p>
          <a:p>
            <a:r>
              <a:rPr lang="pl-PL" sz="2000" dirty="0" smtClean="0">
                <a:latin typeface="Georgia" pitchFamily="18" charset="0"/>
              </a:rPr>
              <a:t>Prawy przedsionek</a:t>
            </a:r>
          </a:p>
          <a:p>
            <a:endParaRPr lang="pl-PL" sz="2000" dirty="0" smtClean="0">
              <a:latin typeface="Georgia" pitchFamily="18" charset="0"/>
            </a:endParaRPr>
          </a:p>
          <a:p>
            <a:r>
              <a:rPr lang="pl-PL" sz="2000" dirty="0" smtClean="0">
                <a:latin typeface="Georgia" pitchFamily="18" charset="0"/>
              </a:rPr>
              <a:t>Prawa komora</a:t>
            </a:r>
          </a:p>
          <a:p>
            <a:endParaRPr lang="pl-PL" sz="2000" dirty="0" smtClean="0">
              <a:latin typeface="Georgia" pitchFamily="18" charset="0"/>
            </a:endParaRPr>
          </a:p>
          <a:p>
            <a:r>
              <a:rPr lang="pl-PL" sz="2000" dirty="0" smtClean="0">
                <a:latin typeface="Georgia" pitchFamily="18" charset="0"/>
              </a:rPr>
              <a:t>Tętnice płucne</a:t>
            </a:r>
          </a:p>
          <a:p>
            <a:endParaRPr lang="pl-PL" sz="2000" dirty="0" smtClean="0">
              <a:latin typeface="Georgia" pitchFamily="18" charset="0"/>
            </a:endParaRPr>
          </a:p>
          <a:p>
            <a:r>
              <a:rPr lang="pl-PL" sz="2000" dirty="0" smtClean="0">
                <a:latin typeface="Georgia" pitchFamily="18" charset="0"/>
              </a:rPr>
              <a:t>    Płuca </a:t>
            </a:r>
          </a:p>
          <a:p>
            <a:r>
              <a:rPr lang="pl-PL" sz="2000" dirty="0">
                <a:latin typeface="Georgia" pitchFamily="18" charset="0"/>
              </a:rPr>
              <a:t> </a:t>
            </a:r>
          </a:p>
        </p:txBody>
      </p:sp>
      <p:cxnSp>
        <p:nvCxnSpPr>
          <p:cNvPr id="11" name="Łącznik prosty ze strzałką 10"/>
          <p:cNvCxnSpPr/>
          <p:nvPr/>
        </p:nvCxnSpPr>
        <p:spPr>
          <a:xfrm>
            <a:off x="7164288" y="3939968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3" name="Łącznik prosty ze strzałką 12"/>
          <p:cNvCxnSpPr/>
          <p:nvPr/>
        </p:nvCxnSpPr>
        <p:spPr>
          <a:xfrm>
            <a:off x="7170240" y="5775923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4" name="Łącznik prosty ze strzałką 13"/>
          <p:cNvCxnSpPr/>
          <p:nvPr/>
        </p:nvCxnSpPr>
        <p:spPr>
          <a:xfrm>
            <a:off x="7194973" y="5080903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/>
          <p:nvPr/>
        </p:nvCxnSpPr>
        <p:spPr>
          <a:xfrm>
            <a:off x="7210316" y="4617132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330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2"/>
          <p:cNvSpPr txBox="1">
            <a:spLocks noGrp="1"/>
          </p:cNvSpPr>
          <p:nvPr>
            <p:ph type="title"/>
          </p:nvPr>
        </p:nvSpPr>
        <p:spPr>
          <a:xfrm>
            <a:off x="-1310" y="0"/>
            <a:ext cx="9240480" cy="1143000"/>
          </a:xfrm>
          <a:prstGeom prst="rect">
            <a:avLst/>
          </a:prstGeom>
        </p:spPr>
        <p:txBody>
          <a:bodyPr vert="horz" rtlCol="0" anchor="ctr">
            <a:normAutofit fontScale="9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pl-PL" dirty="0">
                <a:latin typeface="Georgia" pitchFamily="18" charset="0"/>
              </a:rPr>
              <a:t>3</a:t>
            </a:r>
            <a:r>
              <a:rPr lang="pl-PL" dirty="0" smtClean="0">
                <a:latin typeface="Georgia" pitchFamily="18" charset="0"/>
              </a:rPr>
              <a:t>. Przepływ  krwi  w  sercu. </a:t>
            </a:r>
            <a:br>
              <a:rPr lang="pl-PL" dirty="0" smtClean="0">
                <a:latin typeface="Georgia" pitchFamily="18" charset="0"/>
              </a:rPr>
            </a:br>
            <a:r>
              <a:rPr lang="pl-PL" dirty="0" smtClean="0">
                <a:latin typeface="Georgia" pitchFamily="18" charset="0"/>
              </a:rPr>
              <a:t> </a:t>
            </a:r>
            <a:r>
              <a:rPr lang="pl-PL" dirty="0" smtClean="0">
                <a:solidFill>
                  <a:srgbClr val="C00000"/>
                </a:solidFill>
                <a:latin typeface="Georgia" pitchFamily="18" charset="0"/>
              </a:rPr>
              <a:t>*Krew natleniona*</a:t>
            </a:r>
            <a:endParaRPr lang="pl-PL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6444208" y="1412776"/>
            <a:ext cx="288032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solidFill>
                  <a:schemeClr val="accent1"/>
                </a:solidFill>
                <a:latin typeface="Georgia" pitchFamily="18" charset="0"/>
              </a:rPr>
              <a:t>Lewa część </a:t>
            </a:r>
            <a:r>
              <a:rPr lang="pl-PL" sz="2000" dirty="0" smtClean="0">
                <a:latin typeface="Georgia" pitchFamily="18" charset="0"/>
              </a:rPr>
              <a:t>serca pompuje krew </a:t>
            </a:r>
            <a:r>
              <a:rPr lang="pl-PL" sz="2000" b="1" dirty="0" smtClean="0">
                <a:solidFill>
                  <a:schemeClr val="accent1"/>
                </a:solidFill>
                <a:latin typeface="Georgia" pitchFamily="18" charset="0"/>
              </a:rPr>
              <a:t>natlenioną</a:t>
            </a:r>
          </a:p>
          <a:p>
            <a:endParaRPr lang="pl-PL" sz="2000" dirty="0" smtClean="0">
              <a:latin typeface="Georgia" pitchFamily="18" charset="0"/>
            </a:endParaRPr>
          </a:p>
          <a:p>
            <a:r>
              <a:rPr lang="pl-PL" sz="2000" dirty="0">
                <a:latin typeface="Georgia" pitchFamily="18" charset="0"/>
              </a:rPr>
              <a:t>  </a:t>
            </a:r>
            <a:r>
              <a:rPr lang="pl-PL" sz="2000" dirty="0" smtClean="0">
                <a:latin typeface="Georgia" pitchFamily="18" charset="0"/>
              </a:rPr>
              <a:t>Przepływ krwi utlenowanej:</a:t>
            </a:r>
          </a:p>
          <a:p>
            <a:endParaRPr lang="pl-PL" sz="2000" dirty="0">
              <a:latin typeface="Georgia" pitchFamily="18" charset="0"/>
            </a:endParaRPr>
          </a:p>
          <a:p>
            <a:r>
              <a:rPr lang="pl-PL" sz="2000" dirty="0" smtClean="0">
                <a:latin typeface="Georgia" pitchFamily="18" charset="0"/>
              </a:rPr>
              <a:t>  Żyły płucne</a:t>
            </a:r>
          </a:p>
          <a:p>
            <a:endParaRPr lang="pl-PL" sz="2000" dirty="0" smtClean="0">
              <a:latin typeface="Georgia" pitchFamily="18" charset="0"/>
            </a:endParaRPr>
          </a:p>
          <a:p>
            <a:r>
              <a:rPr lang="pl-PL" sz="2000" dirty="0" smtClean="0">
                <a:latin typeface="Georgia" pitchFamily="18" charset="0"/>
              </a:rPr>
              <a:t>Lewy przedsionek</a:t>
            </a:r>
          </a:p>
          <a:p>
            <a:endParaRPr lang="pl-PL" sz="2000" dirty="0" smtClean="0">
              <a:latin typeface="Georgia" pitchFamily="18" charset="0"/>
            </a:endParaRPr>
          </a:p>
          <a:p>
            <a:r>
              <a:rPr lang="pl-PL" sz="2000" dirty="0" smtClean="0">
                <a:latin typeface="Georgia" pitchFamily="18" charset="0"/>
              </a:rPr>
              <a:t>Lewa komora</a:t>
            </a:r>
          </a:p>
          <a:p>
            <a:endParaRPr lang="pl-PL" sz="2000" dirty="0" smtClean="0">
              <a:latin typeface="Georgia" pitchFamily="18" charset="0"/>
            </a:endParaRPr>
          </a:p>
          <a:p>
            <a:r>
              <a:rPr lang="pl-PL" sz="2000" dirty="0" smtClean="0">
                <a:latin typeface="Georgia" pitchFamily="18" charset="0"/>
              </a:rPr>
              <a:t>        Aorta</a:t>
            </a:r>
          </a:p>
          <a:p>
            <a:endParaRPr lang="pl-PL" sz="2000" dirty="0" smtClean="0">
              <a:latin typeface="Georgia" pitchFamily="18" charset="0"/>
            </a:endParaRPr>
          </a:p>
          <a:p>
            <a:r>
              <a:rPr lang="pl-PL" sz="2000" dirty="0" smtClean="0">
                <a:latin typeface="Georgia" pitchFamily="18" charset="0"/>
              </a:rPr>
              <a:t>Narządy ciała </a:t>
            </a:r>
          </a:p>
          <a:p>
            <a:r>
              <a:rPr lang="pl-PL" sz="2000" dirty="0">
                <a:latin typeface="Georgia" pitchFamily="18" charset="0"/>
              </a:rPr>
              <a:t> </a:t>
            </a:r>
            <a:endParaRPr lang="pl-PL" sz="2000" dirty="0" smtClean="0">
              <a:latin typeface="Georgia" pitchFamily="18" charset="0"/>
            </a:endParaRPr>
          </a:p>
          <a:p>
            <a:r>
              <a:rPr lang="pl-PL" sz="2000" dirty="0" smtClean="0">
                <a:latin typeface="Georgia" pitchFamily="18" charset="0"/>
              </a:rPr>
              <a:t> </a:t>
            </a:r>
            <a:endParaRPr lang="pl-PL" sz="2000" dirty="0">
              <a:latin typeface="Georgia" pitchFamily="18" charset="0"/>
            </a:endParaRPr>
          </a:p>
        </p:txBody>
      </p:sp>
      <p:pic>
        <p:nvPicPr>
          <p:cNvPr id="7170" name="Picture 2" descr="C:\Users\Lenovo\Desktop\Marta-Biologia Szkoła Podstawowa\Klasa 7\Dział 4- Układ krążenia\jgnfgn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93" r="1"/>
          <a:stretch/>
        </p:blipFill>
        <p:spPr bwMode="auto">
          <a:xfrm>
            <a:off x="84048" y="1391460"/>
            <a:ext cx="5568072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Łącznik prosty ze strzałką 6"/>
          <p:cNvCxnSpPr/>
          <p:nvPr/>
        </p:nvCxnSpPr>
        <p:spPr>
          <a:xfrm>
            <a:off x="7380312" y="3920391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ze strzałką 8"/>
          <p:cNvCxnSpPr/>
          <p:nvPr/>
        </p:nvCxnSpPr>
        <p:spPr>
          <a:xfrm>
            <a:off x="7380312" y="4469223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ze strzałką 9"/>
          <p:cNvCxnSpPr/>
          <p:nvPr/>
        </p:nvCxnSpPr>
        <p:spPr>
          <a:xfrm>
            <a:off x="7356826" y="508518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ze strzałką 10"/>
          <p:cNvCxnSpPr/>
          <p:nvPr/>
        </p:nvCxnSpPr>
        <p:spPr>
          <a:xfrm>
            <a:off x="7376035" y="5733256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trzałka w dół 7"/>
          <p:cNvSpPr/>
          <p:nvPr/>
        </p:nvSpPr>
        <p:spPr>
          <a:xfrm rot="5400000">
            <a:off x="2963707" y="3161579"/>
            <a:ext cx="144700" cy="8165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Strzałka w dół 12"/>
          <p:cNvSpPr/>
          <p:nvPr/>
        </p:nvSpPr>
        <p:spPr>
          <a:xfrm rot="20728501">
            <a:off x="2782805" y="4243639"/>
            <a:ext cx="279366" cy="127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Strzałka w dół 13"/>
          <p:cNvSpPr/>
          <p:nvPr/>
        </p:nvSpPr>
        <p:spPr>
          <a:xfrm rot="8510489">
            <a:off x="1773441" y="2809463"/>
            <a:ext cx="326702" cy="16654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16324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5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pPr algn="ctr"/>
            <a:r>
              <a:rPr lang="pl-PL" dirty="0" smtClean="0">
                <a:effectLst/>
                <a:latin typeface="Georgia" pitchFamily="18" charset="0"/>
              </a:rPr>
              <a:t>4.Cykl pracy serca.</a:t>
            </a:r>
            <a:endParaRPr lang="pl-PL" dirty="0">
              <a:effectLst/>
              <a:latin typeface="Georgia" pitchFamily="18" charset="0"/>
            </a:endParaRPr>
          </a:p>
        </p:txBody>
      </p:sp>
      <p:pic>
        <p:nvPicPr>
          <p:cNvPr id="8195" name="Picture 3" descr="C:\Users\Lenovo\Desktop\Marta-Biologia Szkoła Podstawowa\Klasa 7\Dział 4- Układ krążenia\Obraz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79455"/>
            <a:ext cx="2952328" cy="2480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3665628" y="2204283"/>
            <a:ext cx="52920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200" dirty="0">
                <a:latin typeface="Georgia" pitchFamily="18" charset="0"/>
              </a:rPr>
              <a:t> </a:t>
            </a:r>
            <a:r>
              <a:rPr lang="pl-PL" sz="2200" dirty="0" smtClean="0">
                <a:latin typeface="Georgia" pitchFamily="18" charset="0"/>
              </a:rPr>
              <a:t>Cykl pracy serca trwa średnio 0,81s.</a:t>
            </a:r>
            <a:endParaRPr lang="pl-PL" sz="2200" dirty="0">
              <a:latin typeface="Georgia" pitchFamily="18" charset="0"/>
            </a:endParaRPr>
          </a:p>
        </p:txBody>
      </p:sp>
      <p:pic>
        <p:nvPicPr>
          <p:cNvPr id="8198" name="Picture 6" descr="Serce człowieka i jego praca w organizmie - ppt pobierz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90" b="8337"/>
          <a:stretch/>
        </p:blipFill>
        <p:spPr bwMode="auto">
          <a:xfrm>
            <a:off x="2073959" y="3573016"/>
            <a:ext cx="6962537" cy="272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644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2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pPr algn="ctr"/>
            <a:r>
              <a:rPr lang="pl-PL" dirty="0" smtClean="0">
                <a:effectLst/>
                <a:latin typeface="Georgia" pitchFamily="18" charset="0"/>
              </a:rPr>
              <a:t>4.Tętno i ciśnienie krwi.</a:t>
            </a:r>
            <a:endParaRPr lang="pl-PL" dirty="0">
              <a:effectLst/>
              <a:latin typeface="Georgia" pitchFamily="18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107504" y="1096283"/>
            <a:ext cx="8784976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buBlip>
                <a:blip r:embed="rId2"/>
              </a:buBlip>
            </a:pPr>
            <a:r>
              <a:rPr lang="pl-PL" sz="2400" dirty="0" smtClean="0">
                <a:latin typeface="Georgia" pitchFamily="18" charset="0"/>
              </a:rPr>
              <a:t>Tętno i ciśnienie krwi </a:t>
            </a:r>
            <a:r>
              <a:rPr lang="pl-PL" sz="2400" dirty="0" smtClean="0">
                <a:latin typeface="Georgia" pitchFamily="18" charset="0"/>
                <a:sym typeface="Wingdings" pitchFamily="2" charset="2"/>
              </a:rPr>
              <a:t> </a:t>
            </a:r>
            <a:r>
              <a:rPr lang="pl-PL" sz="2400" dirty="0" smtClean="0">
                <a:latin typeface="Georgia" pitchFamily="18" charset="0"/>
              </a:rPr>
              <a:t>Skutek </a:t>
            </a:r>
            <a:r>
              <a:rPr lang="pl-PL" sz="2400" dirty="0">
                <a:latin typeface="Georgia" pitchFamily="18" charset="0"/>
              </a:rPr>
              <a:t>pracy </a:t>
            </a:r>
            <a:r>
              <a:rPr lang="pl-PL" sz="2400" dirty="0" smtClean="0">
                <a:latin typeface="Georgia" pitchFamily="18" charset="0"/>
              </a:rPr>
              <a:t>serca</a:t>
            </a:r>
          </a:p>
          <a:p>
            <a:pPr fontAlgn="base"/>
            <a:endParaRPr lang="pl-PL" sz="2000" dirty="0" smtClean="0">
              <a:latin typeface="Georgia" pitchFamily="18" charset="0"/>
            </a:endParaRPr>
          </a:p>
          <a:p>
            <a:pPr fontAlgn="base"/>
            <a:endParaRPr lang="pl-PL" sz="1200" dirty="0" smtClean="0">
              <a:latin typeface="Georgia" pitchFamily="18" charset="0"/>
            </a:endParaRPr>
          </a:p>
          <a:p>
            <a:pPr fontAlgn="base"/>
            <a:r>
              <a:rPr lang="pl-PL" sz="2200" b="1" dirty="0" smtClean="0">
                <a:latin typeface="Georgia" pitchFamily="18" charset="0"/>
              </a:rPr>
              <a:t>TĘTNO</a:t>
            </a:r>
          </a:p>
          <a:p>
            <a:pPr marL="285750" indent="-285750" fontAlgn="base">
              <a:buBlip>
                <a:blip r:embed="rId2"/>
              </a:buBlip>
            </a:pPr>
            <a:r>
              <a:rPr lang="pl-PL" sz="2200" dirty="0" smtClean="0">
                <a:latin typeface="Georgia" pitchFamily="18" charset="0"/>
              </a:rPr>
              <a:t>Wskazuje </a:t>
            </a:r>
            <a:r>
              <a:rPr lang="pl-PL" sz="2200" dirty="0">
                <a:latin typeface="Georgia" pitchFamily="18" charset="0"/>
              </a:rPr>
              <a:t>na to, </a:t>
            </a:r>
            <a:r>
              <a:rPr lang="pl-PL" sz="2200" b="1" dirty="0">
                <a:latin typeface="Georgia" pitchFamily="18" charset="0"/>
              </a:rPr>
              <a:t>jak często serce</a:t>
            </a:r>
            <a:r>
              <a:rPr lang="pl-PL" sz="2200" dirty="0">
                <a:latin typeface="Georgia" pitchFamily="18" charset="0"/>
              </a:rPr>
              <a:t> ulega skurczom. </a:t>
            </a:r>
            <a:endParaRPr lang="pl-PL" sz="2200" dirty="0" smtClean="0">
              <a:latin typeface="Georgia" pitchFamily="18" charset="0"/>
            </a:endParaRPr>
          </a:p>
          <a:p>
            <a:pPr marL="285750" indent="-285750" fontAlgn="base">
              <a:buBlip>
                <a:blip r:embed="rId2"/>
              </a:buBlip>
            </a:pPr>
            <a:r>
              <a:rPr lang="pl-PL" sz="2200" dirty="0" smtClean="0">
                <a:latin typeface="Georgia" pitchFamily="18" charset="0"/>
              </a:rPr>
              <a:t>Można </a:t>
            </a:r>
            <a:r>
              <a:rPr lang="pl-PL" sz="2200" dirty="0">
                <a:latin typeface="Georgia" pitchFamily="18" charset="0"/>
              </a:rPr>
              <a:t>je wyczuć, np. przykładając dwa palce do wewnętrznej części nadgarstka</a:t>
            </a:r>
            <a:r>
              <a:rPr lang="pl-PL" sz="2200" dirty="0" smtClean="0">
                <a:latin typeface="Georgia" pitchFamily="18" charset="0"/>
              </a:rPr>
              <a:t>.</a:t>
            </a:r>
          </a:p>
          <a:p>
            <a:pPr marL="285750" indent="-285750" fontAlgn="base">
              <a:buBlip>
                <a:blip r:embed="rId2"/>
              </a:buBlip>
            </a:pPr>
            <a:r>
              <a:rPr lang="pl-PL" sz="2200" dirty="0" smtClean="0">
                <a:latin typeface="Georgia" pitchFamily="18" charset="0"/>
              </a:rPr>
              <a:t> </a:t>
            </a:r>
            <a:r>
              <a:rPr lang="pl-PL" sz="2200" dirty="0">
                <a:latin typeface="Georgia" pitchFamily="18" charset="0"/>
              </a:rPr>
              <a:t>Prawidłowa wartość tętna osoby będącej w spoczynku to ok. 70 uderzeń na minutę. </a:t>
            </a:r>
            <a:endParaRPr lang="pl-PL" sz="2200" dirty="0" smtClean="0">
              <a:latin typeface="Georgia" pitchFamily="18" charset="0"/>
            </a:endParaRPr>
          </a:p>
          <a:p>
            <a:pPr fontAlgn="base"/>
            <a:endParaRPr lang="pl-PL" sz="1200" dirty="0" smtClean="0">
              <a:latin typeface="Georgia" pitchFamily="18" charset="0"/>
            </a:endParaRPr>
          </a:p>
          <a:p>
            <a:pPr fontAlgn="base"/>
            <a:r>
              <a:rPr lang="pl-PL" sz="2200" b="1" dirty="0" smtClean="0">
                <a:latin typeface="Georgia" pitchFamily="18" charset="0"/>
              </a:rPr>
              <a:t>CIŚNIENIE</a:t>
            </a:r>
            <a:endParaRPr lang="pl-PL" sz="2200" b="1" dirty="0">
              <a:latin typeface="Georgia" pitchFamily="18" charset="0"/>
            </a:endParaRPr>
          </a:p>
          <a:p>
            <a:pPr marL="285750" indent="-285750" fontAlgn="base">
              <a:buBlip>
                <a:blip r:embed="rId2"/>
              </a:buBlip>
            </a:pPr>
            <a:r>
              <a:rPr lang="pl-PL" sz="2200" b="1" dirty="0" smtClean="0">
                <a:latin typeface="Georgia" pitchFamily="18" charset="0"/>
              </a:rPr>
              <a:t>Jest to siła</a:t>
            </a:r>
            <a:r>
              <a:rPr lang="pl-PL" sz="2200" dirty="0">
                <a:latin typeface="Georgia" pitchFamily="18" charset="0"/>
              </a:rPr>
              <a:t>, jaką krew wywiera na ściany wszystkich naczyń krwionośnych. </a:t>
            </a:r>
            <a:endParaRPr lang="pl-PL" sz="2200" dirty="0" smtClean="0">
              <a:latin typeface="Georgia" pitchFamily="18" charset="0"/>
            </a:endParaRPr>
          </a:p>
          <a:p>
            <a:pPr marL="285750" indent="-285750" fontAlgn="base">
              <a:buBlip>
                <a:blip r:embed="rId2"/>
              </a:buBlip>
            </a:pPr>
            <a:r>
              <a:rPr lang="pl-PL" sz="2200" dirty="0" smtClean="0">
                <a:latin typeface="Georgia" pitchFamily="18" charset="0"/>
              </a:rPr>
              <a:t>Jego </a:t>
            </a:r>
            <a:r>
              <a:rPr lang="pl-PL" sz="2200" dirty="0">
                <a:latin typeface="Georgia" pitchFamily="18" charset="0"/>
              </a:rPr>
              <a:t>wartość nie </a:t>
            </a:r>
            <a:r>
              <a:rPr lang="pl-PL" sz="2200" dirty="0" smtClean="0">
                <a:latin typeface="Georgia" pitchFamily="18" charset="0"/>
              </a:rPr>
              <a:t>jest</a:t>
            </a:r>
          </a:p>
          <a:p>
            <a:pPr fontAlgn="base"/>
            <a:r>
              <a:rPr lang="pl-PL" sz="2200" dirty="0">
                <a:latin typeface="Georgia" pitchFamily="18" charset="0"/>
              </a:rPr>
              <a:t> </a:t>
            </a:r>
            <a:r>
              <a:rPr lang="pl-PL" sz="2200" dirty="0" smtClean="0">
                <a:latin typeface="Georgia" pitchFamily="18" charset="0"/>
              </a:rPr>
              <a:t>     </a:t>
            </a:r>
            <a:r>
              <a:rPr lang="pl-PL" sz="2200" dirty="0">
                <a:latin typeface="Georgia" pitchFamily="18" charset="0"/>
              </a:rPr>
              <a:t>jednostajna.</a:t>
            </a:r>
          </a:p>
          <a:p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pic>
        <p:nvPicPr>
          <p:cNvPr id="9218" name="Picture 2" descr="CBD i ciśnienie tętnicze - Polaku, lecz się sam!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5" y="4885229"/>
            <a:ext cx="5436096" cy="195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7994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75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75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75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75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25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75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6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10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25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25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25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2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pl-PL" dirty="0" smtClean="0">
                <a:effectLst/>
                <a:latin typeface="Georgia" pitchFamily="18" charset="0"/>
              </a:rPr>
              <a:t>6.Wpływ wysiłku fizycznego na tętno i ciśnienie krwi.</a:t>
            </a:r>
            <a:endParaRPr lang="pl-PL" dirty="0">
              <a:effectLst/>
              <a:latin typeface="Georgia" pitchFamily="18" charset="0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323528" y="1628799"/>
            <a:ext cx="8820472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buBlip>
                <a:blip r:embed="rId2"/>
              </a:buBlip>
            </a:pPr>
            <a:r>
              <a:rPr lang="pl-PL" sz="2200" dirty="0" smtClean="0">
                <a:latin typeface="Georgia" pitchFamily="18" charset="0"/>
              </a:rPr>
              <a:t>Systematyczna aktywność fizyczna poprawia działanie naszego układu sercowo-naczyniowego</a:t>
            </a:r>
          </a:p>
          <a:p>
            <a:pPr marL="285750" indent="-285750" fontAlgn="base">
              <a:buBlip>
                <a:blip r:embed="rId2"/>
              </a:buBlip>
            </a:pPr>
            <a:r>
              <a:rPr lang="pl-PL" sz="2200" dirty="0">
                <a:latin typeface="Georgia" pitchFamily="18" charset="0"/>
              </a:rPr>
              <a:t>N</a:t>
            </a:r>
            <a:r>
              <a:rPr lang="pl-PL" sz="2200" dirty="0" smtClean="0">
                <a:latin typeface="Georgia" pitchFamily="18" charset="0"/>
              </a:rPr>
              <a:t>awet </a:t>
            </a:r>
            <a:r>
              <a:rPr lang="pl-PL" sz="2200" dirty="0">
                <a:latin typeface="Georgia" pitchFamily="18" charset="0"/>
              </a:rPr>
              <a:t>najmniejsza forma AF jest lepsza od bezczynności. </a:t>
            </a:r>
            <a:endParaRPr lang="pl-PL" sz="2200" dirty="0" smtClean="0">
              <a:latin typeface="Georgia" pitchFamily="18" charset="0"/>
            </a:endParaRPr>
          </a:p>
          <a:p>
            <a:pPr marL="285750" indent="-285750" fontAlgn="base">
              <a:buBlip>
                <a:blip r:embed="rId2"/>
              </a:buBlip>
            </a:pPr>
            <a:r>
              <a:rPr lang="pl-PL" sz="2200" dirty="0" smtClean="0">
                <a:latin typeface="Georgia" pitchFamily="18" charset="0"/>
              </a:rPr>
              <a:t>Wszystkie światowe organizacje związane ze zdrowiem uważają, że najbezpieczniejszą </a:t>
            </a:r>
            <a:r>
              <a:rPr lang="pl-PL" sz="2200" dirty="0">
                <a:latin typeface="Georgia" pitchFamily="18" charset="0"/>
              </a:rPr>
              <a:t>formą wysiłku fizycznego w kontekście układu krążenia </a:t>
            </a:r>
            <a:r>
              <a:rPr lang="pl-PL" sz="2200" dirty="0" smtClean="0">
                <a:latin typeface="Georgia" pitchFamily="18" charset="0"/>
              </a:rPr>
              <a:t>jest</a:t>
            </a:r>
            <a:r>
              <a:rPr lang="pl-PL" sz="2200" b="1" dirty="0" smtClean="0">
                <a:latin typeface="Georgia" pitchFamily="18" charset="0"/>
              </a:rPr>
              <a:t> umiarkowany </a:t>
            </a:r>
            <a:r>
              <a:rPr lang="pl-PL" sz="2200" b="1" dirty="0">
                <a:latin typeface="Georgia" pitchFamily="18" charset="0"/>
              </a:rPr>
              <a:t>trening wytrzymałościowy </a:t>
            </a:r>
            <a:endParaRPr lang="pl-PL" sz="2200" b="1" dirty="0" smtClean="0">
              <a:latin typeface="Georgia" pitchFamily="18" charset="0"/>
            </a:endParaRPr>
          </a:p>
          <a:p>
            <a:pPr fontAlgn="base"/>
            <a:r>
              <a:rPr lang="pl-PL" sz="2200" b="1" dirty="0">
                <a:latin typeface="Georgia" pitchFamily="18" charset="0"/>
              </a:rPr>
              <a:t> </a:t>
            </a:r>
            <a:r>
              <a:rPr lang="pl-PL" sz="2200" b="1" dirty="0" smtClean="0">
                <a:latin typeface="Georgia" pitchFamily="18" charset="0"/>
              </a:rPr>
              <a:t>         </a:t>
            </a:r>
            <a:r>
              <a:rPr lang="pl-PL" sz="2200" dirty="0" smtClean="0">
                <a:latin typeface="Georgia" pitchFamily="18" charset="0"/>
              </a:rPr>
              <a:t>-angażujący </a:t>
            </a:r>
            <a:r>
              <a:rPr lang="pl-PL" sz="2200" dirty="0">
                <a:latin typeface="Georgia" pitchFamily="18" charset="0"/>
              </a:rPr>
              <a:t>duże grupy mięśniowe, </a:t>
            </a:r>
            <a:endParaRPr lang="pl-PL" sz="2200" dirty="0" smtClean="0">
              <a:latin typeface="Georgia" pitchFamily="18" charset="0"/>
            </a:endParaRPr>
          </a:p>
          <a:p>
            <a:pPr fontAlgn="base"/>
            <a:r>
              <a:rPr lang="pl-PL" sz="2200" dirty="0">
                <a:latin typeface="Georgia" pitchFamily="18" charset="0"/>
              </a:rPr>
              <a:t> </a:t>
            </a:r>
            <a:r>
              <a:rPr lang="pl-PL" sz="2200" dirty="0" smtClean="0">
                <a:latin typeface="Georgia" pitchFamily="18" charset="0"/>
              </a:rPr>
              <a:t>          -trwający </a:t>
            </a:r>
            <a:r>
              <a:rPr lang="pl-PL" sz="2200" dirty="0">
                <a:latin typeface="Georgia" pitchFamily="18" charset="0"/>
              </a:rPr>
              <a:t>co najmniej 30 minut </a:t>
            </a:r>
            <a:endParaRPr lang="pl-PL" sz="2200" dirty="0" smtClean="0">
              <a:latin typeface="Georgia" pitchFamily="18" charset="0"/>
            </a:endParaRPr>
          </a:p>
          <a:p>
            <a:pPr fontAlgn="base"/>
            <a:r>
              <a:rPr lang="pl-PL" sz="2200" dirty="0">
                <a:latin typeface="Georgia" pitchFamily="18" charset="0"/>
              </a:rPr>
              <a:t> </a:t>
            </a:r>
            <a:r>
              <a:rPr lang="pl-PL" sz="2200" dirty="0" smtClean="0">
                <a:latin typeface="Georgia" pitchFamily="18" charset="0"/>
              </a:rPr>
              <a:t>                (</a:t>
            </a:r>
            <a:r>
              <a:rPr lang="pl-PL" sz="2200" dirty="0">
                <a:latin typeface="Georgia" pitchFamily="18" charset="0"/>
              </a:rPr>
              <a:t>lub co najmniej 10 minut kilka razy dziennie) </a:t>
            </a:r>
            <a:endParaRPr lang="pl-PL" sz="2200" dirty="0" smtClean="0">
              <a:latin typeface="Georgia" pitchFamily="18" charset="0"/>
            </a:endParaRPr>
          </a:p>
          <a:p>
            <a:pPr fontAlgn="base"/>
            <a:r>
              <a:rPr lang="pl-PL" sz="2200" dirty="0">
                <a:latin typeface="Georgia" pitchFamily="18" charset="0"/>
              </a:rPr>
              <a:t> </a:t>
            </a:r>
            <a:r>
              <a:rPr lang="pl-PL" sz="2200" dirty="0" smtClean="0">
                <a:latin typeface="Georgia" pitchFamily="18" charset="0"/>
              </a:rPr>
              <a:t>          -przez </a:t>
            </a:r>
            <a:r>
              <a:rPr lang="pl-PL" sz="2200" dirty="0">
                <a:latin typeface="Georgia" pitchFamily="18" charset="0"/>
              </a:rPr>
              <a:t>co najmniej 3–5 dni w tygodniu </a:t>
            </a:r>
            <a:endParaRPr lang="pl-PL" sz="2200" dirty="0" smtClean="0">
              <a:latin typeface="Georgia" pitchFamily="18" charset="0"/>
            </a:endParaRPr>
          </a:p>
          <a:p>
            <a:pPr fontAlgn="base"/>
            <a:r>
              <a:rPr lang="pl-PL" sz="2200" dirty="0">
                <a:latin typeface="Georgia" pitchFamily="18" charset="0"/>
              </a:rPr>
              <a:t> </a:t>
            </a:r>
            <a:r>
              <a:rPr lang="pl-PL" sz="2200" dirty="0" smtClean="0">
                <a:latin typeface="Georgia" pitchFamily="18" charset="0"/>
              </a:rPr>
              <a:t>                  (</a:t>
            </a:r>
            <a:r>
              <a:rPr lang="pl-PL" sz="2200" dirty="0">
                <a:latin typeface="Georgia" pitchFamily="18" charset="0"/>
              </a:rPr>
              <a:t>najlepiej przez wszystkie dni tygodnia</a:t>
            </a:r>
            <a:r>
              <a:rPr lang="pl-PL" sz="2200" dirty="0" smtClean="0">
                <a:latin typeface="Georgia" pitchFamily="18" charset="0"/>
              </a:rPr>
              <a:t>).</a:t>
            </a:r>
          </a:p>
          <a:p>
            <a:pPr marL="285750" indent="-285750" fontAlgn="base">
              <a:buBlip>
                <a:blip r:embed="rId2"/>
              </a:buBlip>
            </a:pPr>
            <a:r>
              <a:rPr lang="pl-PL" sz="2200" dirty="0" smtClean="0">
                <a:latin typeface="Georgia" pitchFamily="18" charset="0"/>
              </a:rPr>
              <a:t>Regularna aktywność fizyczna pozwala obniżyć ciśnienie krwi i zmniejsza ryzyko zachorowania na nadciśnienie tętnicze.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0773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Przez żołądek do serca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" name="AutoShape 4" descr="Przez żołądek do serca!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0245" name="Picture 5" descr="C:\Users\Lenovo\Desktop\Marta-Biologia Szkoła Podstawowa\Klasa 7\Dział 4- Układ krążenia\zdrowe serce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4664"/>
            <a:ext cx="7733557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768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2"/>
          <p:cNvSpPr>
            <a:spLocks noGrp="1"/>
          </p:cNvSpPr>
          <p:nvPr>
            <p:ph type="title"/>
          </p:nvPr>
        </p:nvSpPr>
        <p:spPr>
          <a:xfrm>
            <a:off x="395536" y="-1714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pl-PL" sz="3600" dirty="0" smtClean="0">
                <a:effectLst/>
                <a:latin typeface="Georgia" pitchFamily="18" charset="0"/>
              </a:rPr>
              <a:t>NOTATKA DO ZESZYTU</a:t>
            </a:r>
            <a:endParaRPr lang="pl-PL" sz="3600" dirty="0">
              <a:effectLst/>
              <a:latin typeface="Georgia" pitchFamily="18" charset="0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3642232"/>
              </p:ext>
            </p:extLst>
          </p:nvPr>
        </p:nvGraphicFramePr>
        <p:xfrm>
          <a:off x="395536" y="836712"/>
          <a:ext cx="8136904" cy="663848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8136904"/>
              </a:tblGrid>
              <a:tr h="663848">
                <a:tc>
                  <a:txBody>
                    <a:bodyPr/>
                    <a:lstStyle/>
                    <a:p>
                      <a:pPr marL="285750" indent="-285750">
                        <a:buBlip>
                          <a:blip r:embed="rId2"/>
                        </a:buBlip>
                      </a:pPr>
                      <a:r>
                        <a:rPr lang="pl-PL" sz="1800" b="0" dirty="0" smtClean="0">
                          <a:latin typeface="Georgia" pitchFamily="18" charset="0"/>
                        </a:rPr>
                        <a:t>Serce znajduje się między płucami , w środkowej części klatki piersiowej</a:t>
                      </a:r>
                    </a:p>
                    <a:p>
                      <a:pPr marL="285750" indent="-285750">
                        <a:buBlip>
                          <a:blip r:embed="rId2"/>
                        </a:buBlip>
                      </a:pPr>
                      <a:r>
                        <a:rPr lang="pl-PL" sz="1800" b="0" dirty="0" smtClean="0">
                          <a:latin typeface="Georgia" pitchFamily="18" charset="0"/>
                        </a:rPr>
                        <a:t>2/3 tego organu jest po lewej stronie klatki piersiowej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2845090"/>
              </p:ext>
            </p:extLst>
          </p:nvPr>
        </p:nvGraphicFramePr>
        <p:xfrm>
          <a:off x="395536" y="1628800"/>
          <a:ext cx="8136904" cy="9144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8136904"/>
              </a:tblGrid>
              <a:tr h="370840">
                <a:tc>
                  <a:txBody>
                    <a:bodyPr/>
                    <a:lstStyle/>
                    <a:p>
                      <a:pPr marL="285750" indent="-285750">
                        <a:buBlip>
                          <a:blip r:embed="rId2"/>
                        </a:buBlip>
                      </a:pPr>
                      <a:r>
                        <a:rPr lang="pl-PL" sz="1800" b="0" dirty="0" smtClean="0">
                          <a:latin typeface="Georgia" pitchFamily="18" charset="0"/>
                        </a:rPr>
                        <a:t>Jest to mięsień zbudowany z tkanki poprzecznie prążkowanej serca</a:t>
                      </a:r>
                    </a:p>
                    <a:p>
                      <a:pPr marL="285750" indent="-285750">
                        <a:buBlip>
                          <a:blip r:embed="rId2"/>
                        </a:buBlip>
                      </a:pPr>
                      <a:r>
                        <a:rPr lang="pl-PL" sz="1800" b="0" dirty="0" smtClean="0">
                          <a:latin typeface="Georgia" pitchFamily="18" charset="0"/>
                        </a:rPr>
                        <a:t>Ma wielkość zaciśniętej pięści (pięści swojego posiadacza)</a:t>
                      </a:r>
                    </a:p>
                    <a:p>
                      <a:pPr marL="285750" indent="-285750">
                        <a:buBlip>
                          <a:blip r:embed="rId2"/>
                        </a:buBlip>
                      </a:pPr>
                      <a:r>
                        <a:rPr lang="pl-PL" sz="1800" b="0" dirty="0" smtClean="0">
                          <a:latin typeface="Georgia" pitchFamily="18" charset="0"/>
                        </a:rPr>
                        <a:t>Kształt bryły zwężonej u dołu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7382017"/>
              </p:ext>
            </p:extLst>
          </p:nvPr>
        </p:nvGraphicFramePr>
        <p:xfrm>
          <a:off x="395536" y="2636912"/>
          <a:ext cx="8136904" cy="9144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8136904"/>
              </a:tblGrid>
              <a:tr h="914400">
                <a:tc>
                  <a:txBody>
                    <a:bodyPr/>
                    <a:lstStyle/>
                    <a:p>
                      <a:pPr marL="285750" indent="-285750">
                        <a:buBlip>
                          <a:blip r:embed="rId2"/>
                        </a:buBlip>
                      </a:pPr>
                      <a:r>
                        <a:rPr lang="pl-PL" sz="1800" b="0" dirty="0" smtClean="0">
                          <a:latin typeface="Georgia" pitchFamily="18" charset="0"/>
                        </a:rPr>
                        <a:t>Serce budują:</a:t>
                      </a:r>
                    </a:p>
                    <a:p>
                      <a:pPr marL="0" indent="0">
                        <a:buNone/>
                      </a:pPr>
                      <a:r>
                        <a:rPr lang="pl-PL" sz="1800" b="0" dirty="0" smtClean="0">
                          <a:latin typeface="Georgia" pitchFamily="18" charset="0"/>
                        </a:rPr>
                        <a:t>      *2 komory (lewa i prawa) na dole</a:t>
                      </a:r>
                    </a:p>
                    <a:p>
                      <a:pPr marL="0" indent="0">
                        <a:buNone/>
                      </a:pPr>
                      <a:r>
                        <a:rPr lang="pl-PL" sz="1800" b="0" dirty="0" smtClean="0">
                          <a:latin typeface="Georgia" pitchFamily="18" charset="0"/>
                        </a:rPr>
                        <a:t>      *2 przedsionki (lewy  prawy) na górze 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356848"/>
              </p:ext>
            </p:extLst>
          </p:nvPr>
        </p:nvGraphicFramePr>
        <p:xfrm>
          <a:off x="395536" y="3645024"/>
          <a:ext cx="8136904" cy="3708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8136904"/>
              </a:tblGrid>
              <a:tr h="370840">
                <a:tc>
                  <a:txBody>
                    <a:bodyPr/>
                    <a:lstStyle/>
                    <a:p>
                      <a:r>
                        <a:rPr lang="pl-PL" sz="1800" b="1" dirty="0" smtClean="0">
                          <a:latin typeface="Georgia" pitchFamily="18" charset="0"/>
                        </a:rPr>
                        <a:t>ZASTAWKI </a:t>
                      </a:r>
                      <a:r>
                        <a:rPr lang="pl-PL" sz="1800" b="0" dirty="0" smtClean="0">
                          <a:latin typeface="Georgia" pitchFamily="18" charset="0"/>
                        </a:rPr>
                        <a:t>w sercu zapobiegają cofaniu się krwi</a:t>
                      </a:r>
                      <a:endParaRPr lang="pl-PL" b="0" dirty="0">
                        <a:latin typeface="Georg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409626"/>
              </p:ext>
            </p:extLst>
          </p:nvPr>
        </p:nvGraphicFramePr>
        <p:xfrm>
          <a:off x="395536" y="4149080"/>
          <a:ext cx="8136904" cy="8858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8136904"/>
              </a:tblGrid>
              <a:tr h="885800">
                <a:tc>
                  <a:txBody>
                    <a:bodyPr/>
                    <a:lstStyle/>
                    <a:p>
                      <a:r>
                        <a:rPr lang="pl-PL" sz="1800" b="0" dirty="0" smtClean="0">
                          <a:solidFill>
                            <a:srgbClr val="0070C0"/>
                          </a:solidFill>
                          <a:latin typeface="Georgia" pitchFamily="18" charset="0"/>
                        </a:rPr>
                        <a:t>Przepływ krwi odtlenowanej: </a:t>
                      </a:r>
                    </a:p>
                    <a:p>
                      <a:r>
                        <a:rPr lang="pl-PL" sz="1800" b="0" dirty="0" smtClean="0">
                          <a:latin typeface="Georgia" pitchFamily="18" charset="0"/>
                        </a:rPr>
                        <a:t>Żyły główne </a:t>
                      </a:r>
                      <a:r>
                        <a:rPr lang="pl-PL" sz="1800" b="0" dirty="0" smtClean="0">
                          <a:latin typeface="Georgia" pitchFamily="18" charset="0"/>
                          <a:sym typeface="Wingdings" pitchFamily="2" charset="2"/>
                        </a:rPr>
                        <a:t></a:t>
                      </a:r>
                      <a:r>
                        <a:rPr lang="pl-PL" sz="1800" b="0" baseline="0" dirty="0" smtClean="0">
                          <a:latin typeface="Georgia" pitchFamily="18" charset="0"/>
                          <a:sym typeface="Wingdings" pitchFamily="2" charset="2"/>
                        </a:rPr>
                        <a:t> </a:t>
                      </a:r>
                      <a:r>
                        <a:rPr lang="pl-PL" sz="1800" b="0" dirty="0" smtClean="0">
                          <a:latin typeface="Georgia" pitchFamily="18" charset="0"/>
                        </a:rPr>
                        <a:t>Prawy przedsionek </a:t>
                      </a:r>
                      <a:r>
                        <a:rPr lang="pl-PL" sz="1800" b="0" dirty="0" smtClean="0">
                          <a:latin typeface="Georgia" pitchFamily="18" charset="0"/>
                          <a:sym typeface="Wingdings" pitchFamily="2" charset="2"/>
                        </a:rPr>
                        <a:t></a:t>
                      </a:r>
                      <a:r>
                        <a:rPr lang="pl-PL" sz="1800" b="0" dirty="0" smtClean="0">
                          <a:latin typeface="Georgia" pitchFamily="18" charset="0"/>
                        </a:rPr>
                        <a:t>Prawa komora</a:t>
                      </a:r>
                      <a:r>
                        <a:rPr lang="pl-PL" sz="1800" b="0" dirty="0" smtClean="0">
                          <a:latin typeface="Georgia" pitchFamily="18" charset="0"/>
                          <a:sym typeface="Wingdings" pitchFamily="2" charset="2"/>
                        </a:rPr>
                        <a:t> </a:t>
                      </a:r>
                      <a:r>
                        <a:rPr lang="pl-PL" sz="1800" b="0" dirty="0" smtClean="0">
                          <a:latin typeface="Georgia" pitchFamily="18" charset="0"/>
                        </a:rPr>
                        <a:t>Tętnice płucne</a:t>
                      </a:r>
                      <a:r>
                        <a:rPr lang="pl-PL" sz="1800" b="0" dirty="0" smtClean="0">
                          <a:latin typeface="Georgia" pitchFamily="18" charset="0"/>
                          <a:sym typeface="Wingdings" pitchFamily="2" charset="2"/>
                        </a:rPr>
                        <a:t></a:t>
                      </a:r>
                      <a:r>
                        <a:rPr lang="pl-PL" sz="1800" b="0" baseline="0" dirty="0" smtClean="0">
                          <a:latin typeface="Georgia" pitchFamily="18" charset="0"/>
                          <a:sym typeface="Wingdings" pitchFamily="2" charset="2"/>
                        </a:rPr>
                        <a:t> </a:t>
                      </a:r>
                      <a:r>
                        <a:rPr lang="pl-PL" sz="1800" b="0" dirty="0" smtClean="0">
                          <a:latin typeface="Georgia" pitchFamily="18" charset="0"/>
                        </a:rPr>
                        <a:t>Płuca </a:t>
                      </a:r>
                      <a:endParaRPr lang="pl-PL" b="0" dirty="0">
                        <a:latin typeface="Georg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775704"/>
              </p:ext>
            </p:extLst>
          </p:nvPr>
        </p:nvGraphicFramePr>
        <p:xfrm>
          <a:off x="395536" y="5157192"/>
          <a:ext cx="8136904" cy="792088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8136904"/>
              </a:tblGrid>
              <a:tr h="792088">
                <a:tc>
                  <a:txBody>
                    <a:bodyPr/>
                    <a:lstStyle/>
                    <a:p>
                      <a:r>
                        <a:rPr lang="pl-PL" sz="1800" b="0" dirty="0" smtClean="0">
                          <a:solidFill>
                            <a:srgbClr val="C00000"/>
                          </a:solidFill>
                          <a:latin typeface="Georgia" pitchFamily="18" charset="0"/>
                        </a:rPr>
                        <a:t>Przepływ krwi utlenowanej:</a:t>
                      </a:r>
                      <a:endParaRPr lang="pl-PL" sz="1800" b="0" dirty="0" smtClean="0">
                        <a:latin typeface="Georgia" pitchFamily="18" charset="0"/>
                      </a:endParaRPr>
                    </a:p>
                    <a:p>
                      <a:r>
                        <a:rPr lang="pl-PL" sz="1800" b="0" dirty="0" smtClean="0">
                          <a:latin typeface="Georgia" pitchFamily="18" charset="0"/>
                        </a:rPr>
                        <a:t>  Żyły płucne</a:t>
                      </a:r>
                      <a:r>
                        <a:rPr lang="pl-PL" sz="1800" b="0" dirty="0" smtClean="0">
                          <a:latin typeface="Georgia" pitchFamily="18" charset="0"/>
                          <a:sym typeface="Wingdings" pitchFamily="2" charset="2"/>
                        </a:rPr>
                        <a:t></a:t>
                      </a:r>
                      <a:r>
                        <a:rPr lang="pl-PL" sz="1800" b="0" baseline="0" dirty="0" smtClean="0">
                          <a:latin typeface="Georgia" pitchFamily="18" charset="0"/>
                          <a:sym typeface="Wingdings" pitchFamily="2" charset="2"/>
                        </a:rPr>
                        <a:t> </a:t>
                      </a:r>
                      <a:r>
                        <a:rPr lang="pl-PL" sz="1800" b="0" dirty="0" smtClean="0">
                          <a:latin typeface="Georgia" pitchFamily="18" charset="0"/>
                        </a:rPr>
                        <a:t>Lewy przedsionek</a:t>
                      </a:r>
                      <a:r>
                        <a:rPr lang="pl-PL" sz="1800" b="0" dirty="0" smtClean="0">
                          <a:latin typeface="Georgia" pitchFamily="18" charset="0"/>
                          <a:sym typeface="Wingdings" pitchFamily="2" charset="2"/>
                        </a:rPr>
                        <a:t></a:t>
                      </a:r>
                      <a:r>
                        <a:rPr lang="pl-PL" sz="1800" b="0" baseline="0" dirty="0" smtClean="0">
                          <a:latin typeface="Georgia" pitchFamily="18" charset="0"/>
                          <a:sym typeface="Wingdings" pitchFamily="2" charset="2"/>
                        </a:rPr>
                        <a:t> </a:t>
                      </a:r>
                      <a:r>
                        <a:rPr lang="pl-PL" sz="1800" b="0" dirty="0" smtClean="0">
                          <a:latin typeface="Georgia" pitchFamily="18" charset="0"/>
                        </a:rPr>
                        <a:t>Lewa komora</a:t>
                      </a:r>
                      <a:r>
                        <a:rPr lang="pl-PL" sz="1800" b="0" dirty="0" smtClean="0">
                          <a:latin typeface="Georgia" pitchFamily="18" charset="0"/>
                          <a:sym typeface="Wingdings" pitchFamily="2" charset="2"/>
                        </a:rPr>
                        <a:t></a:t>
                      </a:r>
                      <a:r>
                        <a:rPr lang="pl-PL" sz="1800" b="0" baseline="0" dirty="0" smtClean="0">
                          <a:latin typeface="Georgia" pitchFamily="18" charset="0"/>
                          <a:sym typeface="Wingdings" pitchFamily="2" charset="2"/>
                        </a:rPr>
                        <a:t> </a:t>
                      </a:r>
                      <a:r>
                        <a:rPr lang="pl-PL" sz="1800" b="0" dirty="0" smtClean="0">
                          <a:latin typeface="Georgia" pitchFamily="18" charset="0"/>
                        </a:rPr>
                        <a:t>Aorta</a:t>
                      </a:r>
                      <a:r>
                        <a:rPr lang="pl-PL" sz="1800" b="0" dirty="0" smtClean="0">
                          <a:latin typeface="Georgia" pitchFamily="18" charset="0"/>
                          <a:sym typeface="Wingdings" pitchFamily="2" charset="2"/>
                        </a:rPr>
                        <a:t></a:t>
                      </a:r>
                      <a:r>
                        <a:rPr lang="pl-PL" sz="1800" b="0" baseline="0" dirty="0" smtClean="0">
                          <a:latin typeface="Georgia" pitchFamily="18" charset="0"/>
                          <a:sym typeface="Wingdings" pitchFamily="2" charset="2"/>
                        </a:rPr>
                        <a:t> </a:t>
                      </a:r>
                      <a:r>
                        <a:rPr lang="pl-PL" sz="1800" b="0" dirty="0" smtClean="0">
                          <a:latin typeface="Georgia" pitchFamily="18" charset="0"/>
                        </a:rPr>
                        <a:t>Narządy ciała 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8915438"/>
              </p:ext>
            </p:extLst>
          </p:nvPr>
        </p:nvGraphicFramePr>
        <p:xfrm>
          <a:off x="2915816" y="6093296"/>
          <a:ext cx="5616624" cy="3708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616624"/>
              </a:tblGrid>
              <a:tr h="370840">
                <a:tc>
                  <a:txBody>
                    <a:bodyPr/>
                    <a:lstStyle/>
                    <a:p>
                      <a:r>
                        <a:rPr lang="pl-PL" b="0" dirty="0" smtClean="0">
                          <a:latin typeface="Georgia" pitchFamily="18" charset="0"/>
                        </a:rPr>
                        <a:t>Prawidłowe ciśnienie krwi  wynosi 120/80 </a:t>
                      </a:r>
                      <a:r>
                        <a:rPr lang="pl-PL" b="0" dirty="0" err="1" smtClean="0">
                          <a:latin typeface="Georgia" pitchFamily="18" charset="0"/>
                        </a:rPr>
                        <a:t>mmHg</a:t>
                      </a:r>
                      <a:endParaRPr lang="pl-PL" b="0" dirty="0">
                        <a:latin typeface="Georg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21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>
                <a:latin typeface="Georgia" pitchFamily="18" charset="0"/>
              </a:rPr>
              <a:t>DZIĘKUJĘ </a:t>
            </a:r>
            <a:r>
              <a:rPr lang="pl-PL" dirty="0" smtClean="0">
                <a:latin typeface="Georgia" pitchFamily="18" charset="0"/>
                <a:sym typeface="Wingdings" pitchFamily="2" charset="2"/>
              </a:rPr>
              <a:t></a:t>
            </a:r>
            <a:endParaRPr lang="pl-PL" dirty="0">
              <a:latin typeface="Georgia" pitchFamily="18" charset="0"/>
            </a:endParaRPr>
          </a:p>
        </p:txBody>
      </p:sp>
      <p:pic>
        <p:nvPicPr>
          <p:cNvPr id="12290" name="Picture 2" descr="Szczęśliwe serce ilustracji. Ilustracja złożonej z serce - 354749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49" b="5717"/>
          <a:stretch/>
        </p:blipFill>
        <p:spPr bwMode="auto">
          <a:xfrm>
            <a:off x="467544" y="1198387"/>
            <a:ext cx="8419396" cy="4752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480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l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Hol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302</TotalTime>
  <Words>495</Words>
  <Application>Microsoft Office PowerPoint</Application>
  <PresentationFormat>Pokaz na ekranie (4:3)</PresentationFormat>
  <Paragraphs>107</Paragraphs>
  <Slides>13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4" baseType="lpstr">
      <vt:lpstr>Hol</vt:lpstr>
      <vt:lpstr>TEMAT  Budowa  i działanie  serca.</vt:lpstr>
      <vt:lpstr>Prezentacja programu PowerPoint</vt:lpstr>
      <vt:lpstr>1. Położenie serca. </vt:lpstr>
      <vt:lpstr>2. Budowa  i kształt serca. </vt:lpstr>
      <vt:lpstr>Prezentacja programu PowerPoint</vt:lpstr>
      <vt:lpstr>Prezentacja programu PowerPoint</vt:lpstr>
      <vt:lpstr>3. Przepływ  krwi  w  sercu.   *Krew natleniona*</vt:lpstr>
      <vt:lpstr>4.Cykl pracy serca.</vt:lpstr>
      <vt:lpstr>4.Tętno i ciśnienie krwi.</vt:lpstr>
      <vt:lpstr>6.Wpływ wysiłku fizycznego na tętno i ciśnienie krwi.</vt:lpstr>
      <vt:lpstr>Prezentacja programu PowerPoint</vt:lpstr>
      <vt:lpstr>NOTATKA DO ZESZYTU</vt:lpstr>
      <vt:lpstr>DZIĘKUJĘ </vt:lpstr>
    </vt:vector>
  </TitlesOfParts>
  <Company>Sil-art Rycho444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TEMAT  Krążenie krwi- obieg  duży i mały.</dc:title>
  <dc:creator>Kowalski Ryszard</dc:creator>
  <cp:lastModifiedBy>Kowalski Ryszard</cp:lastModifiedBy>
  <cp:revision>23</cp:revision>
  <dcterms:created xsi:type="dcterms:W3CDTF">2020-11-23T14:57:45Z</dcterms:created>
  <dcterms:modified xsi:type="dcterms:W3CDTF">2020-11-23T20:01:54Z</dcterms:modified>
</cp:coreProperties>
</file>