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4" r:id="rId3"/>
    <p:sldId id="301" r:id="rId4"/>
    <p:sldId id="299" r:id="rId5"/>
    <p:sldId id="303" r:id="rId6"/>
    <p:sldId id="302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271" r:id="rId18"/>
    <p:sldId id="272" r:id="rId19"/>
    <p:sldId id="259" r:id="rId20"/>
    <p:sldId id="314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9729" y="224234"/>
            <a:ext cx="8560743" cy="893017"/>
          </a:xfrm>
        </p:spPr>
        <p:txBody>
          <a:bodyPr>
            <a:normAutofit/>
          </a:bodyPr>
          <a:lstStyle/>
          <a:p>
            <a:r>
              <a:rPr lang="pl-PL" dirty="0"/>
              <a:t>Jak połączone są kości w szkielecie?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7C205A1-2773-41F0-B615-6BBA9BCD0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578" y="1335186"/>
            <a:ext cx="6408712" cy="43962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dirty="0">
                <a:solidFill>
                  <a:schemeClr val="tx1"/>
                </a:solidFill>
              </a:rPr>
              <a:t>NA LEKCJI NAUCZYSZ SIĘ: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EB9FF6-F8D1-43B0-8C92-02861910C4B0}"/>
              </a:ext>
            </a:extLst>
          </p:cNvPr>
          <p:cNvSpPr txBox="1"/>
          <p:nvPr/>
        </p:nvSpPr>
        <p:spPr>
          <a:xfrm>
            <a:off x="323528" y="1818122"/>
            <a:ext cx="8496944" cy="46166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Wymieniać i charakteryzować rodzaje połączeń kości w szkielecie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9AC6B8-DF20-4DE3-87BC-A13833C919EF}"/>
              </a:ext>
            </a:extLst>
          </p:cNvPr>
          <p:cNvSpPr txBox="1"/>
          <p:nvPr/>
        </p:nvSpPr>
        <p:spPr>
          <a:xfrm>
            <a:off x="323528" y="2451426"/>
            <a:ext cx="8503841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Opisywać budowę i wskazywać na schemacie elementy budujące staw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2046313-8323-4576-83F9-3B4FDB0F47B5}"/>
              </a:ext>
            </a:extLst>
          </p:cNvPr>
          <p:cNvSpPr txBox="1"/>
          <p:nvPr/>
        </p:nvSpPr>
        <p:spPr>
          <a:xfrm>
            <a:off x="339455" y="4065929"/>
            <a:ext cx="85038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Wskazywać na sobie umiejscowienie poszczególnych połączeń kości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CF8776-0BC7-4CE6-A7DE-FE044AFC1DE5}"/>
              </a:ext>
            </a:extLst>
          </p:cNvPr>
          <p:cNvSpPr txBox="1"/>
          <p:nvPr/>
        </p:nvSpPr>
        <p:spPr>
          <a:xfrm>
            <a:off x="345135" y="3454063"/>
            <a:ext cx="8453730" cy="46166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Wymieniać rodzaje stawów i podawać przykłady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0D575C-73AA-4CAF-BBD4-48832D93CFDE}"/>
              </a:ext>
            </a:extLst>
          </p:cNvPr>
          <p:cNvSpPr txBox="1"/>
          <p:nvPr/>
        </p:nvSpPr>
        <p:spPr>
          <a:xfrm>
            <a:off x="323528" y="5445224"/>
            <a:ext cx="849694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Układ ruchu.</a:t>
            </a: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przedstawia rolę i współdziałanie mięśni, ścięgien, kości i stawów w wykonywaniu ruchów;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49E3A1B-B82B-4E2C-94BB-64337CFF90EB}"/>
              </a:ext>
            </a:extLst>
          </p:cNvPr>
          <p:cNvSpPr txBox="1"/>
          <p:nvPr/>
        </p:nvSpPr>
        <p:spPr>
          <a:xfrm>
            <a:off x="298578" y="4974941"/>
            <a:ext cx="2944119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pl-PL" dirty="0"/>
              <a:t>PODSTAWA PROGRAMOWA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7119" y="188640"/>
            <a:ext cx="3660825" cy="936104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2"/>
                </a:solidFill>
              </a:rPr>
              <a:t>Jak połączone są nasze kości?</a:t>
            </a:r>
          </a:p>
        </p:txBody>
      </p:sp>
      <p:sp>
        <p:nvSpPr>
          <p:cNvPr id="1032" name="AutoShape 8" descr="Znalezione obrazy dla zapytania szkielet"/>
          <p:cNvSpPr>
            <a:spLocks noChangeAspect="1" noChangeArrowheads="1"/>
          </p:cNvSpPr>
          <p:nvPr/>
        </p:nvSpPr>
        <p:spPr bwMode="auto">
          <a:xfrm>
            <a:off x="-193255" y="-1688134"/>
            <a:ext cx="2181225" cy="3238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4" name="Picture 10" descr="Szkielet, Samica, Szkielet Wewnętrzny, Skelet"/>
          <p:cNvPicPr>
            <a:picLocks noChangeAspect="1" noChangeArrowheads="1"/>
          </p:cNvPicPr>
          <p:nvPr/>
        </p:nvPicPr>
        <p:blipFill rotWithShape="1">
          <a:blip r:embed="rId2"/>
          <a:srcRect t="1374"/>
          <a:stretch/>
        </p:blipFill>
        <p:spPr bwMode="auto">
          <a:xfrm>
            <a:off x="4401231" y="0"/>
            <a:ext cx="4872138" cy="7133474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A6C3BBF-D0A3-4CC3-AAAC-93AA5B0189C2}"/>
              </a:ext>
            </a:extLst>
          </p:cNvPr>
          <p:cNvSpPr txBox="1"/>
          <p:nvPr/>
        </p:nvSpPr>
        <p:spPr>
          <a:xfrm>
            <a:off x="593596" y="1164173"/>
            <a:ext cx="3685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Przeprowadź obserwacje </a:t>
            </a:r>
            <a:r>
              <a:rPr lang="pl-PL" sz="2400" dirty="0">
                <a:sym typeface="Wingdings" panose="05000000000000000000" pitchFamily="2" charset="2"/>
              </a:rPr>
              <a:t></a:t>
            </a:r>
            <a:r>
              <a:rPr lang="pl-PL" sz="2400" dirty="0"/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0CFF076-2A4C-42C0-B524-D44F6075976E}"/>
              </a:ext>
            </a:extLst>
          </p:cNvPr>
          <p:cNvSpPr txBox="1"/>
          <p:nvPr/>
        </p:nvSpPr>
        <p:spPr>
          <a:xfrm>
            <a:off x="172865" y="1812362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Sprawdź w jakim zakresie poruszają się względem siebie kości w Twoim szkielecie: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09CDA0EB-6973-4B00-824C-C197AA517C8B}"/>
              </a:ext>
            </a:extLst>
          </p:cNvPr>
          <p:cNvSpPr/>
          <p:nvPr/>
        </p:nvSpPr>
        <p:spPr>
          <a:xfrm>
            <a:off x="5203690" y="1189083"/>
            <a:ext cx="576064" cy="57606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7211BFF6-53A8-4AAC-877B-76F2D90790A1}"/>
              </a:ext>
            </a:extLst>
          </p:cNvPr>
          <p:cNvSpPr/>
          <p:nvPr/>
        </p:nvSpPr>
        <p:spPr>
          <a:xfrm>
            <a:off x="6477260" y="692696"/>
            <a:ext cx="360040" cy="37882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66496680-FB5F-4361-8D44-41F52C3452A2}"/>
              </a:ext>
            </a:extLst>
          </p:cNvPr>
          <p:cNvSpPr/>
          <p:nvPr/>
        </p:nvSpPr>
        <p:spPr>
          <a:xfrm>
            <a:off x="6801284" y="1059076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B0E8DC8B-7346-4E1A-AD26-460F57946B43}"/>
              </a:ext>
            </a:extLst>
          </p:cNvPr>
          <p:cNvSpPr/>
          <p:nvPr/>
        </p:nvSpPr>
        <p:spPr>
          <a:xfrm>
            <a:off x="7350733" y="1493168"/>
            <a:ext cx="576064" cy="57606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E0EAD7F1-A24D-4FDE-8687-3DCBDACDC6AB}"/>
              </a:ext>
            </a:extLst>
          </p:cNvPr>
          <p:cNvSpPr/>
          <p:nvPr/>
        </p:nvSpPr>
        <p:spPr>
          <a:xfrm>
            <a:off x="8460432" y="320762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C54E7CE1-4D03-40D9-B498-F80BDBAC6657}"/>
              </a:ext>
            </a:extLst>
          </p:cNvPr>
          <p:cNvSpPr/>
          <p:nvPr/>
        </p:nvSpPr>
        <p:spPr>
          <a:xfrm>
            <a:off x="4801741" y="550921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EFE28A48-27A7-40AC-92B3-9CAA13671CF9}"/>
              </a:ext>
            </a:extLst>
          </p:cNvPr>
          <p:cNvSpPr/>
          <p:nvPr/>
        </p:nvSpPr>
        <p:spPr>
          <a:xfrm>
            <a:off x="6702387" y="2853257"/>
            <a:ext cx="549449" cy="5228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0B95EAB9-76AB-47B7-85F3-F76BBE44A35E}"/>
              </a:ext>
            </a:extLst>
          </p:cNvPr>
          <p:cNvSpPr/>
          <p:nvPr/>
        </p:nvSpPr>
        <p:spPr>
          <a:xfrm>
            <a:off x="7131487" y="3593051"/>
            <a:ext cx="549448" cy="5228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8E044B7B-8DB9-4B74-A825-0B536FD70766}"/>
              </a:ext>
            </a:extLst>
          </p:cNvPr>
          <p:cNvSpPr/>
          <p:nvPr/>
        </p:nvSpPr>
        <p:spPr>
          <a:xfrm>
            <a:off x="5940152" y="5445224"/>
            <a:ext cx="543647" cy="50405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765E066-CBD2-4E60-98D6-202143CECFC8}"/>
              </a:ext>
            </a:extLst>
          </p:cNvPr>
          <p:cNvSpPr txBox="1"/>
          <p:nvPr/>
        </p:nvSpPr>
        <p:spPr>
          <a:xfrm>
            <a:off x="220980" y="2519109"/>
            <a:ext cx="54610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łokciu. Nazwij kości które łączą się w tym miejscu.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czaszce. Dotykaj mózgoczaszki i oceń ruchomość poszczególnych jej kości.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miejscu styku żuchwy i szczęki. Która kość się porusza?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miejscu połączenia kości ramiennej z łopatką.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nadgarstku. Jakich ruchów nie można by było wykonywać w sytuacji, gdy nadgarstek byłby zablokowany np. bandżem?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paliczkach dłoni.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kręgosłupie w odcinku lędźwiowym. A jaki zakres jest w pozostałych odcinkach kręgosłupa?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biodrze.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pl-PL" dirty="0"/>
              <a:t>W kolanie. W którym miejscu zakres ruchów jest podobny jak w kolanie?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9125" y="539090"/>
            <a:ext cx="3660825" cy="936104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2"/>
                </a:solidFill>
              </a:rPr>
              <a:t>Jak połączone są nasze kości?</a:t>
            </a:r>
          </a:p>
        </p:txBody>
      </p:sp>
      <p:sp>
        <p:nvSpPr>
          <p:cNvPr id="1032" name="AutoShape 8" descr="Znalezione obrazy dla zapytania szkielet"/>
          <p:cNvSpPr>
            <a:spLocks noChangeAspect="1" noChangeArrowheads="1"/>
          </p:cNvSpPr>
          <p:nvPr/>
        </p:nvSpPr>
        <p:spPr bwMode="auto">
          <a:xfrm>
            <a:off x="-193255" y="-1688134"/>
            <a:ext cx="2181225" cy="3238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4" name="Picture 10" descr="Szkielet, Samica, Szkielet Wewnętrzny, Skelet"/>
          <p:cNvPicPr>
            <a:picLocks noChangeAspect="1" noChangeArrowheads="1"/>
          </p:cNvPicPr>
          <p:nvPr/>
        </p:nvPicPr>
        <p:blipFill rotWithShape="1">
          <a:blip r:embed="rId2"/>
          <a:srcRect t="1374"/>
          <a:stretch/>
        </p:blipFill>
        <p:spPr bwMode="auto">
          <a:xfrm>
            <a:off x="4401231" y="0"/>
            <a:ext cx="4872138" cy="7133474"/>
          </a:xfrm>
          <a:prstGeom prst="rect">
            <a:avLst/>
          </a:prstGeom>
          <a:noFill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0CFF076-2A4C-42C0-B524-D44F6075976E}"/>
              </a:ext>
            </a:extLst>
          </p:cNvPr>
          <p:cNvSpPr txBox="1"/>
          <p:nvPr/>
        </p:nvSpPr>
        <p:spPr>
          <a:xfrm>
            <a:off x="170023" y="1619005"/>
            <a:ext cx="540420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Czy wszystkie kości w szkielecie połączone są w taki sam sposób? 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09CDA0EB-6973-4B00-824C-C197AA517C8B}"/>
              </a:ext>
            </a:extLst>
          </p:cNvPr>
          <p:cNvSpPr/>
          <p:nvPr/>
        </p:nvSpPr>
        <p:spPr>
          <a:xfrm>
            <a:off x="5203690" y="1189083"/>
            <a:ext cx="576064" cy="57606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7211BFF6-53A8-4AAC-877B-76F2D90790A1}"/>
              </a:ext>
            </a:extLst>
          </p:cNvPr>
          <p:cNvSpPr/>
          <p:nvPr/>
        </p:nvSpPr>
        <p:spPr>
          <a:xfrm>
            <a:off x="6477260" y="692696"/>
            <a:ext cx="360040" cy="37882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66496680-FB5F-4361-8D44-41F52C3452A2}"/>
              </a:ext>
            </a:extLst>
          </p:cNvPr>
          <p:cNvSpPr/>
          <p:nvPr/>
        </p:nvSpPr>
        <p:spPr>
          <a:xfrm>
            <a:off x="6801284" y="1059076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B0E8DC8B-7346-4E1A-AD26-460F57946B43}"/>
              </a:ext>
            </a:extLst>
          </p:cNvPr>
          <p:cNvSpPr/>
          <p:nvPr/>
        </p:nvSpPr>
        <p:spPr>
          <a:xfrm>
            <a:off x="7350733" y="1493168"/>
            <a:ext cx="576064" cy="57606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E0EAD7F1-A24D-4FDE-8687-3DCBDACDC6AB}"/>
              </a:ext>
            </a:extLst>
          </p:cNvPr>
          <p:cNvSpPr/>
          <p:nvPr/>
        </p:nvSpPr>
        <p:spPr>
          <a:xfrm>
            <a:off x="8460432" y="320762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C54E7CE1-4D03-40D9-B498-F80BDBAC6657}"/>
              </a:ext>
            </a:extLst>
          </p:cNvPr>
          <p:cNvSpPr/>
          <p:nvPr/>
        </p:nvSpPr>
        <p:spPr>
          <a:xfrm>
            <a:off x="4801741" y="550921"/>
            <a:ext cx="351656" cy="3359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EFE28A48-27A7-40AC-92B3-9CAA13671CF9}"/>
              </a:ext>
            </a:extLst>
          </p:cNvPr>
          <p:cNvSpPr/>
          <p:nvPr/>
        </p:nvSpPr>
        <p:spPr>
          <a:xfrm>
            <a:off x="6702387" y="2853257"/>
            <a:ext cx="549449" cy="5228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0B95EAB9-76AB-47B7-85F3-F76BBE44A35E}"/>
              </a:ext>
            </a:extLst>
          </p:cNvPr>
          <p:cNvSpPr/>
          <p:nvPr/>
        </p:nvSpPr>
        <p:spPr>
          <a:xfrm>
            <a:off x="7131487" y="3593051"/>
            <a:ext cx="549448" cy="52283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8E044B7B-8DB9-4B74-A825-0B536FD70766}"/>
              </a:ext>
            </a:extLst>
          </p:cNvPr>
          <p:cNvSpPr/>
          <p:nvPr/>
        </p:nvSpPr>
        <p:spPr>
          <a:xfrm>
            <a:off x="5940152" y="5445224"/>
            <a:ext cx="543647" cy="50405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A3C67EB-AD55-493A-94D5-BC16428E2674}"/>
              </a:ext>
            </a:extLst>
          </p:cNvPr>
          <p:cNvSpPr txBox="1"/>
          <p:nvPr/>
        </p:nvSpPr>
        <p:spPr>
          <a:xfrm>
            <a:off x="170023" y="3057260"/>
            <a:ext cx="5404206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 jaki sposób możemy podzielić rodzaje połączeń kości ze względu na zakres ruchu?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85825D4-B4E8-470E-9CFB-06DA680FB1DB}"/>
              </a:ext>
            </a:extLst>
          </p:cNvPr>
          <p:cNvSpPr txBox="1"/>
          <p:nvPr/>
        </p:nvSpPr>
        <p:spPr>
          <a:xfrm>
            <a:off x="175906" y="5219330"/>
            <a:ext cx="540420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Z czego wynikają różnice w połączeniach?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74DC358-0705-4976-AE05-FC7BF3ED6A87}"/>
              </a:ext>
            </a:extLst>
          </p:cNvPr>
          <p:cNvSpPr txBox="1"/>
          <p:nvPr/>
        </p:nvSpPr>
        <p:spPr>
          <a:xfrm>
            <a:off x="170023" y="2543296"/>
            <a:ext cx="285271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59D2969-8A08-46C5-8094-BCB1022B03E2}"/>
              </a:ext>
            </a:extLst>
          </p:cNvPr>
          <p:cNvSpPr txBox="1"/>
          <p:nvPr/>
        </p:nvSpPr>
        <p:spPr>
          <a:xfrm>
            <a:off x="175906" y="4289095"/>
            <a:ext cx="540420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Na ruchome oraz na te, z ograniczoną ruchomością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13D23CD-F885-4B7C-A91F-B0C2916604A9}"/>
              </a:ext>
            </a:extLst>
          </p:cNvPr>
          <p:cNvSpPr txBox="1"/>
          <p:nvPr/>
        </p:nvSpPr>
        <p:spPr>
          <a:xfrm>
            <a:off x="192133" y="5848902"/>
            <a:ext cx="540420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Z funkcji jakie pełnią poszczególne części </a:t>
            </a:r>
          </a:p>
          <a:p>
            <a:pPr algn="just"/>
            <a:r>
              <a:rPr lang="pl-PL" sz="2400" dirty="0"/>
              <a:t>szkieletu</a:t>
            </a:r>
          </a:p>
        </p:txBody>
      </p:sp>
    </p:spTree>
    <p:extLst>
      <p:ext uri="{BB962C8B-B14F-4D97-AF65-F5344CB8AC3E}">
        <p14:creationId xmlns:p14="http://schemas.microsoft.com/office/powerpoint/2010/main" val="37363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59DC59-1823-41B9-B127-F51C925E3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8640"/>
            <a:ext cx="7931224" cy="418058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połączeń kości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4C17C96-2C3E-4E10-A080-A2BF3E21B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15" y="1196752"/>
            <a:ext cx="5707403" cy="5559878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357B8F6-F1D5-40F6-A923-01D999892E42}"/>
              </a:ext>
            </a:extLst>
          </p:cNvPr>
          <p:cNvSpPr txBox="1"/>
          <p:nvPr/>
        </p:nvSpPr>
        <p:spPr>
          <a:xfrm>
            <a:off x="5580112" y="846625"/>
            <a:ext cx="28083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STAWY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C9D7CA4-7FB7-4EE9-A7A9-434C4BA86DF4}"/>
              </a:ext>
            </a:extLst>
          </p:cNvPr>
          <p:cNvSpPr txBox="1"/>
          <p:nvPr/>
        </p:nvSpPr>
        <p:spPr>
          <a:xfrm>
            <a:off x="5580112" y="131738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Połączenia ruchome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855A55C-7DEB-4E57-9252-8E661827D1E2}"/>
              </a:ext>
            </a:extLst>
          </p:cNvPr>
          <p:cNvSpPr txBox="1"/>
          <p:nvPr/>
        </p:nvSpPr>
        <p:spPr>
          <a:xfrm>
            <a:off x="5105130" y="2280866"/>
            <a:ext cx="39079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jaki sposób nasady kości układają się względem siebie?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BD3D8A-847E-40CB-833A-51815141D42B}"/>
              </a:ext>
            </a:extLst>
          </p:cNvPr>
          <p:cNvSpPr txBox="1"/>
          <p:nvPr/>
        </p:nvSpPr>
        <p:spPr>
          <a:xfrm>
            <a:off x="5105130" y="3253442"/>
            <a:ext cx="3907905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otacza łączące się kości?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0DB45A9-4D5B-4008-B22F-F99E3A8D4281}"/>
              </a:ext>
            </a:extLst>
          </p:cNvPr>
          <p:cNvSpPr txBox="1"/>
          <p:nvPr/>
        </p:nvSpPr>
        <p:spPr>
          <a:xfrm>
            <a:off x="2123728" y="298245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A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6F8ED9C0-B3E9-4BDD-9F38-9852A8B3C389}"/>
              </a:ext>
            </a:extLst>
          </p:cNvPr>
          <p:cNvCxnSpPr/>
          <p:nvPr/>
        </p:nvCxnSpPr>
        <p:spPr>
          <a:xfrm>
            <a:off x="2411760" y="3444123"/>
            <a:ext cx="504056" cy="7049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F6C73DA-234C-4CF8-92A4-8D7571601886}"/>
              </a:ext>
            </a:extLst>
          </p:cNvPr>
          <p:cNvSpPr txBox="1"/>
          <p:nvPr/>
        </p:nvSpPr>
        <p:spPr>
          <a:xfrm>
            <a:off x="5105130" y="3903794"/>
            <a:ext cx="390790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 element zaznaczony na schemacie literką A?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1845E3B-856D-471D-AFBE-391601F52E08}"/>
              </a:ext>
            </a:extLst>
          </p:cNvPr>
          <p:cNvSpPr txBox="1"/>
          <p:nvPr/>
        </p:nvSpPr>
        <p:spPr>
          <a:xfrm>
            <a:off x="467543" y="1196752"/>
            <a:ext cx="3096345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Przeanalizuj schemat budowy stawu znajdujący się w podręczniku</a:t>
            </a:r>
          </a:p>
        </p:txBody>
      </p:sp>
    </p:spTree>
    <p:extLst>
      <p:ext uri="{BB962C8B-B14F-4D97-AF65-F5344CB8AC3E}">
        <p14:creationId xmlns:p14="http://schemas.microsoft.com/office/powerpoint/2010/main" val="332665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>
            <a:extLst>
              <a:ext uri="{FF2B5EF4-FFF2-40B4-BE49-F238E27FC236}">
                <a16:creationId xmlns:a16="http://schemas.microsoft.com/office/drawing/2014/main" id="{BF5B03E7-E0AC-46DE-9293-FF19FC1CA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23" y="1840604"/>
            <a:ext cx="6508829" cy="475674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559DC59-1823-41B9-B127-F51C925E3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8640"/>
            <a:ext cx="7931224" cy="418058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połączeń kości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357B8F6-F1D5-40F6-A923-01D999892E42}"/>
              </a:ext>
            </a:extLst>
          </p:cNvPr>
          <p:cNvSpPr txBox="1"/>
          <p:nvPr/>
        </p:nvSpPr>
        <p:spPr>
          <a:xfrm>
            <a:off x="5580112" y="846625"/>
            <a:ext cx="28083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STAWY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C9D7CA4-7FB7-4EE9-A7A9-434C4BA86DF4}"/>
              </a:ext>
            </a:extLst>
          </p:cNvPr>
          <p:cNvSpPr txBox="1"/>
          <p:nvPr/>
        </p:nvSpPr>
        <p:spPr>
          <a:xfrm>
            <a:off x="5580112" y="131738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Połączenia ruchome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0654BAA-02E6-4EA8-93E6-0BB4DC3B121E}"/>
              </a:ext>
            </a:extLst>
          </p:cNvPr>
          <p:cNvSpPr txBox="1"/>
          <p:nvPr/>
        </p:nvSpPr>
        <p:spPr>
          <a:xfrm>
            <a:off x="6798670" y="2731777"/>
            <a:ext cx="1944216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Kość z wypukłą nasadą - główka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E5605F9-6FCB-4D0D-8D72-44243AFE010B}"/>
              </a:ext>
            </a:extLst>
          </p:cNvPr>
          <p:cNvSpPr txBox="1"/>
          <p:nvPr/>
        </p:nvSpPr>
        <p:spPr>
          <a:xfrm>
            <a:off x="6444208" y="5958375"/>
            <a:ext cx="2242592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Kość z wklęsłą nasadą - panewka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3949C22-8C94-4607-B267-6013C0A795BF}"/>
              </a:ext>
            </a:extLst>
          </p:cNvPr>
          <p:cNvSpPr txBox="1"/>
          <p:nvPr/>
        </p:nvSpPr>
        <p:spPr>
          <a:xfrm>
            <a:off x="5586096" y="1840604"/>
            <a:ext cx="280232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Budowa stawu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290B2C2-5A51-4E59-AAA6-7DA80FB19CE4}"/>
              </a:ext>
            </a:extLst>
          </p:cNvPr>
          <p:cNvSpPr txBox="1"/>
          <p:nvPr/>
        </p:nvSpPr>
        <p:spPr>
          <a:xfrm>
            <a:off x="5724128" y="4804653"/>
            <a:ext cx="2962672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Tkanka chrzęstna pokrywająca nasady kości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DAEACED8-B7D9-4CE0-B50A-C89EC48FDEE5}"/>
              </a:ext>
            </a:extLst>
          </p:cNvPr>
          <p:cNvSpPr txBox="1"/>
          <p:nvPr/>
        </p:nvSpPr>
        <p:spPr>
          <a:xfrm>
            <a:off x="4613785" y="2731777"/>
            <a:ext cx="1332148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Torebka stawowa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43C71944-E053-416F-851F-35B006F567F9}"/>
              </a:ext>
            </a:extLst>
          </p:cNvPr>
          <p:cNvSpPr txBox="1"/>
          <p:nvPr/>
        </p:nvSpPr>
        <p:spPr>
          <a:xfrm>
            <a:off x="1231944" y="3284984"/>
            <a:ext cx="1944216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Więzadła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E7BC72B-5D67-472D-90D8-0DAC25F54EC2}"/>
              </a:ext>
            </a:extLst>
          </p:cNvPr>
          <p:cNvSpPr txBox="1"/>
          <p:nvPr/>
        </p:nvSpPr>
        <p:spPr>
          <a:xfrm>
            <a:off x="179512" y="818445"/>
            <a:ext cx="3168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Który z zaznaczonych elementów jest: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Elastyczny?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Odporny na ścieranie?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13EF446-7B3D-4781-A0D3-856A91025B35}"/>
              </a:ext>
            </a:extLst>
          </p:cNvPr>
          <p:cNvSpPr txBox="1"/>
          <p:nvPr/>
        </p:nvSpPr>
        <p:spPr>
          <a:xfrm>
            <a:off x="5724128" y="3940179"/>
            <a:ext cx="2962672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Jama stawowa wypełniona mazią</a:t>
            </a: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6D3DDDAA-5C1E-4817-BB1B-96EA6171B3ED}"/>
              </a:ext>
            </a:extLst>
          </p:cNvPr>
          <p:cNvCxnSpPr>
            <a:stCxn id="34" idx="1"/>
          </p:cNvCxnSpPr>
          <p:nvPr/>
        </p:nvCxnSpPr>
        <p:spPr>
          <a:xfrm flipH="1">
            <a:off x="4499992" y="4294122"/>
            <a:ext cx="1224136" cy="507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F35B13D-4D7D-4BA3-94C0-7054B20EF0FC}"/>
              </a:ext>
            </a:extLst>
          </p:cNvPr>
          <p:cNvSpPr txBox="1"/>
          <p:nvPr/>
        </p:nvSpPr>
        <p:spPr>
          <a:xfrm>
            <a:off x="539552" y="6381328"/>
            <a:ext cx="446449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Jaką rolę spełnia maź?</a:t>
            </a:r>
          </a:p>
        </p:txBody>
      </p:sp>
    </p:spTree>
    <p:extLst>
      <p:ext uri="{BB962C8B-B14F-4D97-AF65-F5344CB8AC3E}">
        <p14:creationId xmlns:p14="http://schemas.microsoft.com/office/powerpoint/2010/main" val="261119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1E4D6-397E-4630-8841-1170B35D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220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połączeń kości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41ECED9-8F8C-4785-931C-BA4B0CCE2367}"/>
              </a:ext>
            </a:extLst>
          </p:cNvPr>
          <p:cNvSpPr txBox="1"/>
          <p:nvPr/>
        </p:nvSpPr>
        <p:spPr>
          <a:xfrm>
            <a:off x="5292080" y="1196752"/>
            <a:ext cx="337585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CHRZĄSTKOZROSTY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AA88144-F982-4D62-9DBE-2F4E0A21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118866"/>
            <a:ext cx="7055115" cy="486339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91EEDF7-0991-42FC-9E21-C12ABF6C2431}"/>
              </a:ext>
            </a:extLst>
          </p:cNvPr>
          <p:cNvSpPr txBox="1"/>
          <p:nvPr/>
        </p:nvSpPr>
        <p:spPr>
          <a:xfrm>
            <a:off x="5410537" y="1751809"/>
            <a:ext cx="3244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Połączenia pół-ruchome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1618BD6-0F5B-4C57-A2F6-86045D0F9A36}"/>
              </a:ext>
            </a:extLst>
          </p:cNvPr>
          <p:cNvSpPr txBox="1"/>
          <p:nvPr/>
        </p:nvSpPr>
        <p:spPr>
          <a:xfrm>
            <a:off x="323528" y="1196752"/>
            <a:ext cx="367240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 chrząstka </a:t>
            </a:r>
          </a:p>
          <a:p>
            <a:pPr algn="ctr"/>
            <a:r>
              <a:rPr lang="pl-PL" sz="2400" dirty="0"/>
              <a:t>w tym połączeniu?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F56100E-CECC-42A3-9D21-A5EFED005C69}"/>
              </a:ext>
            </a:extLst>
          </p:cNvPr>
          <p:cNvSpPr txBox="1"/>
          <p:nvPr/>
        </p:nvSpPr>
        <p:spPr>
          <a:xfrm>
            <a:off x="323528" y="2130316"/>
            <a:ext cx="3672408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Chrząstka nadaje elastyczność jednocześnie amortyzując nacisk trzonów kręgów na siebie</a:t>
            </a:r>
          </a:p>
        </p:txBody>
      </p:sp>
    </p:spTree>
    <p:extLst>
      <p:ext uri="{BB962C8B-B14F-4D97-AF65-F5344CB8AC3E}">
        <p14:creationId xmlns:p14="http://schemas.microsoft.com/office/powerpoint/2010/main" val="1286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4EE727-701C-439A-8867-83CBE9C8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 klatce piersiowej materiałem łączącym kości jest także chrząstka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31BF267-20EA-44AE-BC1D-28A995E3D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563" y="1417638"/>
            <a:ext cx="4896595" cy="5306098"/>
          </a:xfrm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3F4D315D-2516-4BEB-B1EF-F4D2BBD7BC7E}"/>
              </a:ext>
            </a:extLst>
          </p:cNvPr>
          <p:cNvCxnSpPr>
            <a:cxnSpLocks/>
          </p:cNvCxnSpPr>
          <p:nvPr/>
        </p:nvCxnSpPr>
        <p:spPr>
          <a:xfrm flipH="1">
            <a:off x="3275856" y="2492896"/>
            <a:ext cx="1872208" cy="751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2E5D96AD-86C8-4163-9040-5381CD36A632}"/>
              </a:ext>
            </a:extLst>
          </p:cNvPr>
          <p:cNvCxnSpPr>
            <a:cxnSpLocks/>
          </p:cNvCxnSpPr>
          <p:nvPr/>
        </p:nvCxnSpPr>
        <p:spPr>
          <a:xfrm flipH="1">
            <a:off x="3484274" y="2560638"/>
            <a:ext cx="1735798" cy="18270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8260F23-23EB-4906-8A02-2E04453F2F7A}"/>
              </a:ext>
            </a:extLst>
          </p:cNvPr>
          <p:cNvSpPr txBox="1"/>
          <p:nvPr/>
        </p:nvSpPr>
        <p:spPr>
          <a:xfrm>
            <a:off x="4499991" y="4092761"/>
            <a:ext cx="4457067" cy="178510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sz="2200" dirty="0">
                <a:solidFill>
                  <a:schemeClr val="tx1"/>
                </a:solidFill>
              </a:rPr>
              <a:t>Chrząstki łączące żebra z mostkiem umożliwiają rozszerzanie się klatki piersiowej podczas wdechu, nadal jednak umożliwiając ochronę narządów znajdujących się wewnątrz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F2C982A-7427-4683-9C1D-3E6EAF6191DD}"/>
              </a:ext>
            </a:extLst>
          </p:cNvPr>
          <p:cNvSpPr txBox="1"/>
          <p:nvPr/>
        </p:nvSpPr>
        <p:spPr>
          <a:xfrm>
            <a:off x="5364088" y="2204864"/>
            <a:ext cx="3096395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spełniają chrząstki żebrowe?</a:t>
            </a:r>
          </a:p>
        </p:txBody>
      </p:sp>
    </p:spTree>
    <p:extLst>
      <p:ext uri="{BB962C8B-B14F-4D97-AF65-F5344CB8AC3E}">
        <p14:creationId xmlns:p14="http://schemas.microsoft.com/office/powerpoint/2010/main" val="366791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6C39CB2A-058F-446A-AF63-C307B6DB2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50" y="65229"/>
            <a:ext cx="4130458" cy="4896544"/>
          </a:xfr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4BF7E0F-8451-471C-ABBA-E0EE0F834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293" y="1807629"/>
            <a:ext cx="3971925" cy="380047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A4F0A0E-B73B-4ECE-B92E-344F87D5A1C5}"/>
              </a:ext>
            </a:extLst>
          </p:cNvPr>
          <p:cNvSpPr txBox="1"/>
          <p:nvPr/>
        </p:nvSpPr>
        <p:spPr>
          <a:xfrm>
            <a:off x="5878488" y="6144491"/>
            <a:ext cx="3096344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Czy wszystkie kości czaszki są połączone za pomocą szwów? </a:t>
            </a: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AA7E0F4F-DA84-4FE2-91B5-F1EDEE78D03E}"/>
              </a:ext>
            </a:extLst>
          </p:cNvPr>
          <p:cNvSpPr/>
          <p:nvPr/>
        </p:nvSpPr>
        <p:spPr>
          <a:xfrm>
            <a:off x="6588224" y="3933056"/>
            <a:ext cx="576064" cy="5040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FD527EAF-858C-4F14-B98C-51CF3FE7EBB9}"/>
              </a:ext>
            </a:extLst>
          </p:cNvPr>
          <p:cNvCxnSpPr>
            <a:cxnSpLocks/>
          </p:cNvCxnSpPr>
          <p:nvPr/>
        </p:nvCxnSpPr>
        <p:spPr>
          <a:xfrm flipH="1" flipV="1">
            <a:off x="7164288" y="4606483"/>
            <a:ext cx="432048" cy="6947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ytuł 1">
            <a:extLst>
              <a:ext uri="{FF2B5EF4-FFF2-40B4-BE49-F238E27FC236}">
                <a16:creationId xmlns:a16="http://schemas.microsoft.com/office/drawing/2014/main" id="{48DA74DD-45E7-43AB-85AF-4FE89FC0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28" y="117079"/>
            <a:ext cx="5050904" cy="646331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połączeń kości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8E50E3F-171F-4BB5-B277-0B745D5466F7}"/>
              </a:ext>
            </a:extLst>
          </p:cNvPr>
          <p:cNvSpPr txBox="1"/>
          <p:nvPr/>
        </p:nvSpPr>
        <p:spPr>
          <a:xfrm>
            <a:off x="5106318" y="846625"/>
            <a:ext cx="328210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WIĘZOZROSTY-SZWY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F4D05E2-3646-4C76-BF10-44B9CD454F31}"/>
              </a:ext>
            </a:extLst>
          </p:cNvPr>
          <p:cNvSpPr txBox="1"/>
          <p:nvPr/>
        </p:nvSpPr>
        <p:spPr>
          <a:xfrm>
            <a:off x="5436096" y="138470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Połączenia nieruchome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DAB77A4D-A6F0-407C-BE32-DCF15BFE8491}"/>
              </a:ext>
            </a:extLst>
          </p:cNvPr>
          <p:cNvSpPr txBox="1"/>
          <p:nvPr/>
        </p:nvSpPr>
        <p:spPr>
          <a:xfrm>
            <a:off x="840516" y="4820773"/>
            <a:ext cx="309634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Więzozrosty zbudowane są z tkanki łącznej włóknistej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154F5E5-FDDE-4A15-8609-90879008F797}"/>
              </a:ext>
            </a:extLst>
          </p:cNvPr>
          <p:cNvSpPr txBox="1"/>
          <p:nvPr/>
        </p:nvSpPr>
        <p:spPr>
          <a:xfrm>
            <a:off x="6590589" y="5384694"/>
            <a:ext cx="2384243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Szczęka i żuchwa połączone są ruchomo</a:t>
            </a:r>
          </a:p>
        </p:txBody>
      </p:sp>
    </p:spTree>
    <p:extLst>
      <p:ext uri="{BB962C8B-B14F-4D97-AF65-F5344CB8AC3E}">
        <p14:creationId xmlns:p14="http://schemas.microsoft.com/office/powerpoint/2010/main" val="232326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B33AE0B4-3923-4EB0-B943-02FF3E8BC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678706"/>
            <a:ext cx="5842015" cy="521409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960E6F8-15F1-432E-8805-27E4D8F2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5050904" cy="56207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3600" dirty="0"/>
              <a:t>DOWIEDZ SIĘ WIĘCEJ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349A25-96B6-466D-AB42-D2A3EA8AF650}"/>
              </a:ext>
            </a:extLst>
          </p:cNvPr>
          <p:cNvSpPr txBox="1"/>
          <p:nvPr/>
        </p:nvSpPr>
        <p:spPr>
          <a:xfrm>
            <a:off x="323528" y="5805264"/>
            <a:ext cx="8568952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W szkielecie występują także połączenia kości za pomocą tkanki kostnej, są to </a:t>
            </a:r>
            <a:r>
              <a:rPr lang="pl-PL" sz="2400" b="1" u="sng" dirty="0">
                <a:solidFill>
                  <a:schemeClr val="tx1"/>
                </a:solidFill>
              </a:rPr>
              <a:t>kościozrosty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DE8EF09-AF1C-4253-A614-B04DF5CB5C89}"/>
              </a:ext>
            </a:extLst>
          </p:cNvPr>
          <p:cNvSpPr txBox="1"/>
          <p:nvPr/>
        </p:nvSpPr>
        <p:spPr>
          <a:xfrm>
            <a:off x="6516216" y="3861048"/>
            <a:ext cx="2304256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Miejsce zrośnięcia trzonów kręgów krzyżowych</a:t>
            </a:r>
          </a:p>
        </p:txBody>
      </p:sp>
    </p:spTree>
    <p:extLst>
      <p:ext uri="{BB962C8B-B14F-4D97-AF65-F5344CB8AC3E}">
        <p14:creationId xmlns:p14="http://schemas.microsoft.com/office/powerpoint/2010/main" val="835932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934D93-B6EC-4573-A9E7-4C08C6D3E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2093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STAWÓW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0AB2122-9B0B-4D87-945B-A1B8BE0AC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891" y="2036128"/>
            <a:ext cx="2129010" cy="2188150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03CC15B-D4A6-4397-84AD-F25A37D16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152" y="1865752"/>
            <a:ext cx="3152724" cy="235852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D7F787B-0468-4343-AE34-FAC400B40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109" y="2043311"/>
            <a:ext cx="2285537" cy="206292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CC57D3D-7F34-4B89-884B-5CECAD8BE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431" y="3928750"/>
            <a:ext cx="2431181" cy="276056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125A558-503F-4DC3-8401-6846E44231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49" y="4224278"/>
            <a:ext cx="1802852" cy="235852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EDAC131-0EDC-4A4C-860E-09EACB5DB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208" y="3928750"/>
            <a:ext cx="2343210" cy="2526847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5584927-2635-4F72-A3E5-85F575C6ED4D}"/>
              </a:ext>
            </a:extLst>
          </p:cNvPr>
          <p:cNvSpPr txBox="1"/>
          <p:nvPr/>
        </p:nvSpPr>
        <p:spPr>
          <a:xfrm>
            <a:off x="280683" y="838183"/>
            <a:ext cx="8406117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Kształt powierzchni stawowych oraz ich wzajemne dopasowanie określają zakres i kierunek ruchu w stawach.</a:t>
            </a:r>
          </a:p>
        </p:txBody>
      </p:sp>
    </p:spTree>
    <p:extLst>
      <p:ext uri="{BB962C8B-B14F-4D97-AF65-F5344CB8AC3E}">
        <p14:creationId xmlns:p14="http://schemas.microsoft.com/office/powerpoint/2010/main" val="745620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C5D061-7C31-4C80-98D0-DB811B55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39" y="188640"/>
            <a:ext cx="421196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STAW ZAWIASOWY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F1529C2-8BED-4F7F-A1D5-E81A92E45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963" y="1204303"/>
            <a:ext cx="7486071" cy="4525963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F1025B0-1962-45D8-8E72-5EA1472904E9}"/>
              </a:ext>
            </a:extLst>
          </p:cNvPr>
          <p:cNvSpPr txBox="1"/>
          <p:nvPr/>
        </p:nvSpPr>
        <p:spPr>
          <a:xfrm>
            <a:off x="5221452" y="188640"/>
            <a:ext cx="344161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Staw zawiasowy ma wklęsłą panewkę dopasowaną do główki w kształcie bloczka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5CBBADC-E17B-4F58-8B41-581CCB7BE3DC}"/>
              </a:ext>
            </a:extLst>
          </p:cNvPr>
          <p:cNvSpPr txBox="1"/>
          <p:nvPr/>
        </p:nvSpPr>
        <p:spPr>
          <a:xfrm>
            <a:off x="330222" y="981547"/>
            <a:ext cx="439248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Staw zawiasowy pozwala na ruch zawiasowy tylko w jednej płaszczyźnie.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AF3488-1ACF-43D5-A175-5A705DD5D07B}"/>
              </a:ext>
            </a:extLst>
          </p:cNvPr>
          <p:cNvSpPr txBox="1"/>
          <p:nvPr/>
        </p:nvSpPr>
        <p:spPr>
          <a:xfrm>
            <a:off x="1570786" y="5649888"/>
            <a:ext cx="63367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Gdzie w szkielecie występują stawy zawiasowe?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EA18953-E7C3-49F9-A403-8BE6109776FF}"/>
              </a:ext>
            </a:extLst>
          </p:cNvPr>
          <p:cNvSpPr txBox="1"/>
          <p:nvPr/>
        </p:nvSpPr>
        <p:spPr>
          <a:xfrm>
            <a:off x="1570786" y="630932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np. w stawie łokciowym oraz w stawie kolanowym</a:t>
            </a:r>
          </a:p>
        </p:txBody>
      </p:sp>
    </p:spTree>
    <p:extLst>
      <p:ext uri="{BB962C8B-B14F-4D97-AF65-F5344CB8AC3E}">
        <p14:creationId xmlns:p14="http://schemas.microsoft.com/office/powerpoint/2010/main" val="146517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6D5189D-667A-4F5B-88D7-F907F1EBD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956" y="1187310"/>
            <a:ext cx="6761163" cy="467028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0C5D061-7C31-4C80-98D0-DB811B55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39" y="188640"/>
            <a:ext cx="421196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STAW KULISTY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F1025B0-1962-45D8-8E72-5EA1472904E9}"/>
              </a:ext>
            </a:extLst>
          </p:cNvPr>
          <p:cNvSpPr txBox="1"/>
          <p:nvPr/>
        </p:nvSpPr>
        <p:spPr>
          <a:xfrm>
            <a:off x="5221452" y="188640"/>
            <a:ext cx="374303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W tym stawie główka o kulistym kształcie jest osadzona we wklęsłej panewce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5CBBADC-E17B-4F58-8B41-581CCB7BE3DC}"/>
              </a:ext>
            </a:extLst>
          </p:cNvPr>
          <p:cNvSpPr txBox="1"/>
          <p:nvPr/>
        </p:nvSpPr>
        <p:spPr>
          <a:xfrm>
            <a:off x="330222" y="981547"/>
            <a:ext cx="4392488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Staw zawiasowy pozwala na największy zakres ruchu.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AF3488-1ACF-43D5-A175-5A705DD5D07B}"/>
              </a:ext>
            </a:extLst>
          </p:cNvPr>
          <p:cNvSpPr txBox="1"/>
          <p:nvPr/>
        </p:nvSpPr>
        <p:spPr>
          <a:xfrm>
            <a:off x="1554358" y="5832523"/>
            <a:ext cx="63367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Gdzie w szkielecie występują stawy kuliste?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EA18953-E7C3-49F9-A403-8BE6109776FF}"/>
              </a:ext>
            </a:extLst>
          </p:cNvPr>
          <p:cNvSpPr txBox="1"/>
          <p:nvPr/>
        </p:nvSpPr>
        <p:spPr>
          <a:xfrm>
            <a:off x="1554358" y="6301001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np. w stawie biodrowym oraz w stawie barkowym</a:t>
            </a:r>
          </a:p>
        </p:txBody>
      </p:sp>
    </p:spTree>
    <p:extLst>
      <p:ext uri="{BB962C8B-B14F-4D97-AF65-F5344CB8AC3E}">
        <p14:creationId xmlns:p14="http://schemas.microsoft.com/office/powerpoint/2010/main" val="268649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C7ADFA8-1B4F-40C1-986C-BDC24CFCB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74" y="1307186"/>
            <a:ext cx="7184850" cy="442367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0C5D061-7C31-4C80-98D0-DB811B55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39" y="188640"/>
            <a:ext cx="421196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STAW OBROTOWY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F1025B0-1962-45D8-8E72-5EA1472904E9}"/>
              </a:ext>
            </a:extLst>
          </p:cNvPr>
          <p:cNvSpPr txBox="1"/>
          <p:nvPr/>
        </p:nvSpPr>
        <p:spPr>
          <a:xfrm>
            <a:off x="4959335" y="188640"/>
            <a:ext cx="3854443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Głowa stawu obrotowego (ten pod spodem) jest osadzona na panewce w kształcie pierścienia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5CBBADC-E17B-4F58-8B41-581CCB7BE3DC}"/>
              </a:ext>
            </a:extLst>
          </p:cNvPr>
          <p:cNvSpPr txBox="1"/>
          <p:nvPr/>
        </p:nvSpPr>
        <p:spPr>
          <a:xfrm>
            <a:off x="330222" y="981547"/>
            <a:ext cx="4392488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Staw obrotowy umożliwia ruchy w jednej płaszczyźnie.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AF3488-1ACF-43D5-A175-5A705DD5D07B}"/>
              </a:ext>
            </a:extLst>
          </p:cNvPr>
          <p:cNvSpPr txBox="1"/>
          <p:nvPr/>
        </p:nvSpPr>
        <p:spPr>
          <a:xfrm>
            <a:off x="1554358" y="5832523"/>
            <a:ext cx="63367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Gdzie w szkielecie występuje staw obrotowy?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EA18953-E7C3-49F9-A403-8BE6109776FF}"/>
              </a:ext>
            </a:extLst>
          </p:cNvPr>
          <p:cNvSpPr txBox="1"/>
          <p:nvPr/>
        </p:nvSpPr>
        <p:spPr>
          <a:xfrm>
            <a:off x="1554358" y="6301001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 odcinku szyjnym kręgosłupa</a:t>
            </a:r>
          </a:p>
        </p:txBody>
      </p:sp>
    </p:spTree>
    <p:extLst>
      <p:ext uri="{BB962C8B-B14F-4D97-AF65-F5344CB8AC3E}">
        <p14:creationId xmlns:p14="http://schemas.microsoft.com/office/powerpoint/2010/main" val="389372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CF8324-76F0-4C29-9C87-2F624EE2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61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INNE RODZAJE STAWÓW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5FB05CC-2A07-4E32-A5D7-733CC3A47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700808"/>
            <a:ext cx="7211144" cy="4827052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20E8D7D-8545-4A4B-A908-27947159A37A}"/>
              </a:ext>
            </a:extLst>
          </p:cNvPr>
          <p:cNvSpPr txBox="1"/>
          <p:nvPr/>
        </p:nvSpPr>
        <p:spPr>
          <a:xfrm>
            <a:off x="395536" y="980728"/>
            <a:ext cx="4896544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STAW ELIPSOIDALNY: </a:t>
            </a:r>
          </a:p>
          <a:p>
            <a:pPr algn="just"/>
            <a:r>
              <a:rPr lang="pl-PL" sz="2400" dirty="0"/>
              <a:t>to staw, w którym eliptyczna główka obraca się w dopasowanej panewce. Staw ten umożliwia ruch w dwóch płaszczyznach.</a:t>
            </a:r>
          </a:p>
        </p:txBody>
      </p:sp>
    </p:spTree>
    <p:extLst>
      <p:ext uri="{BB962C8B-B14F-4D97-AF65-F5344CB8AC3E}">
        <p14:creationId xmlns:p14="http://schemas.microsoft.com/office/powerpoint/2010/main" val="166254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35CF614B-A1FB-4A0E-8D8A-BFE1E9B81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45" y="1484784"/>
            <a:ext cx="8076290" cy="496024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1CF8324-76F0-4C29-9C87-2F624EE2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61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INNE RODZAJE STAWÓW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20E8D7D-8545-4A4B-A908-27947159A37A}"/>
              </a:ext>
            </a:extLst>
          </p:cNvPr>
          <p:cNvSpPr txBox="1"/>
          <p:nvPr/>
        </p:nvSpPr>
        <p:spPr>
          <a:xfrm>
            <a:off x="277869" y="836712"/>
            <a:ext cx="4366139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STAW SIODEŁKOWATY: </a:t>
            </a:r>
          </a:p>
          <a:p>
            <a:pPr algn="just"/>
            <a:r>
              <a:rPr lang="pl-PL" sz="2400" dirty="0"/>
              <a:t>Umożliwia ruch w dwóch płaszczyznach. Obie powierzchnie stawowe mają kształt siodła.</a:t>
            </a:r>
          </a:p>
        </p:txBody>
      </p:sp>
    </p:spTree>
    <p:extLst>
      <p:ext uri="{BB962C8B-B14F-4D97-AF65-F5344CB8AC3E}">
        <p14:creationId xmlns:p14="http://schemas.microsoft.com/office/powerpoint/2010/main" val="3914108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CF8324-76F0-4C29-9C87-2F624EE2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61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INNE RODZAJE STAWÓW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20E8D7D-8545-4A4B-A908-27947159A37A}"/>
              </a:ext>
            </a:extLst>
          </p:cNvPr>
          <p:cNvSpPr txBox="1"/>
          <p:nvPr/>
        </p:nvSpPr>
        <p:spPr>
          <a:xfrm>
            <a:off x="588730" y="969984"/>
            <a:ext cx="7966539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STAW PŁASKI: </a:t>
            </a:r>
          </a:p>
          <a:p>
            <a:pPr algn="just"/>
            <a:r>
              <a:rPr lang="pl-PL" sz="2400" dirty="0"/>
              <a:t>w tym stawie powierzchnie stawowe są prawie płaskie, równe </a:t>
            </a:r>
            <a:br>
              <a:rPr lang="pl-PL" sz="2400" dirty="0"/>
            </a:br>
            <a:r>
              <a:rPr lang="pl-PL" sz="2400" dirty="0"/>
              <a:t>i ślizgają się po sobie. Takie połączenie umożliwia jedynie niewielkie ruchy w wielu płaszczyznach.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C917B27-896B-4518-9E3E-08B35C6CB8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63"/>
          <a:stretch/>
        </p:blipFill>
        <p:spPr>
          <a:xfrm>
            <a:off x="318355" y="2780928"/>
            <a:ext cx="8507288" cy="352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14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7796" y="142852"/>
            <a:ext cx="3286116" cy="86834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pl-PL" b="1" dirty="0"/>
              <a:t>Ciekawostka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556792"/>
            <a:ext cx="4861774" cy="4525963"/>
          </a:xfrm>
        </p:spPr>
        <p:txBody>
          <a:bodyPr/>
          <a:lstStyle/>
          <a:p>
            <a:r>
              <a:rPr lang="pl-PL" dirty="0"/>
              <a:t>Największym stawem w organizmie człowieka jest staw kolanowy. </a:t>
            </a:r>
          </a:p>
          <a:p>
            <a:r>
              <a:rPr lang="pl-PL" dirty="0"/>
              <a:t>Znajdująca się z przodu płaska kostka – rzepka – chroni go przed urazami, na które jest szczególnie narażony. </a:t>
            </a:r>
          </a:p>
          <a:p>
            <a:endParaRPr lang="pl-PL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52"/>
            <a:ext cx="3286116" cy="649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Znalezione obrazy dla zapytania więzadła kolanow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274340"/>
            <a:ext cx="8412426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3346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Więzadła: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97557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pl-PL" dirty="0"/>
              <a:t>są elastyczne</a:t>
            </a:r>
          </a:p>
          <a:p>
            <a:pPr lvl="0"/>
            <a:r>
              <a:rPr lang="pl-PL" dirty="0"/>
              <a:t>łączą kości tworzące staw</a:t>
            </a:r>
          </a:p>
          <a:p>
            <a:pPr lvl="0"/>
            <a:r>
              <a:rPr lang="pl-PL" dirty="0"/>
              <a:t>stabilizują stawy 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przykład: więzadła krzyżowe w kolanie łączą </a:t>
            </a:r>
            <a:r>
              <a:rPr lang="pl-PL" b="1" dirty="0"/>
              <a:t>kość</a:t>
            </a:r>
          </a:p>
          <a:p>
            <a:pPr>
              <a:buNone/>
            </a:pPr>
            <a:r>
              <a:rPr lang="pl-PL" b="1" dirty="0"/>
              <a:t>udową z kością piszczelową </a:t>
            </a:r>
            <a:r>
              <a:rPr lang="pl-PL" dirty="0"/>
              <a:t>stabilizując staw</a:t>
            </a:r>
          </a:p>
          <a:p>
            <a:pPr>
              <a:buNone/>
            </a:pPr>
            <a:r>
              <a:rPr lang="pl-PL" dirty="0"/>
              <a:t>kolanowy.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9C22B3F1-85DD-4E87-9813-8288EA323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1073" y="933326"/>
            <a:ext cx="5710514" cy="5099206"/>
          </a:xfr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1B65227-B7E6-4DD4-B019-A4F0E52FD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155717"/>
            <a:ext cx="4464496" cy="63341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3600" dirty="0"/>
              <a:t>DOWIEDZ SIĘ WIĘCEJ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97F6484-9B34-4DFC-ACBF-F5014261AB02}"/>
              </a:ext>
            </a:extLst>
          </p:cNvPr>
          <p:cNvSpPr txBox="1"/>
          <p:nvPr/>
        </p:nvSpPr>
        <p:spPr>
          <a:xfrm>
            <a:off x="107504" y="1005424"/>
            <a:ext cx="4510338" cy="1631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Oprócz elementów stałych występujących </a:t>
            </a:r>
            <a:br>
              <a:rPr lang="pl-PL" sz="2000" dirty="0"/>
            </a:br>
            <a:r>
              <a:rPr lang="pl-PL" sz="2000" dirty="0"/>
              <a:t>w każdym stawie, wyróżniamy elementy dodatkowe, pojawiające się tylko </a:t>
            </a:r>
            <a:br>
              <a:rPr lang="pl-PL" sz="2000" dirty="0"/>
            </a:br>
            <a:r>
              <a:rPr lang="pl-PL" sz="2000" dirty="0"/>
              <a:t>w niektórych stawach. Należą do nich </a:t>
            </a:r>
            <a:br>
              <a:rPr lang="pl-PL" sz="2000" dirty="0"/>
            </a:br>
            <a:r>
              <a:rPr lang="pl-PL" sz="2000" dirty="0"/>
              <a:t>np. łąkotki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770AA74-19F2-496A-AB8A-E534C7DD3FC4}"/>
              </a:ext>
            </a:extLst>
          </p:cNvPr>
          <p:cNvSpPr txBox="1"/>
          <p:nvPr/>
        </p:nvSpPr>
        <p:spPr>
          <a:xfrm>
            <a:off x="107504" y="2852936"/>
            <a:ext cx="3312368" cy="21236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200" dirty="0"/>
              <a:t>Łąkotki to chrząstkowe twory zrośnięte z torebką stawową. Ochraniają one nieregularne powierzchnie stawowe i dopasowują je do siebie</a:t>
            </a:r>
          </a:p>
        </p:txBody>
      </p:sp>
    </p:spTree>
    <p:extLst>
      <p:ext uri="{BB962C8B-B14F-4D97-AF65-F5344CB8AC3E}">
        <p14:creationId xmlns:p14="http://schemas.microsoft.com/office/powerpoint/2010/main" val="260191239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782</Words>
  <Application>Microsoft Office PowerPoint</Application>
  <PresentationFormat>Pokaz na ekranie (4:3)</PresentationFormat>
  <Paragraphs>127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Motyw pakietu Office</vt:lpstr>
      <vt:lpstr>Jak połączone są kości w szkielecie?</vt:lpstr>
      <vt:lpstr>Jak połączone są nasze kości?</vt:lpstr>
      <vt:lpstr>Jak połączone są nasze kości?</vt:lpstr>
      <vt:lpstr>Rodzaje połączeń kości</vt:lpstr>
      <vt:lpstr>Rodzaje połączeń kości</vt:lpstr>
      <vt:lpstr>Rodzaje połączeń kości</vt:lpstr>
      <vt:lpstr>W klatce piersiowej materiałem łączącym kości jest także chrząstka</vt:lpstr>
      <vt:lpstr>Rodzaje połączeń kości</vt:lpstr>
      <vt:lpstr>DOWIEDZ SIĘ WIĘCEJ</vt:lpstr>
      <vt:lpstr>RODZAJE STAWÓW</vt:lpstr>
      <vt:lpstr>STAW ZAWIASOWY</vt:lpstr>
      <vt:lpstr>STAW KULISTY</vt:lpstr>
      <vt:lpstr>STAW OBROTOWY</vt:lpstr>
      <vt:lpstr>INNE RODZAJE STAWÓW</vt:lpstr>
      <vt:lpstr>INNE RODZAJE STAWÓW</vt:lpstr>
      <vt:lpstr>INNE RODZAJE STAWÓW</vt:lpstr>
      <vt:lpstr>Ciekawostka</vt:lpstr>
      <vt:lpstr>Prezentacja programu PowerPoint</vt:lpstr>
      <vt:lpstr>Więzadła:</vt:lpstr>
      <vt:lpstr>DOWIEDZ SIĘ WIĘCEJ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rodzaje połączeń kości</dc:title>
  <dc:creator>madridi5ta</dc:creator>
  <cp:lastModifiedBy>Damian Unknown</cp:lastModifiedBy>
  <cp:revision>38</cp:revision>
  <dcterms:created xsi:type="dcterms:W3CDTF">2015-10-04T17:07:06Z</dcterms:created>
  <dcterms:modified xsi:type="dcterms:W3CDTF">2020-09-27T09:51:47Z</dcterms:modified>
</cp:coreProperties>
</file>