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99" r:id="rId3"/>
    <p:sldId id="300" r:id="rId4"/>
    <p:sldId id="301" r:id="rId5"/>
    <p:sldId id="303" r:id="rId6"/>
    <p:sldId id="292" r:id="rId7"/>
    <p:sldId id="295" r:id="rId8"/>
    <p:sldId id="302" r:id="rId9"/>
    <p:sldId id="305" r:id="rId10"/>
    <p:sldId id="304" r:id="rId11"/>
    <p:sldId id="306" r:id="rId12"/>
    <p:sldId id="307" r:id="rId13"/>
    <p:sldId id="308" r:id="rId14"/>
    <p:sldId id="310" r:id="rId15"/>
    <p:sldId id="311" r:id="rId16"/>
    <p:sldId id="312" r:id="rId17"/>
    <p:sldId id="313" r:id="rId18"/>
    <p:sldId id="314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26.09.2020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9729" y="224234"/>
            <a:ext cx="8560743" cy="893017"/>
          </a:xfrm>
        </p:spPr>
        <p:txBody>
          <a:bodyPr>
            <a:normAutofit fontScale="90000"/>
          </a:bodyPr>
          <a:lstStyle/>
          <a:p>
            <a:r>
              <a:rPr lang="pl-PL" dirty="0"/>
              <a:t>Poznajemy budowę szkieletu kończyn i obręczy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07C205A1-2773-41F0-B615-6BBA9BCD0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578" y="1584060"/>
            <a:ext cx="6408712" cy="43962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dirty="0">
                <a:solidFill>
                  <a:schemeClr val="tx1"/>
                </a:solidFill>
              </a:rPr>
              <a:t>NA LEKCJI NAUCZYSZ SIĘ: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1EB9FF6-F8D1-43B0-8C92-02861910C4B0}"/>
              </a:ext>
            </a:extLst>
          </p:cNvPr>
          <p:cNvSpPr txBox="1"/>
          <p:nvPr/>
        </p:nvSpPr>
        <p:spPr>
          <a:xfrm>
            <a:off x="323528" y="2125859"/>
            <a:ext cx="8496944" cy="461665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pl-PL" sz="2400" dirty="0"/>
              <a:t>Wskazywać i nazywać elementy budujące kończyny górne i dolne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9AC6B8-DF20-4DE3-87BC-A13833C919EF}"/>
              </a:ext>
            </a:extLst>
          </p:cNvPr>
          <p:cNvSpPr txBox="1"/>
          <p:nvPr/>
        </p:nvSpPr>
        <p:spPr>
          <a:xfrm>
            <a:off x="323528" y="2796508"/>
            <a:ext cx="850384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pl-PL" sz="2400" dirty="0"/>
              <a:t>Jakie kości budują obręcz barkową i miedniczną 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2046313-8323-4576-83F9-3B4FDB0F47B5}"/>
              </a:ext>
            </a:extLst>
          </p:cNvPr>
          <p:cNvSpPr txBox="1"/>
          <p:nvPr/>
        </p:nvSpPr>
        <p:spPr>
          <a:xfrm>
            <a:off x="339455" y="4065929"/>
            <a:ext cx="8503841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Wskazywać na sobie lokalizację poszczególnych kości kończyn górnych i dolnych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5CF8776-0BC7-4CE6-A7DE-FE044AFC1DE5}"/>
              </a:ext>
            </a:extLst>
          </p:cNvPr>
          <p:cNvSpPr txBox="1"/>
          <p:nvPr/>
        </p:nvSpPr>
        <p:spPr>
          <a:xfrm>
            <a:off x="345135" y="3454063"/>
            <a:ext cx="8453730" cy="461665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Wskazywać różnicę między budową miednicy u kobiet i mężczyzn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B0D575C-73AA-4CAF-BBD4-48832D93CFDE}"/>
              </a:ext>
            </a:extLst>
          </p:cNvPr>
          <p:cNvSpPr txBox="1"/>
          <p:nvPr/>
        </p:nvSpPr>
        <p:spPr>
          <a:xfrm>
            <a:off x="323528" y="5445224"/>
            <a:ext cx="8496944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800" b="1" dirty="0">
                <a:solidFill>
                  <a:srgbClr val="BFBFB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Układ ruchu.</a:t>
            </a:r>
            <a:r>
              <a:rPr lang="pl-PL" sz="1800" dirty="0">
                <a:solidFill>
                  <a:srgbClr val="BFBFB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Uczeń: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pl-PL" sz="1800" dirty="0">
                <a:solidFill>
                  <a:srgbClr val="BFBFB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rozpoznaje (na schemacie, rysunku, modelu, według opisu itd.) elementy szkieletu osiowego, obręczy i kończyn;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049E3A1B-B82B-4E2C-94BB-64337CFF90EB}"/>
              </a:ext>
            </a:extLst>
          </p:cNvPr>
          <p:cNvSpPr txBox="1"/>
          <p:nvPr/>
        </p:nvSpPr>
        <p:spPr>
          <a:xfrm>
            <a:off x="298578" y="4974941"/>
            <a:ext cx="2944119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r>
              <a:rPr lang="pl-PL" dirty="0"/>
              <a:t>PODSTAWA PROGRAMOWA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778C97-CBF8-44CE-A8C7-AD636A529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0997"/>
          </a:xfrm>
        </p:spPr>
        <p:txBody>
          <a:bodyPr/>
          <a:lstStyle/>
          <a:p>
            <a:r>
              <a:rPr lang="pl-PL" dirty="0"/>
              <a:t>Budowa kończyny górnej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17EC523-8384-4C97-A9B7-75367F2B01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303553"/>
            <a:ext cx="4060368" cy="5560735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9B62E55-0744-46F3-B45F-7DE66695D669}"/>
              </a:ext>
            </a:extLst>
          </p:cNvPr>
          <p:cNvSpPr txBox="1"/>
          <p:nvPr/>
        </p:nvSpPr>
        <p:spPr>
          <a:xfrm>
            <a:off x="4283968" y="1435684"/>
            <a:ext cx="425881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Podaj nazwy kości zaznaczonych na schemacie kończyny górnej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DE2896F-2242-4E8C-A1D2-7BC9B5A001D7}"/>
              </a:ext>
            </a:extLst>
          </p:cNvPr>
          <p:cNvSpPr txBox="1"/>
          <p:nvPr/>
        </p:nvSpPr>
        <p:spPr>
          <a:xfrm>
            <a:off x="4283968" y="2420888"/>
            <a:ext cx="425881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kształty mają te kości?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763F686-E015-463B-8668-616FBE2B17A6}"/>
              </a:ext>
            </a:extLst>
          </p:cNvPr>
          <p:cNvSpPr txBox="1"/>
          <p:nvPr/>
        </p:nvSpPr>
        <p:spPr>
          <a:xfrm>
            <a:off x="4286808" y="3036760"/>
            <a:ext cx="425881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umożliwia kończyna górna?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92E35F0-5403-42F0-BC53-5346B9682FCF}"/>
              </a:ext>
            </a:extLst>
          </p:cNvPr>
          <p:cNvSpPr txBox="1"/>
          <p:nvPr/>
        </p:nvSpPr>
        <p:spPr>
          <a:xfrm>
            <a:off x="4283968" y="3729977"/>
            <a:ext cx="4258816" cy="707886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Sprawdź na sobie umiejscowienie poszczególnych kości</a:t>
            </a:r>
          </a:p>
        </p:txBody>
      </p:sp>
    </p:spTree>
    <p:extLst>
      <p:ext uri="{BB962C8B-B14F-4D97-AF65-F5344CB8AC3E}">
        <p14:creationId xmlns:p14="http://schemas.microsoft.com/office/powerpoint/2010/main" val="234192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778C97-CBF8-44CE-A8C7-AD636A529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0997"/>
          </a:xfrm>
        </p:spPr>
        <p:txBody>
          <a:bodyPr/>
          <a:lstStyle/>
          <a:p>
            <a:r>
              <a:rPr lang="pl-PL" dirty="0"/>
              <a:t>Budowa kończyny górnej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763F686-E015-463B-8668-616FBE2B17A6}"/>
              </a:ext>
            </a:extLst>
          </p:cNvPr>
          <p:cNvSpPr txBox="1"/>
          <p:nvPr/>
        </p:nvSpPr>
        <p:spPr>
          <a:xfrm>
            <a:off x="5362263" y="1988840"/>
            <a:ext cx="332271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umożliwia kończyna górna?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F9B3C40-D07D-49FB-B538-05944D79C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44384"/>
            <a:ext cx="5019675" cy="5667375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F6B961F-3508-42F1-8C60-911E2085E6E1}"/>
              </a:ext>
            </a:extLst>
          </p:cNvPr>
          <p:cNvSpPr txBox="1"/>
          <p:nvPr/>
        </p:nvSpPr>
        <p:spPr>
          <a:xfrm>
            <a:off x="4932040" y="3068960"/>
            <a:ext cx="3752935" cy="2123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Szkielet kończyny górnej dzięki pracy mięśni umożliwia wykonywanie wielu złożonych czynności manualnych. Solidna budowa kości ramiennej pozwala na dźwiganie ciężarów, </a:t>
            </a:r>
            <a:br>
              <a:rPr lang="pl-PL" dirty="0"/>
            </a:br>
            <a:r>
              <a:rPr lang="pl-PL" dirty="0"/>
              <a:t>a złożona w budowie dłoń – na wykonywanie precyzyjnych ruchów.</a:t>
            </a:r>
            <a:br>
              <a:rPr lang="pl-PL" dirty="0"/>
            </a:br>
            <a:r>
              <a:rPr lang="pl-PL" sz="500" dirty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3510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7ED9A0-93AB-4A6C-862C-518C260EC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3968" y="274638"/>
            <a:ext cx="4402832" cy="1143000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>Kości budujące dłoń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78EB5B8A-0B8D-45E2-8E6F-3565B65F8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030" y="649120"/>
            <a:ext cx="3882671" cy="5962674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D9A0A2D-AFC9-4EF7-A93F-197CEB21F6C2}"/>
              </a:ext>
            </a:extLst>
          </p:cNvPr>
          <p:cNvSpPr txBox="1"/>
          <p:nvPr/>
        </p:nvSpPr>
        <p:spPr>
          <a:xfrm>
            <a:off x="4438328" y="1602073"/>
            <a:ext cx="424847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 jakich kości zbudowany jest szkielet dłoni?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42CF5EE-D5C0-42D1-8038-77F524F504A5}"/>
              </a:ext>
            </a:extLst>
          </p:cNvPr>
          <p:cNvSpPr txBox="1"/>
          <p:nvPr/>
        </p:nvSpPr>
        <p:spPr>
          <a:xfrm>
            <a:off x="4438328" y="2588298"/>
            <a:ext cx="424847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kształt mają poszczególne kości?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D7F465B-E0BF-4FCB-ABF4-E198862385A7}"/>
              </a:ext>
            </a:extLst>
          </p:cNvPr>
          <p:cNvSpPr txBox="1"/>
          <p:nvPr/>
        </p:nvSpPr>
        <p:spPr>
          <a:xfrm>
            <a:off x="4438328" y="3630457"/>
            <a:ext cx="424847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 ilu kości zbudowany jest nadgarstek?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E10344F-2E18-4239-8B1A-38C9309F6133}"/>
              </a:ext>
            </a:extLst>
          </p:cNvPr>
          <p:cNvSpPr txBox="1"/>
          <p:nvPr/>
        </p:nvSpPr>
        <p:spPr>
          <a:xfrm>
            <a:off x="4438328" y="4672616"/>
            <a:ext cx="424847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Czym różni się szkielet kciuka od szkieletu pozostałych palców?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4C9150D7-AD15-4349-B3C0-8B7404ECA41B}"/>
              </a:ext>
            </a:extLst>
          </p:cNvPr>
          <p:cNvSpPr txBox="1"/>
          <p:nvPr/>
        </p:nvSpPr>
        <p:spPr>
          <a:xfrm>
            <a:off x="4440154" y="5699562"/>
            <a:ext cx="4258816" cy="707886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Sprawdź na sobie umiejscowienie poszczególnych kości</a:t>
            </a:r>
          </a:p>
        </p:txBody>
      </p:sp>
    </p:spTree>
    <p:extLst>
      <p:ext uri="{BB962C8B-B14F-4D97-AF65-F5344CB8AC3E}">
        <p14:creationId xmlns:p14="http://schemas.microsoft.com/office/powerpoint/2010/main" val="3547494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3A4F21-DDF3-4065-9344-C04054EE7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5976" y="274638"/>
            <a:ext cx="4330824" cy="1143000"/>
          </a:xfrm>
        </p:spPr>
        <p:txBody>
          <a:bodyPr/>
          <a:lstStyle/>
          <a:p>
            <a:r>
              <a:rPr lang="pl-PL" dirty="0"/>
              <a:t>Szkielet dłoni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E42B00F-2102-441B-8CB2-59210FA837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447663"/>
            <a:ext cx="4697864" cy="5962674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C14D8EE-B994-4180-BEFA-22B2657F6C5E}"/>
              </a:ext>
            </a:extLst>
          </p:cNvPr>
          <p:cNvSpPr txBox="1"/>
          <p:nvPr/>
        </p:nvSpPr>
        <p:spPr>
          <a:xfrm>
            <a:off x="5089900" y="1841728"/>
            <a:ext cx="3384376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KOŚCI NADGARSTKA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869296B-F06E-4EBC-9BCE-DA3704200CC4}"/>
              </a:ext>
            </a:extLst>
          </p:cNvPr>
          <p:cNvSpPr txBox="1"/>
          <p:nvPr/>
        </p:nvSpPr>
        <p:spPr>
          <a:xfrm>
            <a:off x="5089900" y="2496650"/>
            <a:ext cx="3370532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KOŚCI ŚRÓDRĘCZA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BBA21D6-2009-4E7B-B9E7-C5950D8B4E24}"/>
              </a:ext>
            </a:extLst>
          </p:cNvPr>
          <p:cNvSpPr txBox="1"/>
          <p:nvPr/>
        </p:nvSpPr>
        <p:spPr>
          <a:xfrm>
            <a:off x="5096822" y="3125488"/>
            <a:ext cx="3370532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KOŚCI PALCÓW ZBUDOWANE Z PALICZKÓW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D720BB2-819F-4C6F-A34D-19194D07B551}"/>
              </a:ext>
            </a:extLst>
          </p:cNvPr>
          <p:cNvSpPr txBox="1"/>
          <p:nvPr/>
        </p:nvSpPr>
        <p:spPr>
          <a:xfrm flipH="1">
            <a:off x="4499992" y="4567974"/>
            <a:ext cx="3960440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Kciuk zbudowany jest z dwóch paliczków, pozostałe palce </a:t>
            </a:r>
            <a:br>
              <a:rPr lang="pl-PL" sz="2400" dirty="0"/>
            </a:br>
            <a:r>
              <a:rPr lang="pl-PL" sz="2400" dirty="0"/>
              <a:t>z trzech. Kciuk budują paliczek dalszy i bliższy, nie ma paliczka środkowego</a:t>
            </a:r>
          </a:p>
        </p:txBody>
      </p:sp>
    </p:spTree>
    <p:extLst>
      <p:ext uri="{BB962C8B-B14F-4D97-AF65-F5344CB8AC3E}">
        <p14:creationId xmlns:p14="http://schemas.microsoft.com/office/powerpoint/2010/main" val="1596011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E11F7-DEB6-4927-9578-96916A42C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631" y="620688"/>
            <a:ext cx="5482952" cy="1354162"/>
          </a:xfrm>
        </p:spPr>
        <p:txBody>
          <a:bodyPr>
            <a:normAutofit/>
          </a:bodyPr>
          <a:lstStyle/>
          <a:p>
            <a:r>
              <a:rPr lang="pl-PL" sz="3600" dirty="0"/>
              <a:t>*Nadgarstek u człowieka składa się z ośmiu kości</a:t>
            </a:r>
          </a:p>
        </p:txBody>
      </p:sp>
      <p:pic>
        <p:nvPicPr>
          <p:cNvPr id="2050" name="Picture 2" descr="https://upload.wikimedia.org/wikipedia/commons/d/da/Carpus_%28left_hand%29_-_animation01a.gif">
            <a:extLst>
              <a:ext uri="{FF2B5EF4-FFF2-40B4-BE49-F238E27FC236}">
                <a16:creationId xmlns:a16="http://schemas.microsoft.com/office/drawing/2014/main" id="{657EE60F-8ABB-43BD-AE6C-811A9AB6BB6D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60780"/>
            <a:ext cx="4536504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upload.wikimedia.org/wikipedia/commons/5/50/Carpus.png">
            <a:extLst>
              <a:ext uri="{FF2B5EF4-FFF2-40B4-BE49-F238E27FC236}">
                <a16:creationId xmlns:a16="http://schemas.microsoft.com/office/drawing/2014/main" id="{757CAD3F-5C11-4145-8FB1-790E1E0D18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93508" y="260648"/>
            <a:ext cx="310112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7DD016D6-3E20-4DC8-A41A-4336631A4B45}"/>
              </a:ext>
            </a:extLst>
          </p:cNvPr>
          <p:cNvSpPr/>
          <p:nvPr/>
        </p:nvSpPr>
        <p:spPr>
          <a:xfrm>
            <a:off x="179512" y="4835287"/>
            <a:ext cx="5616624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22222"/>
                </a:solidFill>
                <a:latin typeface="+mj-lt"/>
              </a:rPr>
              <a:t>A - kość łódeczkowata B - kość księżycowata C - kość trójgraniasta D - kość grochowata </a:t>
            </a:r>
            <a:br>
              <a:rPr lang="pl-PL" sz="2000" dirty="0">
                <a:solidFill>
                  <a:srgbClr val="222222"/>
                </a:solidFill>
                <a:latin typeface="+mj-lt"/>
              </a:rPr>
            </a:br>
            <a:r>
              <a:rPr lang="pl-PL" sz="2000" dirty="0">
                <a:solidFill>
                  <a:srgbClr val="222222"/>
                </a:solidFill>
                <a:latin typeface="+mj-lt"/>
              </a:rPr>
              <a:t>E - kość czworoboczna większa </a:t>
            </a:r>
            <a:br>
              <a:rPr lang="pl-PL" sz="2000" dirty="0">
                <a:solidFill>
                  <a:srgbClr val="222222"/>
                </a:solidFill>
                <a:latin typeface="+mj-lt"/>
              </a:rPr>
            </a:br>
            <a:r>
              <a:rPr lang="pl-PL" sz="2000" dirty="0">
                <a:solidFill>
                  <a:srgbClr val="222222"/>
                </a:solidFill>
                <a:latin typeface="+mj-lt"/>
              </a:rPr>
              <a:t>F - kość czworoboczna mniejsza </a:t>
            </a:r>
            <a:br>
              <a:rPr lang="pl-PL" sz="2000" dirty="0">
                <a:solidFill>
                  <a:srgbClr val="222222"/>
                </a:solidFill>
                <a:latin typeface="+mj-lt"/>
              </a:rPr>
            </a:br>
            <a:r>
              <a:rPr lang="pl-PL" sz="2000" dirty="0">
                <a:solidFill>
                  <a:srgbClr val="222222"/>
                </a:solidFill>
                <a:latin typeface="+mj-lt"/>
              </a:rPr>
              <a:t>G - kość główkowata H - kość haczykowata</a:t>
            </a:r>
            <a:endParaRPr lang="pl-PL" sz="2000" dirty="0">
              <a:latin typeface="+mj-lt"/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A6A5BF49-E636-41AC-9126-0617EF7081A0}"/>
              </a:ext>
            </a:extLst>
          </p:cNvPr>
          <p:cNvSpPr txBox="1">
            <a:spLocks/>
          </p:cNvSpPr>
          <p:nvPr/>
        </p:nvSpPr>
        <p:spPr>
          <a:xfrm>
            <a:off x="3890675" y="146464"/>
            <a:ext cx="4690864" cy="490066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ZOBACZ WIĘCEJ </a:t>
            </a:r>
            <a:r>
              <a:rPr lang="pl-PL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F95A758-0A82-4C75-8C62-6A562BC200F6}"/>
              </a:ext>
            </a:extLst>
          </p:cNvPr>
          <p:cNvSpPr txBox="1"/>
          <p:nvPr/>
        </p:nvSpPr>
        <p:spPr>
          <a:xfrm>
            <a:off x="6516216" y="6466503"/>
            <a:ext cx="12105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/>
              <a:t>www.wikipedia.pl</a:t>
            </a:r>
          </a:p>
        </p:txBody>
      </p:sp>
    </p:spTree>
    <p:extLst>
      <p:ext uri="{BB962C8B-B14F-4D97-AF65-F5344CB8AC3E}">
        <p14:creationId xmlns:p14="http://schemas.microsoft.com/office/powerpoint/2010/main" val="3141643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7510FC-9302-4751-B81E-2ACBB2D59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dirty="0"/>
              <a:t>W jaki sposób kończyna górna łączy się ze szkieletem osiowym?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B2B2503-96A7-474E-838E-EC222FA17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628800"/>
            <a:ext cx="7117140" cy="557464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9D15CB2-2B2C-47D7-880D-D9508C6C0412}"/>
              </a:ext>
            </a:extLst>
          </p:cNvPr>
          <p:cNvSpPr txBox="1"/>
          <p:nvPr/>
        </p:nvSpPr>
        <p:spPr>
          <a:xfrm>
            <a:off x="539552" y="1988840"/>
            <a:ext cx="1944216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Widok z tyłu</a:t>
            </a:r>
          </a:p>
        </p:txBody>
      </p:sp>
    </p:spTree>
    <p:extLst>
      <p:ext uri="{BB962C8B-B14F-4D97-AF65-F5344CB8AC3E}">
        <p14:creationId xmlns:p14="http://schemas.microsoft.com/office/powerpoint/2010/main" val="661825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8A8620-E384-4A1F-B085-17F5A9B9D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40" y="274638"/>
            <a:ext cx="3754760" cy="634082"/>
          </a:xfrm>
        </p:spPr>
        <p:txBody>
          <a:bodyPr>
            <a:normAutofit fontScale="90000"/>
          </a:bodyPr>
          <a:lstStyle/>
          <a:p>
            <a:r>
              <a:rPr lang="pl-PL" dirty="0"/>
              <a:t>Obręcz barkowa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23E618F-AE20-47C4-8806-17EB6EDE49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400"/>
          <a:stretch/>
        </p:blipFill>
        <p:spPr>
          <a:xfrm>
            <a:off x="457200" y="116125"/>
            <a:ext cx="3833192" cy="3314700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83445D7-4C81-4B9D-B670-E0D449714730}"/>
              </a:ext>
            </a:extLst>
          </p:cNvPr>
          <p:cNvSpPr txBox="1"/>
          <p:nvPr/>
        </p:nvSpPr>
        <p:spPr>
          <a:xfrm>
            <a:off x="5056312" y="1268760"/>
            <a:ext cx="39081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Składa się z 2 obojczyków </a:t>
            </a:r>
            <a:br>
              <a:rPr lang="pl-PL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pl-PL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 dwóch łopatek</a:t>
            </a:r>
            <a:r>
              <a:rPr lang="pl-PL" sz="2400" dirty="0"/>
              <a:t>. Z tyłu łopatki łączą się z żebrami natomiast obojczyki z przodu łączą się </a:t>
            </a:r>
            <a:br>
              <a:rPr lang="pl-PL" sz="2400" dirty="0"/>
            </a:br>
            <a:r>
              <a:rPr lang="pl-PL" sz="2400" dirty="0"/>
              <a:t>z mostkiem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3C5B3F-DCDB-441E-B59F-22C3E78F3DE9}"/>
              </a:ext>
            </a:extLst>
          </p:cNvPr>
          <p:cNvSpPr txBox="1"/>
          <p:nvPr/>
        </p:nvSpPr>
        <p:spPr>
          <a:xfrm>
            <a:off x="4593907" y="3561910"/>
            <a:ext cx="4258816" cy="707886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Sprawdź na sobie umiejscowienie poszczególnych kości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54E5787-A932-4ACB-BD6D-ED81DAC55B1F}"/>
              </a:ext>
            </a:extLst>
          </p:cNvPr>
          <p:cNvSpPr txBox="1"/>
          <p:nvPr/>
        </p:nvSpPr>
        <p:spPr>
          <a:xfrm>
            <a:off x="4644008" y="4653136"/>
            <a:ext cx="4208715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Poruszaj kończyną górną i oceń w jakim zakresie ruch wykonuje obojczyk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08B938F4-6C69-4C37-A558-AC7F413685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83" y="3398801"/>
            <a:ext cx="2891426" cy="289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D1A2A2F-F19D-4FD4-B8D7-03152D351CEF}"/>
              </a:ext>
            </a:extLst>
          </p:cNvPr>
          <p:cNvSpPr txBox="1"/>
          <p:nvPr/>
        </p:nvSpPr>
        <p:spPr>
          <a:xfrm>
            <a:off x="1768502" y="6448443"/>
            <a:ext cx="12105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/>
              <a:t>www.wikipedia.pl</a:t>
            </a:r>
          </a:p>
        </p:txBody>
      </p:sp>
    </p:spTree>
    <p:extLst>
      <p:ext uri="{BB962C8B-B14F-4D97-AF65-F5344CB8AC3E}">
        <p14:creationId xmlns:p14="http://schemas.microsoft.com/office/powerpoint/2010/main" val="4260707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778C97-CBF8-44CE-A8C7-AD636A529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0997"/>
          </a:xfrm>
        </p:spPr>
        <p:txBody>
          <a:bodyPr/>
          <a:lstStyle/>
          <a:p>
            <a:r>
              <a:rPr lang="pl-PL" dirty="0"/>
              <a:t>Budowa kończyny dolnej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9B62E55-0744-46F3-B45F-7DE66695D669}"/>
              </a:ext>
            </a:extLst>
          </p:cNvPr>
          <p:cNvSpPr txBox="1"/>
          <p:nvPr/>
        </p:nvSpPr>
        <p:spPr>
          <a:xfrm>
            <a:off x="4283968" y="1435684"/>
            <a:ext cx="425881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Podaj nazwy kości zaznaczonych na schemacie kończyny dolnej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DE2896F-2242-4E8C-A1D2-7BC9B5A001D7}"/>
              </a:ext>
            </a:extLst>
          </p:cNvPr>
          <p:cNvSpPr txBox="1"/>
          <p:nvPr/>
        </p:nvSpPr>
        <p:spPr>
          <a:xfrm>
            <a:off x="4283968" y="2420888"/>
            <a:ext cx="425881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kształty mają te kości?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763F686-E015-463B-8668-616FBE2B17A6}"/>
              </a:ext>
            </a:extLst>
          </p:cNvPr>
          <p:cNvSpPr txBox="1"/>
          <p:nvPr/>
        </p:nvSpPr>
        <p:spPr>
          <a:xfrm>
            <a:off x="4286808" y="3036760"/>
            <a:ext cx="425881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umożliwia kończyna dolna?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92E35F0-5403-42F0-BC53-5346B9682FCF}"/>
              </a:ext>
            </a:extLst>
          </p:cNvPr>
          <p:cNvSpPr txBox="1"/>
          <p:nvPr/>
        </p:nvSpPr>
        <p:spPr>
          <a:xfrm>
            <a:off x="4283968" y="3729977"/>
            <a:ext cx="4258816" cy="707886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Sprawdź na sobie umiejscowienie poszczególnych kości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96B2B57F-5AA3-4959-BC4B-6F9FC55D0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567" y="1105635"/>
            <a:ext cx="3519309" cy="5567584"/>
          </a:xfrm>
        </p:spPr>
      </p:pic>
    </p:spTree>
    <p:extLst>
      <p:ext uri="{BB962C8B-B14F-4D97-AF65-F5344CB8AC3E}">
        <p14:creationId xmlns:p14="http://schemas.microsoft.com/office/powerpoint/2010/main" val="2888080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1107D502-FCC5-4BCA-8D4C-833169D2E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925963"/>
            <a:ext cx="4752528" cy="5687014"/>
          </a:xfr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B13411EA-145A-43FA-8546-0499DEF30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pl-PL" dirty="0"/>
              <a:t>Budowa kończyny dolnej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B65FAAF-9669-4A3E-9643-2F61B7C7F204}"/>
              </a:ext>
            </a:extLst>
          </p:cNvPr>
          <p:cNvSpPr txBox="1"/>
          <p:nvPr/>
        </p:nvSpPr>
        <p:spPr>
          <a:xfrm>
            <a:off x="5073216" y="1772816"/>
            <a:ext cx="361358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umożliwia kończyna dolna?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3A6D54F-283F-4421-A257-F4759AF29E6A}"/>
              </a:ext>
            </a:extLst>
          </p:cNvPr>
          <p:cNvSpPr txBox="1"/>
          <p:nvPr/>
        </p:nvSpPr>
        <p:spPr>
          <a:xfrm>
            <a:off x="4932040" y="2924944"/>
            <a:ext cx="3754760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Kończyna dolna umożliwia chodzenie, skakanie jak również ruch w wielu płaszczyznach dzięki stawowemu połączeniu kości.</a:t>
            </a:r>
          </a:p>
        </p:txBody>
      </p:sp>
    </p:spTree>
    <p:extLst>
      <p:ext uri="{BB962C8B-B14F-4D97-AF65-F5344CB8AC3E}">
        <p14:creationId xmlns:p14="http://schemas.microsoft.com/office/powerpoint/2010/main" val="4235583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EB4320-420D-45AC-92BE-AED43E6A3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880" y="274638"/>
            <a:ext cx="5194920" cy="1143000"/>
          </a:xfrm>
        </p:spPr>
        <p:txBody>
          <a:bodyPr/>
          <a:lstStyle/>
          <a:p>
            <a:r>
              <a:rPr lang="pl-PL" dirty="0"/>
              <a:t>Kości budujące stopę</a:t>
            </a:r>
          </a:p>
        </p:txBody>
      </p:sp>
      <p:sp>
        <p:nvSpPr>
          <p:cNvPr id="4" name="Nawias klamrowy zamykający 3">
            <a:extLst>
              <a:ext uri="{FF2B5EF4-FFF2-40B4-BE49-F238E27FC236}">
                <a16:creationId xmlns:a16="http://schemas.microsoft.com/office/drawing/2014/main" id="{4143840D-64C1-4D93-8D94-4288BE287995}"/>
              </a:ext>
            </a:extLst>
          </p:cNvPr>
          <p:cNvSpPr/>
          <p:nvPr/>
        </p:nvSpPr>
        <p:spPr>
          <a:xfrm>
            <a:off x="3152805" y="1401816"/>
            <a:ext cx="648072" cy="1441704"/>
          </a:xfrm>
          <a:prstGeom prst="rightBrace">
            <a:avLst>
              <a:gd name="adj1" fmla="val 8333"/>
              <a:gd name="adj2" fmla="val 4755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Nawias klamrowy zamykający 4">
            <a:extLst>
              <a:ext uri="{FF2B5EF4-FFF2-40B4-BE49-F238E27FC236}">
                <a16:creationId xmlns:a16="http://schemas.microsoft.com/office/drawing/2014/main" id="{A509A664-74AA-419D-90B9-E5E1CAE8645B}"/>
              </a:ext>
            </a:extLst>
          </p:cNvPr>
          <p:cNvSpPr/>
          <p:nvPr/>
        </p:nvSpPr>
        <p:spPr>
          <a:xfrm>
            <a:off x="3169681" y="2956301"/>
            <a:ext cx="648072" cy="1335357"/>
          </a:xfrm>
          <a:prstGeom prst="rightBrace">
            <a:avLst>
              <a:gd name="adj1" fmla="val 8333"/>
              <a:gd name="adj2" fmla="val 4755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Nawias klamrowy zamykający 6">
            <a:extLst>
              <a:ext uri="{FF2B5EF4-FFF2-40B4-BE49-F238E27FC236}">
                <a16:creationId xmlns:a16="http://schemas.microsoft.com/office/drawing/2014/main" id="{714276E7-7A00-401D-8172-31675570AC41}"/>
              </a:ext>
            </a:extLst>
          </p:cNvPr>
          <p:cNvSpPr/>
          <p:nvPr/>
        </p:nvSpPr>
        <p:spPr>
          <a:xfrm>
            <a:off x="3183880" y="4382183"/>
            <a:ext cx="648072" cy="1711112"/>
          </a:xfrm>
          <a:prstGeom prst="rightBrace">
            <a:avLst>
              <a:gd name="adj1" fmla="val 8333"/>
              <a:gd name="adj2" fmla="val 4755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EF090A6-AC12-4135-83B5-4BC854D72318}"/>
              </a:ext>
            </a:extLst>
          </p:cNvPr>
          <p:cNvSpPr txBox="1"/>
          <p:nvPr/>
        </p:nvSpPr>
        <p:spPr>
          <a:xfrm>
            <a:off x="4788024" y="1585327"/>
            <a:ext cx="381642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nazwę noszą kości zaznaczone na schemacie?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81A719C-746E-4A4B-9D94-615B7D1CB5AE}"/>
              </a:ext>
            </a:extLst>
          </p:cNvPr>
          <p:cNvSpPr txBox="1"/>
          <p:nvPr/>
        </p:nvSpPr>
        <p:spPr>
          <a:xfrm>
            <a:off x="4788024" y="2725469"/>
            <a:ext cx="381642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 ilu paliczków składa się paluch?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E1264E0-F4B8-403E-A9B6-41E68F58E4B5}"/>
              </a:ext>
            </a:extLst>
          </p:cNvPr>
          <p:cNvSpPr txBox="1"/>
          <p:nvPr/>
        </p:nvSpPr>
        <p:spPr>
          <a:xfrm>
            <a:off x="4789850" y="3865611"/>
            <a:ext cx="381642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Czy widzisz analogię w budowie szkieletu dłoni </a:t>
            </a:r>
            <a:br>
              <a:rPr lang="pl-PL" sz="2400" dirty="0"/>
            </a:br>
            <a:r>
              <a:rPr lang="pl-PL" sz="2400" dirty="0"/>
              <a:t>i szkieletu stopy?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C655CA2-8872-491B-8401-C980AFCBF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68" y="579903"/>
            <a:ext cx="2247900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37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EB4320-420D-45AC-92BE-AED43E6A3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880" y="274638"/>
            <a:ext cx="5194920" cy="1143000"/>
          </a:xfrm>
        </p:spPr>
        <p:txBody>
          <a:bodyPr/>
          <a:lstStyle/>
          <a:p>
            <a:r>
              <a:rPr lang="pl-PL" dirty="0"/>
              <a:t>Kości budujące stopę</a:t>
            </a:r>
          </a:p>
        </p:txBody>
      </p:sp>
      <p:sp>
        <p:nvSpPr>
          <p:cNvPr id="4" name="Nawias klamrowy zamykający 3">
            <a:extLst>
              <a:ext uri="{FF2B5EF4-FFF2-40B4-BE49-F238E27FC236}">
                <a16:creationId xmlns:a16="http://schemas.microsoft.com/office/drawing/2014/main" id="{4143840D-64C1-4D93-8D94-4288BE287995}"/>
              </a:ext>
            </a:extLst>
          </p:cNvPr>
          <p:cNvSpPr/>
          <p:nvPr/>
        </p:nvSpPr>
        <p:spPr>
          <a:xfrm>
            <a:off x="3131840" y="1600177"/>
            <a:ext cx="648072" cy="1143000"/>
          </a:xfrm>
          <a:prstGeom prst="rightBrace">
            <a:avLst>
              <a:gd name="adj1" fmla="val 8333"/>
              <a:gd name="adj2" fmla="val 4755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Nawias klamrowy zamykający 4">
            <a:extLst>
              <a:ext uri="{FF2B5EF4-FFF2-40B4-BE49-F238E27FC236}">
                <a16:creationId xmlns:a16="http://schemas.microsoft.com/office/drawing/2014/main" id="{A509A664-74AA-419D-90B9-E5E1CAE8645B}"/>
              </a:ext>
            </a:extLst>
          </p:cNvPr>
          <p:cNvSpPr/>
          <p:nvPr/>
        </p:nvSpPr>
        <p:spPr>
          <a:xfrm>
            <a:off x="3131840" y="2856933"/>
            <a:ext cx="648072" cy="1296144"/>
          </a:xfrm>
          <a:prstGeom prst="rightBrace">
            <a:avLst>
              <a:gd name="adj1" fmla="val 8333"/>
              <a:gd name="adj2" fmla="val 4755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Nawias klamrowy zamykający 6">
            <a:extLst>
              <a:ext uri="{FF2B5EF4-FFF2-40B4-BE49-F238E27FC236}">
                <a16:creationId xmlns:a16="http://schemas.microsoft.com/office/drawing/2014/main" id="{714276E7-7A00-401D-8172-31675570AC41}"/>
              </a:ext>
            </a:extLst>
          </p:cNvPr>
          <p:cNvSpPr/>
          <p:nvPr/>
        </p:nvSpPr>
        <p:spPr>
          <a:xfrm>
            <a:off x="3131840" y="4295088"/>
            <a:ext cx="648072" cy="1798208"/>
          </a:xfrm>
          <a:prstGeom prst="rightBrace">
            <a:avLst>
              <a:gd name="adj1" fmla="val 0"/>
              <a:gd name="adj2" fmla="val 4755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EF090A6-AC12-4135-83B5-4BC854D72318}"/>
              </a:ext>
            </a:extLst>
          </p:cNvPr>
          <p:cNvSpPr txBox="1"/>
          <p:nvPr/>
        </p:nvSpPr>
        <p:spPr>
          <a:xfrm>
            <a:off x="3923928" y="1894472"/>
            <a:ext cx="3816424" cy="83099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KOŚCI PALCÓW ZBUDOWANE Z PALICZKÓW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81A719C-746E-4A4B-9D94-615B7D1CB5AE}"/>
              </a:ext>
            </a:extLst>
          </p:cNvPr>
          <p:cNvSpPr txBox="1"/>
          <p:nvPr/>
        </p:nvSpPr>
        <p:spPr>
          <a:xfrm>
            <a:off x="3923928" y="3301535"/>
            <a:ext cx="3816424" cy="461665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KOŚĆI ŚRÓDSTOPIA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E1264E0-F4B8-403E-A9B6-41E68F58E4B5}"/>
              </a:ext>
            </a:extLst>
          </p:cNvPr>
          <p:cNvSpPr txBox="1"/>
          <p:nvPr/>
        </p:nvSpPr>
        <p:spPr>
          <a:xfrm>
            <a:off x="3945429" y="4869160"/>
            <a:ext cx="3816424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KOŚCI STĘPU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BDA6680-01F7-4F8B-88EA-6B5390CB9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584" y="555804"/>
            <a:ext cx="2247900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768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827653-6529-4D12-9C8E-DB10B99ED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115" y="1951769"/>
            <a:ext cx="3970784" cy="1143000"/>
          </a:xfrm>
        </p:spPr>
        <p:txBody>
          <a:bodyPr/>
          <a:lstStyle/>
          <a:p>
            <a:r>
              <a:rPr lang="pl-PL" dirty="0"/>
              <a:t>Kość piętowa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F74A305-4743-4CDD-A638-B419B0BC7613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1769"/>
            <a:ext cx="4647009" cy="464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491A970-4051-4079-AD97-FD41D98CB157}"/>
              </a:ext>
            </a:extLst>
          </p:cNvPr>
          <p:cNvSpPr txBox="1"/>
          <p:nvPr/>
        </p:nvSpPr>
        <p:spPr>
          <a:xfrm>
            <a:off x="5292080" y="4044440"/>
            <a:ext cx="3256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/>
              <a:t>To największa kość stępu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0371EA2C-CC6F-401F-83ED-080FFE1BB120}"/>
              </a:ext>
            </a:extLst>
          </p:cNvPr>
          <p:cNvSpPr txBox="1">
            <a:spLocks/>
          </p:cNvSpPr>
          <p:nvPr/>
        </p:nvSpPr>
        <p:spPr>
          <a:xfrm>
            <a:off x="2323504" y="404664"/>
            <a:ext cx="4690864" cy="490066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ZOBACZ WIĘCEJ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1A58746-794E-4D9D-9021-7BAEDD00264F}"/>
              </a:ext>
            </a:extLst>
          </p:cNvPr>
          <p:cNvSpPr txBox="1"/>
          <p:nvPr/>
        </p:nvSpPr>
        <p:spPr>
          <a:xfrm>
            <a:off x="1763688" y="6598778"/>
            <a:ext cx="12105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/>
              <a:t>www.wikipedia.pl</a:t>
            </a:r>
          </a:p>
        </p:txBody>
      </p:sp>
    </p:spTree>
    <p:extLst>
      <p:ext uri="{BB962C8B-B14F-4D97-AF65-F5344CB8AC3E}">
        <p14:creationId xmlns:p14="http://schemas.microsoft.com/office/powerpoint/2010/main" val="1132957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7510FC-9302-4751-B81E-2ACBB2D59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dirty="0"/>
              <a:t>W jaki sposób kończyna dolna łączy się ze szkieletem osiowym?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B2B2503-96A7-474E-838E-EC222FA17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628800"/>
            <a:ext cx="7117140" cy="557464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9D15CB2-2B2C-47D7-880D-D9508C6C0412}"/>
              </a:ext>
            </a:extLst>
          </p:cNvPr>
          <p:cNvSpPr txBox="1"/>
          <p:nvPr/>
        </p:nvSpPr>
        <p:spPr>
          <a:xfrm>
            <a:off x="539552" y="1988840"/>
            <a:ext cx="1944216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Widok z tyłu</a:t>
            </a:r>
          </a:p>
        </p:txBody>
      </p:sp>
    </p:spTree>
    <p:extLst>
      <p:ext uri="{BB962C8B-B14F-4D97-AF65-F5344CB8AC3E}">
        <p14:creationId xmlns:p14="http://schemas.microsoft.com/office/powerpoint/2010/main" val="1450712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FE882C-3F5C-41C9-856F-5ABC2D52F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6608" y="509338"/>
            <a:ext cx="3970784" cy="864096"/>
          </a:xfrm>
        </p:spPr>
        <p:txBody>
          <a:bodyPr>
            <a:normAutofit fontScale="90000"/>
          </a:bodyPr>
          <a:lstStyle/>
          <a:p>
            <a:r>
              <a:rPr lang="pl-PL" dirty="0"/>
              <a:t>Obręcz miedniczna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4659FEB2-45CA-428C-94B9-0A9B235AE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24144"/>
            <a:ext cx="6696744" cy="4352925"/>
          </a:xfrm>
          <a:prstGeom prst="rect">
            <a:avLst/>
          </a:prstGeom>
        </p:spPr>
      </p:pic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18A9B20A-2C42-4619-A89E-C454311B5911}"/>
              </a:ext>
            </a:extLst>
          </p:cNvPr>
          <p:cNvCxnSpPr/>
          <p:nvPr/>
        </p:nvCxnSpPr>
        <p:spPr>
          <a:xfrm flipV="1">
            <a:off x="899592" y="4757073"/>
            <a:ext cx="1368152" cy="8640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A463F950-8C3F-4A78-93CB-83DEB7AC55EA}"/>
              </a:ext>
            </a:extLst>
          </p:cNvPr>
          <p:cNvCxnSpPr>
            <a:cxnSpLocks/>
          </p:cNvCxnSpPr>
          <p:nvPr/>
        </p:nvCxnSpPr>
        <p:spPr>
          <a:xfrm flipH="1" flipV="1">
            <a:off x="6675851" y="4817934"/>
            <a:ext cx="1152128" cy="8318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5BFDB36D-ABD0-427D-9890-59E0D9636471}"/>
              </a:ext>
            </a:extLst>
          </p:cNvPr>
          <p:cNvSpPr txBox="1"/>
          <p:nvPr/>
        </p:nvSpPr>
        <p:spPr>
          <a:xfrm>
            <a:off x="179512" y="6021288"/>
            <a:ext cx="315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Miejsce przyczepu kości udowej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242C4E2E-BEB7-4C9A-B341-3D1F46718D35}"/>
              </a:ext>
            </a:extLst>
          </p:cNvPr>
          <p:cNvSpPr txBox="1"/>
          <p:nvPr/>
        </p:nvSpPr>
        <p:spPr>
          <a:xfrm>
            <a:off x="5868144" y="6021288"/>
            <a:ext cx="315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Miejsce przyczepu kości udowej</a:t>
            </a:r>
          </a:p>
        </p:txBody>
      </p:sp>
    </p:spTree>
    <p:extLst>
      <p:ext uri="{BB962C8B-B14F-4D97-AF65-F5344CB8AC3E}">
        <p14:creationId xmlns:p14="http://schemas.microsoft.com/office/powerpoint/2010/main" val="28484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6D361B-1B65-4DBB-B533-06662EB23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pl-PL" dirty="0"/>
              <a:t>OBRĘCZ MIEDNICZNA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8099741-BF55-4F22-9E2B-868A5C503093}"/>
              </a:ext>
            </a:extLst>
          </p:cNvPr>
          <p:cNvSpPr txBox="1"/>
          <p:nvPr/>
        </p:nvSpPr>
        <p:spPr>
          <a:xfrm>
            <a:off x="1907704" y="11967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51A56EFC-456A-4239-80AE-3129E08CB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18" y="1708683"/>
            <a:ext cx="9144000" cy="588984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1DD9F55-6717-4015-A0A5-D2010D9152EE}"/>
              </a:ext>
            </a:extLst>
          </p:cNvPr>
          <p:cNvSpPr txBox="1"/>
          <p:nvPr/>
        </p:nvSpPr>
        <p:spPr>
          <a:xfrm>
            <a:off x="611560" y="908720"/>
            <a:ext cx="836448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Jest zbudowana z 4 kości: krzyżowej, guzicznej </a:t>
            </a:r>
          </a:p>
          <a:p>
            <a:pPr algn="ctr"/>
            <a:r>
              <a:rPr lang="pl-PL" sz="2400" dirty="0"/>
              <a:t>oraz dwóch </a:t>
            </a:r>
            <a:r>
              <a:rPr lang="pl-PL" sz="2400" u="sng" dirty="0"/>
              <a:t>kości miednicznych</a:t>
            </a:r>
          </a:p>
        </p:txBody>
      </p:sp>
    </p:spTree>
    <p:extLst>
      <p:ext uri="{BB962C8B-B14F-4D97-AF65-F5344CB8AC3E}">
        <p14:creationId xmlns:p14="http://schemas.microsoft.com/office/powerpoint/2010/main" val="322135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A54183-1C29-45DF-A8E0-0F9CF6F5C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dirty="0"/>
              <a:t>Kość miedniczna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17474FC-68EF-40E8-8C20-B285AD24AC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9480" y="1700808"/>
            <a:ext cx="6992249" cy="4525963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8857918-521C-4050-9C1C-247757921A93}"/>
              </a:ext>
            </a:extLst>
          </p:cNvPr>
          <p:cNvSpPr txBox="1"/>
          <p:nvPr/>
        </p:nvSpPr>
        <p:spPr>
          <a:xfrm>
            <a:off x="1115616" y="1096668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Zbudowana jesz z trzech zrośniętych kości: biodrowej, kulszowej i łonowej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25B9891-C991-4365-83DA-18301529FDFE}"/>
              </a:ext>
            </a:extLst>
          </p:cNvPr>
          <p:cNvSpPr txBox="1"/>
          <p:nvPr/>
        </p:nvSpPr>
        <p:spPr>
          <a:xfrm>
            <a:off x="302028" y="5875476"/>
            <a:ext cx="4258816" cy="707886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Sprawdź na sobie umiejscowienie kości biodrowej i kulszowej</a:t>
            </a:r>
          </a:p>
        </p:txBody>
      </p:sp>
    </p:spTree>
    <p:extLst>
      <p:ext uri="{BB962C8B-B14F-4D97-AF65-F5344CB8AC3E}">
        <p14:creationId xmlns:p14="http://schemas.microsoft.com/office/powerpoint/2010/main" val="1279803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C1B095-78B7-4E4A-9B4A-D2DCC4203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l-PL" dirty="0"/>
              <a:t>Obręcz miedniczna - miednica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7820DEA3-8BF9-45C7-9970-22F243E592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602" y="1052736"/>
            <a:ext cx="9033398" cy="3784361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85DB00B-4A65-49C5-A59E-AD24D7C07FF4}"/>
              </a:ext>
            </a:extLst>
          </p:cNvPr>
          <p:cNvSpPr txBox="1"/>
          <p:nvPr/>
        </p:nvSpPr>
        <p:spPr>
          <a:xfrm>
            <a:off x="827584" y="4640746"/>
            <a:ext cx="266429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MIEDNICA MĘSKA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36D4BD3-FCFA-4CC7-A079-68DA12396899}"/>
              </a:ext>
            </a:extLst>
          </p:cNvPr>
          <p:cNvSpPr txBox="1"/>
          <p:nvPr/>
        </p:nvSpPr>
        <p:spPr>
          <a:xfrm>
            <a:off x="5580112" y="4635050"/>
            <a:ext cx="266429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MIEDNICA ŻEŃSKA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271CD27-A2F1-4C0A-8653-E22B50AF8DEA}"/>
              </a:ext>
            </a:extLst>
          </p:cNvPr>
          <p:cNvSpPr txBox="1"/>
          <p:nvPr/>
        </p:nvSpPr>
        <p:spPr>
          <a:xfrm>
            <a:off x="217065" y="5301208"/>
            <a:ext cx="870987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Miednica męska i żeńska różnią się od siebie. U kobiet wiąże się to </a:t>
            </a:r>
            <a:br>
              <a:rPr lang="pl-PL" sz="2400" dirty="0"/>
            </a:br>
            <a:r>
              <a:rPr lang="pl-PL" sz="2400" dirty="0"/>
              <a:t>z umożliwieniem porodu, u mężczyzn z konieczności dźwigania większego ciężaru ciała</a:t>
            </a:r>
          </a:p>
        </p:txBody>
      </p:sp>
    </p:spTree>
    <p:extLst>
      <p:ext uri="{BB962C8B-B14F-4D97-AF65-F5344CB8AC3E}">
        <p14:creationId xmlns:p14="http://schemas.microsoft.com/office/powerpoint/2010/main" val="50675247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546</Words>
  <Application>Microsoft Office PowerPoint</Application>
  <PresentationFormat>Pokaz na ekranie (4:3)</PresentationFormat>
  <Paragraphs>74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1" baseType="lpstr">
      <vt:lpstr>Arial</vt:lpstr>
      <vt:lpstr>Calibri</vt:lpstr>
      <vt:lpstr>Motyw pakietu Office</vt:lpstr>
      <vt:lpstr>Poznajemy budowę szkieletu kończyn i obręczy</vt:lpstr>
      <vt:lpstr>Budowa kończyny górnej</vt:lpstr>
      <vt:lpstr>Budowa kończyny górnej</vt:lpstr>
      <vt:lpstr>Kości budujące dłoń</vt:lpstr>
      <vt:lpstr>Szkielet dłoni</vt:lpstr>
      <vt:lpstr>*Nadgarstek u człowieka składa się z ośmiu kości</vt:lpstr>
      <vt:lpstr>W jaki sposób kończyna górna łączy się ze szkieletem osiowym?</vt:lpstr>
      <vt:lpstr>Obręcz barkowa</vt:lpstr>
      <vt:lpstr>Budowa kończyny dolnej</vt:lpstr>
      <vt:lpstr>Budowa kończyny dolnej</vt:lpstr>
      <vt:lpstr>Kości budujące stopę</vt:lpstr>
      <vt:lpstr>Kości budujące stopę</vt:lpstr>
      <vt:lpstr>Kość piętowa</vt:lpstr>
      <vt:lpstr>W jaki sposób kończyna dolna łączy się ze szkieletem osiowym?</vt:lpstr>
      <vt:lpstr>Obręcz miedniczna</vt:lpstr>
      <vt:lpstr>OBRĘCZ MIEDNICZNA</vt:lpstr>
      <vt:lpstr>Kość miedniczna </vt:lpstr>
      <vt:lpstr>Obręcz miedniczna - miednica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Poznajemy budowę i rolę szkieletu osiowego</dc:title>
  <dc:creator>madridi5ta</dc:creator>
  <cp:lastModifiedBy>Damian Unknown</cp:lastModifiedBy>
  <cp:revision>62</cp:revision>
  <dcterms:created xsi:type="dcterms:W3CDTF">2015-09-24T19:17:33Z</dcterms:created>
  <dcterms:modified xsi:type="dcterms:W3CDTF">2020-09-26T10:08:52Z</dcterms:modified>
</cp:coreProperties>
</file>