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8" r:id="rId2"/>
    <p:sldId id="273" r:id="rId3"/>
    <p:sldId id="301" r:id="rId4"/>
    <p:sldId id="300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299" r:id="rId13"/>
    <p:sldId id="262" r:id="rId14"/>
    <p:sldId id="280" r:id="rId15"/>
    <p:sldId id="267" r:id="rId16"/>
    <p:sldId id="309" r:id="rId17"/>
    <p:sldId id="310" r:id="rId18"/>
    <p:sldId id="318" r:id="rId19"/>
    <p:sldId id="311" r:id="rId20"/>
    <p:sldId id="312" r:id="rId21"/>
    <p:sldId id="283" r:id="rId22"/>
    <p:sldId id="313" r:id="rId23"/>
    <p:sldId id="314" r:id="rId24"/>
    <p:sldId id="315" r:id="rId25"/>
    <p:sldId id="316" r:id="rId26"/>
    <p:sldId id="317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7D5C2-1EF7-470D-B830-915AF4967CE7}" type="datetimeFigureOut">
              <a:rPr lang="pl-PL" smtClean="0"/>
              <a:t>20.09.2020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7A690-4EB4-4E1B-A5A0-FAEE28CA36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7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A690-4EB4-4E1B-A5A0-FAEE28CA3639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6904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 wzorca tytułu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20.09.2020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Henry_Gray" TargetMode="Externa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9729" y="224234"/>
            <a:ext cx="8560743" cy="893017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Poznajemy budowę i rolę </a:t>
            </a:r>
            <a:br>
              <a:rPr lang="pl-PL" b="1" dirty="0">
                <a:solidFill>
                  <a:schemeClr val="tx2"/>
                </a:solidFill>
              </a:rPr>
            </a:br>
            <a:r>
              <a:rPr lang="pl-PL" b="1" dirty="0">
                <a:solidFill>
                  <a:schemeClr val="tx2"/>
                </a:solidFill>
              </a:rPr>
              <a:t>szkieletu osiowego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7C205A1-2773-41F0-B615-6BBA9BCD0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578" y="1584060"/>
            <a:ext cx="6408712" cy="43962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dirty="0">
                <a:solidFill>
                  <a:schemeClr val="tx1"/>
                </a:solidFill>
              </a:rPr>
              <a:t>NA LEKCJI NAUCZYSZ SIĘ: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EB9FF6-F8D1-43B0-8C92-02861910C4B0}"/>
              </a:ext>
            </a:extLst>
          </p:cNvPr>
          <p:cNvSpPr txBox="1"/>
          <p:nvPr/>
        </p:nvSpPr>
        <p:spPr>
          <a:xfrm>
            <a:off x="323528" y="2125859"/>
            <a:ext cx="8496944" cy="830997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pl-PL" sz="2400" dirty="0"/>
              <a:t>Wskazywać i nazywać elementy budujące czaszkę, kręgosłup i klatkę piersiową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9AC6B8-DF20-4DE3-87BC-A13833C919EF}"/>
              </a:ext>
            </a:extLst>
          </p:cNvPr>
          <p:cNvSpPr txBox="1"/>
          <p:nvPr/>
        </p:nvSpPr>
        <p:spPr>
          <a:xfrm>
            <a:off x="316630" y="3050405"/>
            <a:ext cx="85038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pl-PL" sz="2400" dirty="0"/>
              <a:t>Opisywać budowę kręgu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5CF8776-0BC7-4CE6-A7DE-FE044AFC1DE5}"/>
              </a:ext>
            </a:extLst>
          </p:cNvPr>
          <p:cNvSpPr txBox="1"/>
          <p:nvPr/>
        </p:nvSpPr>
        <p:spPr>
          <a:xfrm>
            <a:off x="316630" y="3604345"/>
            <a:ext cx="8453730" cy="830997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Wymieniać funkcje jakie pełnią poszczególne części szkieletu osiowego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0D575C-73AA-4CAF-BBD4-48832D93CFDE}"/>
              </a:ext>
            </a:extLst>
          </p:cNvPr>
          <p:cNvSpPr txBox="1"/>
          <p:nvPr/>
        </p:nvSpPr>
        <p:spPr>
          <a:xfrm>
            <a:off x="323528" y="5445224"/>
            <a:ext cx="8496944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800" b="1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Układ ruchu.</a:t>
            </a:r>
            <a:r>
              <a:rPr lang="pl-PL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Uczeń: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pl-PL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rozpoznaje (na schemacie, rysunku, modelu, według opisu itd.) elementy szkieletu osiowego, obręczy i kończyn;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049E3A1B-B82B-4E2C-94BB-64337CFF90EB}"/>
              </a:ext>
            </a:extLst>
          </p:cNvPr>
          <p:cNvSpPr txBox="1"/>
          <p:nvPr/>
        </p:nvSpPr>
        <p:spPr>
          <a:xfrm>
            <a:off x="316630" y="4834321"/>
            <a:ext cx="2944119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r>
              <a:rPr lang="pl-PL" dirty="0"/>
              <a:t>PODSTAWA PROGRAMOWA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7DF5D43-798F-4B26-A320-C8AEBF513B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819"/>
          <a:stretch/>
        </p:blipFill>
        <p:spPr>
          <a:xfrm>
            <a:off x="107504" y="481568"/>
            <a:ext cx="4680012" cy="5894863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34679" y="260648"/>
            <a:ext cx="4321998" cy="1296974"/>
          </a:xfrm>
        </p:spPr>
        <p:txBody>
          <a:bodyPr>
            <a:noAutofit/>
          </a:bodyPr>
          <a:lstStyle/>
          <a:p>
            <a:r>
              <a:rPr lang="pl-PL" sz="3600" dirty="0"/>
              <a:t>Co wchodzi w skład szkieletu osiowego?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6CF0AD3-505A-4AEC-BEFC-C5E704A5F137}"/>
              </a:ext>
            </a:extLst>
          </p:cNvPr>
          <p:cNvSpPr txBox="1"/>
          <p:nvPr/>
        </p:nvSpPr>
        <p:spPr>
          <a:xfrm>
            <a:off x="5148064" y="1844824"/>
            <a:ext cx="33123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/>
              <a:t>CZASZKA</a:t>
            </a:r>
            <a:endParaRPr lang="pl-PL" sz="2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DE59872-7227-41AE-AD0E-F268FF1FC41D}"/>
              </a:ext>
            </a:extLst>
          </p:cNvPr>
          <p:cNvSpPr txBox="1"/>
          <p:nvPr/>
        </p:nvSpPr>
        <p:spPr>
          <a:xfrm>
            <a:off x="5148064" y="2667658"/>
            <a:ext cx="33123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KLATKA PIERSIOWA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2AB44F8-16EC-4576-9063-3B09CBD76387}"/>
              </a:ext>
            </a:extLst>
          </p:cNvPr>
          <p:cNvSpPr txBox="1"/>
          <p:nvPr/>
        </p:nvSpPr>
        <p:spPr>
          <a:xfrm>
            <a:off x="5180721" y="3430623"/>
            <a:ext cx="33123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KRĘGOSŁUP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6DBFB3-3F39-4039-BE95-C9C90CE15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BUDOWA CZASZKI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BC15BAB-3DA0-449E-8075-1580CFA046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494" y="1052736"/>
            <a:ext cx="8229600" cy="4277677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D8DD127-CBC0-41C3-A0AC-881C841D21F8}"/>
              </a:ext>
            </a:extLst>
          </p:cNvPr>
          <p:cNvSpPr txBox="1"/>
          <p:nvPr/>
        </p:nvSpPr>
        <p:spPr>
          <a:xfrm>
            <a:off x="492494" y="5581326"/>
            <a:ext cx="842493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CZASZKA SKŁADA SIĘ Z MÓZGOCZASZKI ORAZ TRZEWIOCZASZKI</a:t>
            </a:r>
          </a:p>
        </p:txBody>
      </p:sp>
    </p:spTree>
    <p:extLst>
      <p:ext uri="{BB962C8B-B14F-4D97-AF65-F5344CB8AC3E}">
        <p14:creationId xmlns:p14="http://schemas.microsoft.com/office/powerpoint/2010/main" val="53471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40D483-1607-4BFF-A4A3-934827EA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BUDOWA MÓZGOCZASZKI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48C2CC3-FC5F-4CE1-84E9-85F7394A3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25"/>
          <a:stretch/>
        </p:blipFill>
        <p:spPr>
          <a:xfrm>
            <a:off x="0" y="1215008"/>
            <a:ext cx="4726654" cy="4888954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271F1C8-2AAF-464B-A35C-EDA00D7E7CC6}"/>
              </a:ext>
            </a:extLst>
          </p:cNvPr>
          <p:cNvSpPr txBox="1"/>
          <p:nvPr/>
        </p:nvSpPr>
        <p:spPr>
          <a:xfrm>
            <a:off x="4300289" y="1196752"/>
            <a:ext cx="444817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ilu kości składa się mózgoczaszka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16680E-81E1-4B19-AB7C-497ED3CC5A68}"/>
              </a:ext>
            </a:extLst>
          </p:cNvPr>
          <p:cNvSpPr txBox="1"/>
          <p:nvPr/>
        </p:nvSpPr>
        <p:spPr>
          <a:xfrm>
            <a:off x="4372295" y="2542474"/>
            <a:ext cx="444817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 nazywają się te kości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25C7EF4-0156-472A-B6D4-EB324C115FB3}"/>
              </a:ext>
            </a:extLst>
          </p:cNvPr>
          <p:cNvSpPr txBox="1"/>
          <p:nvPr/>
        </p:nvSpPr>
        <p:spPr>
          <a:xfrm>
            <a:off x="4372295" y="3240590"/>
            <a:ext cx="444817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 mają kształt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737DB6-1317-4CD8-BDD2-606D409C8047}"/>
              </a:ext>
            </a:extLst>
          </p:cNvPr>
          <p:cNvSpPr txBox="1"/>
          <p:nvPr/>
        </p:nvSpPr>
        <p:spPr>
          <a:xfrm>
            <a:off x="4385882" y="4502570"/>
            <a:ext cx="444817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pełni mózgoczaszka?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D6031C1-E027-4D60-A36F-745FE30B63B3}"/>
              </a:ext>
            </a:extLst>
          </p:cNvPr>
          <p:cNvSpPr txBox="1"/>
          <p:nvPr/>
        </p:nvSpPr>
        <p:spPr>
          <a:xfrm>
            <a:off x="4372295" y="1845141"/>
            <a:ext cx="444817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8 kości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4566415-AD6A-400E-9131-1D6431B69875}"/>
              </a:ext>
            </a:extLst>
          </p:cNvPr>
          <p:cNvSpPr txBox="1"/>
          <p:nvPr/>
        </p:nvSpPr>
        <p:spPr>
          <a:xfrm>
            <a:off x="4372293" y="3854181"/>
            <a:ext cx="444817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Płaski lub różnokształtny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FAEF94F-1FFB-49B8-9790-CE39C62D7724}"/>
              </a:ext>
            </a:extLst>
          </p:cNvPr>
          <p:cNvSpPr txBox="1"/>
          <p:nvPr/>
        </p:nvSpPr>
        <p:spPr>
          <a:xfrm>
            <a:off x="4372292" y="5206682"/>
            <a:ext cx="444817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Osłania mózgowie</a:t>
            </a:r>
          </a:p>
        </p:txBody>
      </p:sp>
    </p:spTree>
    <p:extLst>
      <p:ext uri="{BB962C8B-B14F-4D97-AF65-F5344CB8AC3E}">
        <p14:creationId xmlns:p14="http://schemas.microsoft.com/office/powerpoint/2010/main" val="56474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BBC6C1-F49A-4414-B49F-28F5FC555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/>
                </a:solidFill>
              </a:rPr>
              <a:t>BUDOWA MÓZGOCZASZKI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06AC6F17-3361-43EE-8B5C-6DB1FCF2E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56" y="1340768"/>
            <a:ext cx="8872087" cy="4824536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359AA7A-F2A1-48F3-B5F9-A04459A33785}"/>
              </a:ext>
            </a:extLst>
          </p:cNvPr>
          <p:cNvSpPr txBox="1"/>
          <p:nvPr/>
        </p:nvSpPr>
        <p:spPr>
          <a:xfrm>
            <a:off x="1115616" y="1953666"/>
            <a:ext cx="15841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NIEPARZYSTA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4E05B37-33CA-4ED8-BED3-4256DCA26B05}"/>
              </a:ext>
            </a:extLst>
          </p:cNvPr>
          <p:cNvSpPr txBox="1"/>
          <p:nvPr/>
        </p:nvSpPr>
        <p:spPr>
          <a:xfrm>
            <a:off x="7423867" y="3789040"/>
            <a:ext cx="15841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NIEPARZYSTA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6C80DF0-5DE3-443B-A595-04B173FC81FB}"/>
              </a:ext>
            </a:extLst>
          </p:cNvPr>
          <p:cNvSpPr txBox="1"/>
          <p:nvPr/>
        </p:nvSpPr>
        <p:spPr>
          <a:xfrm>
            <a:off x="4571999" y="6093296"/>
            <a:ext cx="15841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NIEPARZYSTA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886F2AA-4BA3-46E3-A530-1E4ED4488E3D}"/>
              </a:ext>
            </a:extLst>
          </p:cNvPr>
          <p:cNvSpPr txBox="1"/>
          <p:nvPr/>
        </p:nvSpPr>
        <p:spPr>
          <a:xfrm>
            <a:off x="457200" y="3789040"/>
            <a:ext cx="158417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NIEPARZYSTA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A1EF45B-D2FC-4534-B383-D629711AE0DB}"/>
              </a:ext>
            </a:extLst>
          </p:cNvPr>
          <p:cNvSpPr txBox="1"/>
          <p:nvPr/>
        </p:nvSpPr>
        <p:spPr>
          <a:xfrm>
            <a:off x="7236296" y="2138332"/>
            <a:ext cx="158417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PARZYSTA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C3984BC-6719-48B6-A515-5209A18D953A}"/>
              </a:ext>
            </a:extLst>
          </p:cNvPr>
          <p:cNvSpPr txBox="1"/>
          <p:nvPr/>
        </p:nvSpPr>
        <p:spPr>
          <a:xfrm>
            <a:off x="7308304" y="4933624"/>
            <a:ext cx="158417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PARZYSTA</a:t>
            </a:r>
          </a:p>
        </p:txBody>
      </p:sp>
    </p:spTree>
    <p:extLst>
      <p:ext uri="{BB962C8B-B14F-4D97-AF65-F5344CB8AC3E}">
        <p14:creationId xmlns:p14="http://schemas.microsoft.com/office/powerpoint/2010/main" val="370931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C8F047-6E1E-4919-9597-F107CBD2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704" y="289328"/>
            <a:ext cx="3724495" cy="652934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/>
                </a:solidFill>
              </a:rPr>
              <a:t>KOŚCI MÓZGOCZASZKI</a:t>
            </a:r>
          </a:p>
        </p:txBody>
      </p:sp>
      <p:pic>
        <p:nvPicPr>
          <p:cNvPr id="4" name="Symbol zastępczy zawartości 3" descr="k klinowa.png">
            <a:extLst>
              <a:ext uri="{FF2B5EF4-FFF2-40B4-BE49-F238E27FC236}">
                <a16:creationId xmlns:a16="http://schemas.microsoft.com/office/drawing/2014/main" id="{D0F9A255-02F6-492E-96D7-61CFFDF2A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572" y="271073"/>
            <a:ext cx="4526733" cy="3048000"/>
          </a:xfr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47E02EF-0A35-4935-AFB8-5165FC54F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247" y="1484784"/>
            <a:ext cx="3414952" cy="296800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C202D8A-3F2E-42F1-8E4E-80251E0C570F}"/>
              </a:ext>
            </a:extLst>
          </p:cNvPr>
          <p:cNvSpPr txBox="1"/>
          <p:nvPr/>
        </p:nvSpPr>
        <p:spPr>
          <a:xfrm>
            <a:off x="746854" y="3487146"/>
            <a:ext cx="36724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KOŚĆ KLINOWA WIDOK Z TYŁU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E12037-FD91-40C0-A520-5312F0850B7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54" y="4005687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9EFF6E0-A111-4A80-971E-54D68ED29D9C}"/>
              </a:ext>
            </a:extLst>
          </p:cNvPr>
          <p:cNvSpPr txBox="1"/>
          <p:nvPr/>
        </p:nvSpPr>
        <p:spPr>
          <a:xfrm>
            <a:off x="4946483" y="4725144"/>
            <a:ext cx="36724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KOŚĆ SITOWA WIDOK Z GÓRY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A79A48C-D457-45CC-9A43-252375250F62}"/>
              </a:ext>
            </a:extLst>
          </p:cNvPr>
          <p:cNvSpPr txBox="1"/>
          <p:nvPr/>
        </p:nvSpPr>
        <p:spPr>
          <a:xfrm>
            <a:off x="5292080" y="4420016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effectLst/>
                <a:latin typeface="+mj-lt"/>
              </a:rPr>
              <a:t> </a:t>
            </a:r>
            <a:r>
              <a:rPr lang="en-US" sz="1000" b="0" i="0" u="none" strike="noStrike" dirty="0">
                <a:effectLst/>
                <a:latin typeface="+mj-lt"/>
                <a:hlinkClick r:id="rId5" tooltip="en:Henry Gr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Henry Gray</a:t>
            </a:r>
            <a:r>
              <a:rPr lang="en-US" sz="1000" b="0" i="0" dirty="0">
                <a:effectLst/>
                <a:latin typeface="+mj-lt"/>
              </a:rPr>
              <a:t> (1918) </a:t>
            </a:r>
            <a:r>
              <a:rPr lang="en-US" sz="1000" b="0" i="1" dirty="0">
                <a:effectLst/>
                <a:latin typeface="+mj-lt"/>
              </a:rPr>
              <a:t>Anatomy of the Human Body</a:t>
            </a:r>
            <a:endParaRPr lang="pl-PL" sz="1000" dirty="0">
              <a:latin typeface="+mj-lt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5480C3D-B539-4CC2-8025-69121CF62648}"/>
              </a:ext>
            </a:extLst>
          </p:cNvPr>
          <p:cNvSpPr txBox="1"/>
          <p:nvPr/>
        </p:nvSpPr>
        <p:spPr>
          <a:xfrm>
            <a:off x="0" y="1610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effectLst/>
                <a:latin typeface="+mj-lt"/>
              </a:rPr>
              <a:t> </a:t>
            </a:r>
            <a:r>
              <a:rPr lang="en-US" sz="1000" b="0" i="0" u="none" strike="noStrike" dirty="0">
                <a:effectLst/>
                <a:latin typeface="+mj-lt"/>
                <a:hlinkClick r:id="rId5" tooltip="en:Henry Gr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Henry Gray</a:t>
            </a:r>
            <a:r>
              <a:rPr lang="en-US" sz="1000" b="0" i="0" dirty="0">
                <a:effectLst/>
                <a:latin typeface="+mj-lt"/>
              </a:rPr>
              <a:t> (1918) </a:t>
            </a:r>
            <a:r>
              <a:rPr lang="en-US" sz="1000" b="0" i="1" dirty="0">
                <a:effectLst/>
                <a:latin typeface="+mj-lt"/>
              </a:rPr>
              <a:t>Anatomy of the Human Body</a:t>
            </a:r>
            <a:endParaRPr lang="pl-PL" sz="1000" dirty="0">
              <a:latin typeface="+mj-lt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FC1F0B5-4339-4299-92E1-39A9C941325B}"/>
              </a:ext>
            </a:extLst>
          </p:cNvPr>
          <p:cNvSpPr txBox="1"/>
          <p:nvPr/>
        </p:nvSpPr>
        <p:spPr>
          <a:xfrm>
            <a:off x="4946483" y="5349822"/>
            <a:ext cx="3672408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Kość klinowa i kość sitowa to pojedyncze, różnokształtne kości wchodzące w skład mózgoczaszki</a:t>
            </a:r>
          </a:p>
        </p:txBody>
      </p:sp>
    </p:spTree>
    <p:extLst>
      <p:ext uri="{BB962C8B-B14F-4D97-AF65-F5344CB8AC3E}">
        <p14:creationId xmlns:p14="http://schemas.microsoft.com/office/powerpoint/2010/main" val="1461655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27D686-6FA7-43E7-85E6-A59365AC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690864" cy="490066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pl-PL" dirty="0"/>
              <a:t>ZOBACZ WIĘCEJ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C368FCC-A829-49A1-B4D0-CC180E1A2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764704"/>
            <a:ext cx="7960842" cy="5333181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183F2D2F-B575-4C67-B5D3-30BD92DBCAFB}"/>
              </a:ext>
            </a:extLst>
          </p:cNvPr>
          <p:cNvSpPr txBox="1"/>
          <p:nvPr/>
        </p:nvSpPr>
        <p:spPr>
          <a:xfrm>
            <a:off x="454766" y="5912273"/>
            <a:ext cx="8568952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Niektóre kości czaszki mają puste przestrzenie zwane zatokami. </a:t>
            </a:r>
          </a:p>
          <a:p>
            <a:pPr algn="ctr"/>
            <a:r>
              <a:rPr lang="pl-PL" sz="2400" dirty="0"/>
              <a:t>Dzięki nim są one lżejsze a jednocześnie wytrzymałe</a:t>
            </a:r>
          </a:p>
        </p:txBody>
      </p:sp>
    </p:spTree>
    <p:extLst>
      <p:ext uri="{BB962C8B-B14F-4D97-AF65-F5344CB8AC3E}">
        <p14:creationId xmlns:p14="http://schemas.microsoft.com/office/powerpoint/2010/main" val="3490392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40D483-1607-4BFF-A4A3-934827EA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/>
              <a:t>BUDOWA TRZEWIOCZASZKI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71F1C8-2AAF-464B-A35C-EDA00D7E7CC6}"/>
              </a:ext>
            </a:extLst>
          </p:cNvPr>
          <p:cNvSpPr txBox="1"/>
          <p:nvPr/>
        </p:nvSpPr>
        <p:spPr>
          <a:xfrm>
            <a:off x="4300289" y="1196752"/>
            <a:ext cx="45337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ilu kości składa się trzewioczaszka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16680E-81E1-4B19-AB7C-497ED3CC5A68}"/>
              </a:ext>
            </a:extLst>
          </p:cNvPr>
          <p:cNvSpPr txBox="1"/>
          <p:nvPr/>
        </p:nvSpPr>
        <p:spPr>
          <a:xfrm>
            <a:off x="4300289" y="2522834"/>
            <a:ext cx="453275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 nazywają się kości zaznaczone na schemacie?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25C7EF4-0156-472A-B6D4-EB324C115FB3}"/>
              </a:ext>
            </a:extLst>
          </p:cNvPr>
          <p:cNvSpPr txBox="1"/>
          <p:nvPr/>
        </p:nvSpPr>
        <p:spPr>
          <a:xfrm>
            <a:off x="4286704" y="3527394"/>
            <a:ext cx="45327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 mają kształt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737DB6-1317-4CD8-BDD2-606D409C8047}"/>
              </a:ext>
            </a:extLst>
          </p:cNvPr>
          <p:cNvSpPr txBox="1"/>
          <p:nvPr/>
        </p:nvSpPr>
        <p:spPr>
          <a:xfrm>
            <a:off x="4345670" y="4829674"/>
            <a:ext cx="444199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rolę pełni trzewioczaszka?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D6031C1-E027-4D60-A36F-745FE30B63B3}"/>
              </a:ext>
            </a:extLst>
          </p:cNvPr>
          <p:cNvSpPr txBox="1"/>
          <p:nvPr/>
        </p:nvSpPr>
        <p:spPr>
          <a:xfrm>
            <a:off x="4286703" y="1845141"/>
            <a:ext cx="453376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16 kości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4566415-AD6A-400E-9131-1D6431B69875}"/>
              </a:ext>
            </a:extLst>
          </p:cNvPr>
          <p:cNvSpPr txBox="1"/>
          <p:nvPr/>
        </p:nvSpPr>
        <p:spPr>
          <a:xfrm>
            <a:off x="4286703" y="4178534"/>
            <a:ext cx="453275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Są to kości różnokształtne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E2E0F03-2E20-4EF0-83A7-46BC6B3CC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70877"/>
            <a:ext cx="3735889" cy="491624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FAEF94F-1FFB-49B8-9790-CE39C62D7724}"/>
              </a:ext>
            </a:extLst>
          </p:cNvPr>
          <p:cNvSpPr txBox="1"/>
          <p:nvPr/>
        </p:nvSpPr>
        <p:spPr>
          <a:xfrm>
            <a:off x="3181882" y="5473682"/>
            <a:ext cx="5599291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Ochrania narządy zmysłów znajdujące się </a:t>
            </a:r>
            <a:br>
              <a:rPr lang="pl-PL" sz="2400" dirty="0"/>
            </a:br>
            <a:r>
              <a:rPr lang="pl-PL" sz="2400" dirty="0"/>
              <a:t>w głowie a także pierwsze odcinki układu oddechowego i pokarmowego</a:t>
            </a:r>
          </a:p>
        </p:txBody>
      </p:sp>
    </p:spTree>
    <p:extLst>
      <p:ext uri="{BB962C8B-B14F-4D97-AF65-F5344CB8AC3E}">
        <p14:creationId xmlns:p14="http://schemas.microsoft.com/office/powerpoint/2010/main" val="393318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1AC983-EE64-4F1A-BFD1-A549DA3C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922114"/>
          </a:xfrm>
        </p:spPr>
        <p:txBody>
          <a:bodyPr/>
          <a:lstStyle/>
          <a:p>
            <a:r>
              <a:rPr lang="pl-PL" dirty="0">
                <a:solidFill>
                  <a:schemeClr val="tx2"/>
                </a:solidFill>
              </a:rPr>
              <a:t>BUDOWA TRZEWIOCZASZKI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B609DB5-810B-488A-81A0-00F46FBD90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181000"/>
            <a:ext cx="8059262" cy="5402362"/>
          </a:xfrm>
        </p:spPr>
      </p:pic>
    </p:spTree>
    <p:extLst>
      <p:ext uri="{BB962C8B-B14F-4D97-AF65-F5344CB8AC3E}">
        <p14:creationId xmlns:p14="http://schemas.microsoft.com/office/powerpoint/2010/main" val="3342651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1B513F-E28E-46E5-B203-EAD937128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/>
                </a:solidFill>
              </a:rPr>
              <a:t>KOŚCI BUDUJĄCE TRZEWIOCZASZKĘ</a:t>
            </a:r>
          </a:p>
        </p:txBody>
      </p:sp>
      <p:pic>
        <p:nvPicPr>
          <p:cNvPr id="2050" name="Picture 2" descr="Kość łzowa – Wikipedia, wolna encyklopedia">
            <a:extLst>
              <a:ext uri="{FF2B5EF4-FFF2-40B4-BE49-F238E27FC236}">
                <a16:creationId xmlns:a16="http://schemas.microsoft.com/office/drawing/2014/main" id="{D836B270-1594-4ACB-96F0-C0E023D03AC9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32" y="1174744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EEA308D-3D61-4F79-BFFE-031DF4FBD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826" y="1007313"/>
            <a:ext cx="5858210" cy="453538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D7AA9AD-70E6-41C0-A039-2EF8BF892890}"/>
              </a:ext>
            </a:extLst>
          </p:cNvPr>
          <p:cNvSpPr txBox="1"/>
          <p:nvPr/>
        </p:nvSpPr>
        <p:spPr>
          <a:xfrm>
            <a:off x="228997" y="957150"/>
            <a:ext cx="34381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 err="1"/>
              <a:t>Kość_łzowa</a:t>
            </a:r>
            <a:r>
              <a:rPr lang="pl-PL" sz="1100" dirty="0"/>
              <a:t>#/media/Plik:Lacrimal_bone_-_animation.gif</a:t>
            </a:r>
          </a:p>
        </p:txBody>
      </p:sp>
      <p:pic>
        <p:nvPicPr>
          <p:cNvPr id="2052" name="Picture 4" descr="Lemiesz">
            <a:extLst>
              <a:ext uri="{FF2B5EF4-FFF2-40B4-BE49-F238E27FC236}">
                <a16:creationId xmlns:a16="http://schemas.microsoft.com/office/drawing/2014/main" id="{F6F50BDD-0571-4BC6-9605-A9F645FB95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80"/>
          <a:stretch/>
        </p:blipFill>
        <p:spPr bwMode="auto">
          <a:xfrm>
            <a:off x="827584" y="4522331"/>
            <a:ext cx="1905000" cy="160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06E1888-5950-4543-B674-B56E41BBAD35}"/>
              </a:ext>
            </a:extLst>
          </p:cNvPr>
          <p:cNvSpPr txBox="1"/>
          <p:nvPr/>
        </p:nvSpPr>
        <p:spPr>
          <a:xfrm>
            <a:off x="198773" y="6266932"/>
            <a:ext cx="324036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UMIEJSCOWIENIE LEMIESZA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666FC6E-9F10-4084-8956-86CD24CC9D17}"/>
              </a:ext>
            </a:extLst>
          </p:cNvPr>
          <p:cNvSpPr txBox="1"/>
          <p:nvPr/>
        </p:nvSpPr>
        <p:spPr>
          <a:xfrm>
            <a:off x="323528" y="3943976"/>
            <a:ext cx="259228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KOŚĆ ŁZOWA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31614DA-4115-45D0-A494-0A24CFD775A5}"/>
              </a:ext>
            </a:extLst>
          </p:cNvPr>
          <p:cNvSpPr txBox="1"/>
          <p:nvPr/>
        </p:nvSpPr>
        <p:spPr>
          <a:xfrm>
            <a:off x="4152055" y="5719266"/>
            <a:ext cx="4608512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Kości budujące trzewioczaszkę mają różne kształty. Kosteczki słuchowe biorą udział w odbieraniu dźwięków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2B4384E-BBC8-4547-9795-3B9D5C5FCEDE}"/>
              </a:ext>
            </a:extLst>
          </p:cNvPr>
          <p:cNvSpPr txBox="1"/>
          <p:nvPr/>
        </p:nvSpPr>
        <p:spPr>
          <a:xfrm>
            <a:off x="4152055" y="5085184"/>
            <a:ext cx="2664296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Które są parzyste?</a:t>
            </a:r>
          </a:p>
        </p:txBody>
      </p:sp>
    </p:spTree>
    <p:extLst>
      <p:ext uri="{BB962C8B-B14F-4D97-AF65-F5344CB8AC3E}">
        <p14:creationId xmlns:p14="http://schemas.microsoft.com/office/powerpoint/2010/main" val="388577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27D686-6FA7-43E7-85E6-A59365AC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690864" cy="490066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pl-PL" dirty="0"/>
              <a:t>ZOBACZ WIĘCEJ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6B15238A-85D9-44EB-83F6-7EC824AC49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629" y="792899"/>
            <a:ext cx="8512741" cy="5309022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E5B29A7-9B53-4E8B-8778-E196E679F45C}"/>
              </a:ext>
            </a:extLst>
          </p:cNvPr>
          <p:cNvSpPr txBox="1"/>
          <p:nvPr/>
        </p:nvSpPr>
        <p:spPr>
          <a:xfrm>
            <a:off x="454766" y="5912273"/>
            <a:ext cx="8568952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Niektóre kości czaszki mają puste przestrzenie zwane zatokami. </a:t>
            </a:r>
          </a:p>
          <a:p>
            <a:pPr algn="ctr"/>
            <a:r>
              <a:rPr lang="pl-PL" sz="2400" dirty="0"/>
              <a:t>Dzięki nim są one lżejsze a jednocześnie wytrzymałe</a:t>
            </a:r>
          </a:p>
        </p:txBody>
      </p:sp>
    </p:spTree>
    <p:extLst>
      <p:ext uri="{BB962C8B-B14F-4D97-AF65-F5344CB8AC3E}">
        <p14:creationId xmlns:p14="http://schemas.microsoft.com/office/powerpoint/2010/main" val="4220474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CDC598-11F2-484E-BFA9-370E0AFC1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/>
                </a:solidFill>
              </a:rPr>
              <a:t>PODSUMOWUJĄC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EC598F3-7223-44F9-8752-A3E1BB0E7489}"/>
              </a:ext>
            </a:extLst>
          </p:cNvPr>
          <p:cNvSpPr txBox="1"/>
          <p:nvPr/>
        </p:nvSpPr>
        <p:spPr>
          <a:xfrm>
            <a:off x="366124" y="1058093"/>
            <a:ext cx="8310331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budowie czaszki można wyróżnić </a:t>
            </a:r>
          </a:p>
          <a:p>
            <a:pPr algn="ctr"/>
            <a:r>
              <a:rPr lang="pl-PL" sz="2400" dirty="0"/>
              <a:t>mózgoczaszkę i trzewioczaszkę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03B5547-160E-44E9-8C12-513B3F5083CF}"/>
              </a:ext>
            </a:extLst>
          </p:cNvPr>
          <p:cNvSpPr txBox="1"/>
          <p:nvPr/>
        </p:nvSpPr>
        <p:spPr>
          <a:xfrm>
            <a:off x="467544" y="2110471"/>
            <a:ext cx="822960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Czaszka chroni część układu nerwowego, narządy zmysłów znajdujące się w głowie oraz początkowe odcinki układu pokarmowego i oddechowego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019F0B4-48BA-4DC5-8564-15C58B4A3B87}"/>
              </a:ext>
            </a:extLst>
          </p:cNvPr>
          <p:cNvSpPr txBox="1"/>
          <p:nvPr/>
        </p:nvSpPr>
        <p:spPr>
          <a:xfrm>
            <a:off x="4139952" y="3429000"/>
            <a:ext cx="4536504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Jest podporą dla miękkich części głowy oraz miejscem </a:t>
            </a:r>
          </a:p>
          <a:p>
            <a:pPr algn="ctr"/>
            <a:r>
              <a:rPr lang="pl-PL" sz="2400" dirty="0"/>
              <a:t>przyczepu mięśni szyi i głowy</a:t>
            </a:r>
          </a:p>
        </p:txBody>
      </p:sp>
      <p:pic>
        <p:nvPicPr>
          <p:cNvPr id="12" name="Symbol zastępczy zawartości 3" descr="Znalezione obrazy dla zapytania budowa czaszki">
            <a:extLst>
              <a:ext uri="{FF2B5EF4-FFF2-40B4-BE49-F238E27FC236}">
                <a16:creationId xmlns:a16="http://schemas.microsoft.com/office/drawing/2014/main" id="{36C55D45-5528-44F1-9310-7A13249EC61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503" y="3429000"/>
            <a:ext cx="4117133" cy="325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C6D5DF8-C888-4474-8B1A-3ACC78B47FB8}"/>
              </a:ext>
            </a:extLst>
          </p:cNvPr>
          <p:cNvSpPr txBox="1"/>
          <p:nvPr/>
        </p:nvSpPr>
        <p:spPr>
          <a:xfrm>
            <a:off x="4224637" y="4797152"/>
            <a:ext cx="4462163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OPISZ KOŚCI ZAZNACZONE </a:t>
            </a:r>
          </a:p>
          <a:p>
            <a:pPr algn="ctr"/>
            <a:r>
              <a:rPr lang="pl-PL" sz="2400" dirty="0"/>
              <a:t>NA SCHEMACIE</a:t>
            </a:r>
          </a:p>
        </p:txBody>
      </p:sp>
    </p:spTree>
    <p:extLst>
      <p:ext uri="{BB962C8B-B14F-4D97-AF65-F5344CB8AC3E}">
        <p14:creationId xmlns:p14="http://schemas.microsoft.com/office/powerpoint/2010/main" val="1319553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8280920" cy="922114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/>
                </a:solidFill>
              </a:rPr>
              <a:t>Ciemiączko – cienka, elastyczna błona łącząca kości czaszki u noworodka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6125125-433F-4FA1-A869-E20C0ECEF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456" y="1367478"/>
            <a:ext cx="4896544" cy="521588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A153DBE-2FBF-4C85-B887-B4ED77C9DFD8}"/>
              </a:ext>
            </a:extLst>
          </p:cNvPr>
          <p:cNvSpPr txBox="1"/>
          <p:nvPr/>
        </p:nvSpPr>
        <p:spPr>
          <a:xfrm>
            <a:off x="2051517" y="2546415"/>
            <a:ext cx="216024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Ciemiączko przednie jest wyczuwalne jako miękkie miejsce w czaszce noworodka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E7B570D-689E-410E-9F83-C3476FE2867B}"/>
              </a:ext>
            </a:extLst>
          </p:cNvPr>
          <p:cNvSpPr txBox="1"/>
          <p:nvPr/>
        </p:nvSpPr>
        <p:spPr>
          <a:xfrm>
            <a:off x="410158" y="1480245"/>
            <a:ext cx="5169954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Czaszka noworodka nie jest w pełni skostniała. Znajdują się niej ciemiączka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3AA7241-3FD9-4ECC-B4C1-DB8DBA8FEF19}"/>
              </a:ext>
            </a:extLst>
          </p:cNvPr>
          <p:cNvSpPr txBox="1"/>
          <p:nvPr/>
        </p:nvSpPr>
        <p:spPr>
          <a:xfrm>
            <a:off x="367233" y="4131260"/>
            <a:ext cx="50688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czego wynika taka budowa czaszki u noworodka?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25E723F-AF25-4D34-BE7A-80487F7A2D4F}"/>
              </a:ext>
            </a:extLst>
          </p:cNvPr>
          <p:cNvSpPr txBox="1"/>
          <p:nvPr/>
        </p:nvSpPr>
        <p:spPr>
          <a:xfrm>
            <a:off x="296394" y="5143979"/>
            <a:ext cx="5270939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Obecność ciemiączek ma duże znaczenie podczas porodu, ponieważ umożliwia dostosowanie się kształtu czaszki dziecka do kanału rodnego mamy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4A841567-7F76-41FF-ABC0-A9030D526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191" y="4413498"/>
            <a:ext cx="2619375" cy="11049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A7A95055-A45C-4FD6-AD3E-1CF76EF0E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190" y="5461446"/>
            <a:ext cx="2522777" cy="983764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F98D2A5D-BAB7-4E54-9ACA-5DD9C4F54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048" y="1284982"/>
            <a:ext cx="2772944" cy="315213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9952" y="101521"/>
            <a:ext cx="4806076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2"/>
                </a:solidFill>
              </a:rPr>
              <a:t>BUDOWA KRĘGOSŁUPA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56C1A29-489A-4CBE-8F7A-CCEA29A37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12" y="152941"/>
            <a:ext cx="1396887" cy="670505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DC39D00-3E3A-4201-879E-A822D7ECBB02}"/>
              </a:ext>
            </a:extLst>
          </p:cNvPr>
          <p:cNvSpPr txBox="1"/>
          <p:nvPr/>
        </p:nvSpPr>
        <p:spPr>
          <a:xfrm>
            <a:off x="4139952" y="1244521"/>
            <a:ext cx="483488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Na jakie odcinki dzielimy kręgosłup?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040324C-16CD-4267-A8A2-C9A47346D967}"/>
              </a:ext>
            </a:extLst>
          </p:cNvPr>
          <p:cNvSpPr txBox="1"/>
          <p:nvPr/>
        </p:nvSpPr>
        <p:spPr>
          <a:xfrm>
            <a:off x="4139952" y="1844824"/>
            <a:ext cx="483488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czego zbudowany jest każdy odcinek kręgosłupa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CED3E53-5EC6-4CD0-BF8D-70C81AC438F2}"/>
              </a:ext>
            </a:extLst>
          </p:cNvPr>
          <p:cNvSpPr txBox="1"/>
          <p:nvPr/>
        </p:nvSpPr>
        <p:spPr>
          <a:xfrm>
            <a:off x="4139952" y="3365875"/>
            <a:ext cx="480607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Ile kręgów jest w każdym odcinku?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9253A79-B6CF-4D5E-8497-39AB6CA44227}"/>
              </a:ext>
            </a:extLst>
          </p:cNvPr>
          <p:cNvSpPr txBox="1"/>
          <p:nvPr/>
        </p:nvSpPr>
        <p:spPr>
          <a:xfrm>
            <a:off x="4136171" y="4024901"/>
            <a:ext cx="483488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Jaka jest funkcja kręgosłupa?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13A44CA-E3FF-4B55-90E7-92F274637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827" y="285589"/>
            <a:ext cx="2266950" cy="1076325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B0EA3EFE-EB35-4670-B3DD-65FAA4F7272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8674"/>
          <a:stretch/>
        </p:blipFill>
        <p:spPr>
          <a:xfrm>
            <a:off x="-32252" y="6460947"/>
            <a:ext cx="1197188" cy="397054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D658D22-81A0-483E-9C18-9A993A544C6F}"/>
              </a:ext>
            </a:extLst>
          </p:cNvPr>
          <p:cNvSpPr txBox="1"/>
          <p:nvPr/>
        </p:nvSpPr>
        <p:spPr>
          <a:xfrm>
            <a:off x="4499992" y="2788494"/>
            <a:ext cx="444603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Z kręgów</a:t>
            </a:r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A1406094-86D5-4FE5-BAE6-C0F2162AF682}"/>
              </a:ext>
            </a:extLst>
          </p:cNvPr>
          <p:cNvSpPr/>
          <p:nvPr/>
        </p:nvSpPr>
        <p:spPr>
          <a:xfrm>
            <a:off x="2852183" y="1013688"/>
            <a:ext cx="471061" cy="46166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7</a:t>
            </a:r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83B98CED-105D-4ACE-B80D-DCC2B3064DFD}"/>
              </a:ext>
            </a:extLst>
          </p:cNvPr>
          <p:cNvSpPr/>
          <p:nvPr/>
        </p:nvSpPr>
        <p:spPr>
          <a:xfrm>
            <a:off x="2791941" y="3133931"/>
            <a:ext cx="591543" cy="59013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12</a:t>
            </a:r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6AFA8549-65A9-409C-9749-102A9FD23903}"/>
              </a:ext>
            </a:extLst>
          </p:cNvPr>
          <p:cNvSpPr/>
          <p:nvPr/>
        </p:nvSpPr>
        <p:spPr>
          <a:xfrm>
            <a:off x="2852965" y="5112893"/>
            <a:ext cx="471061" cy="46166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5</a:t>
            </a:r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33BA1CDC-2102-4EF7-BDAF-BE7E79C9CF81}"/>
              </a:ext>
            </a:extLst>
          </p:cNvPr>
          <p:cNvSpPr/>
          <p:nvPr/>
        </p:nvSpPr>
        <p:spPr>
          <a:xfrm>
            <a:off x="2852183" y="6230114"/>
            <a:ext cx="471061" cy="46166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5</a:t>
            </a:r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0D4DE23C-DCBA-4EC0-8583-26834CAE5443}"/>
              </a:ext>
            </a:extLst>
          </p:cNvPr>
          <p:cNvSpPr/>
          <p:nvPr/>
        </p:nvSpPr>
        <p:spPr>
          <a:xfrm>
            <a:off x="179512" y="5768449"/>
            <a:ext cx="471061" cy="46166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5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B97F2570-7DA1-4FAB-BFA1-0785A656D723}"/>
              </a:ext>
            </a:extLst>
          </p:cNvPr>
          <p:cNvSpPr txBox="1"/>
          <p:nvPr/>
        </p:nvSpPr>
        <p:spPr>
          <a:xfrm>
            <a:off x="4490865" y="4678060"/>
            <a:ext cx="444603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Kręgosłup tworzy oś ciała, umożliwia poruszanie się. Stanowi ochronę rdzenia kręgowego. Spoczywa na nim czaszka i łączy się z nim szkielet kończyn.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8355" y="429428"/>
            <a:ext cx="3816424" cy="144016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ODCINEK SZYJNY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CC76DD1-38C7-4E7B-9EEA-EA145DFA8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32656"/>
            <a:ext cx="3195013" cy="202411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874C0E4-6295-4ED2-B669-DFB27CF30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800" y="2365289"/>
            <a:ext cx="3610760" cy="216904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2AB430D-11DE-4F10-BF08-57172C383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281" y="4586037"/>
            <a:ext cx="3259797" cy="1929977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F082774-096F-47EC-8BDE-E499EA457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176" y="908720"/>
            <a:ext cx="2010334" cy="568863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6EFC5A7-C840-4E28-ACBE-D64FF3F96397}"/>
              </a:ext>
            </a:extLst>
          </p:cNvPr>
          <p:cNvSpPr txBox="1"/>
          <p:nvPr/>
        </p:nvSpPr>
        <p:spPr>
          <a:xfrm>
            <a:off x="2796793" y="1628800"/>
            <a:ext cx="2614497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KRĘG SZCZYTOWY - ATLAS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B9E113C-1E27-4EBF-8396-BDA69DB84092}"/>
              </a:ext>
            </a:extLst>
          </p:cNvPr>
          <p:cNvSpPr txBox="1"/>
          <p:nvPr/>
        </p:nvSpPr>
        <p:spPr>
          <a:xfrm>
            <a:off x="2738647" y="3265144"/>
            <a:ext cx="261449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KRĘG OBROTOWY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B65E1B3-FCB1-4F01-AA86-343B1A45AD30}"/>
              </a:ext>
            </a:extLst>
          </p:cNvPr>
          <p:cNvSpPr txBox="1"/>
          <p:nvPr/>
        </p:nvSpPr>
        <p:spPr>
          <a:xfrm>
            <a:off x="2728129" y="5256590"/>
            <a:ext cx="2614497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TYPOWY KRĘG SZYJNY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6C11E7-2C9E-411C-91D2-F3B02ECC6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590" y="274638"/>
            <a:ext cx="5485209" cy="70609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ODCINEK PIERSIOWY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0064030-ADB4-46F2-A97E-EDD25CB5F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4091" y="1412776"/>
            <a:ext cx="4820208" cy="3633267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68D73BB-3C39-4ECC-A5E1-2A5660F3B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74638"/>
            <a:ext cx="2085975" cy="63246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3BDAB02E-D00F-44AC-AD75-6C3E810F8B99}"/>
              </a:ext>
            </a:extLst>
          </p:cNvPr>
          <p:cNvSpPr txBox="1"/>
          <p:nvPr/>
        </p:nvSpPr>
        <p:spPr>
          <a:xfrm>
            <a:off x="4860032" y="5445224"/>
            <a:ext cx="2614497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TYPOWY KRĘG PIERSIOWY</a:t>
            </a:r>
          </a:p>
        </p:txBody>
      </p:sp>
    </p:spTree>
    <p:extLst>
      <p:ext uri="{BB962C8B-B14F-4D97-AF65-F5344CB8AC3E}">
        <p14:creationId xmlns:p14="http://schemas.microsoft.com/office/powerpoint/2010/main" val="2410099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F48454-4329-4DF2-8FCE-6F19B886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896" y="274638"/>
            <a:ext cx="5050904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ODCINEK LĘDŹWIOWY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25DD545-8A94-4391-8094-6B9C53515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88640"/>
            <a:ext cx="2601864" cy="6322714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0B2D829-8480-4F84-9036-DEB372DDE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631" y="1417638"/>
            <a:ext cx="5709169" cy="4156124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4AF038A-5D5B-444F-9C3F-1FF2A35FAA44}"/>
              </a:ext>
            </a:extLst>
          </p:cNvPr>
          <p:cNvSpPr txBox="1"/>
          <p:nvPr/>
        </p:nvSpPr>
        <p:spPr>
          <a:xfrm>
            <a:off x="4860032" y="5445224"/>
            <a:ext cx="2614497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TYPOWY KRĘG LĘDŹWIOWY</a:t>
            </a:r>
          </a:p>
        </p:txBody>
      </p:sp>
    </p:spTree>
    <p:extLst>
      <p:ext uri="{BB962C8B-B14F-4D97-AF65-F5344CB8AC3E}">
        <p14:creationId xmlns:p14="http://schemas.microsoft.com/office/powerpoint/2010/main" val="1555868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F03A26-8429-47BA-AAA2-B7E37C9A4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789" y="973017"/>
            <a:ext cx="3610136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l-PL" sz="2800" dirty="0"/>
              <a:t>Między trzonem </a:t>
            </a:r>
            <a:br>
              <a:rPr lang="pl-PL" sz="2800" dirty="0"/>
            </a:br>
            <a:r>
              <a:rPr lang="pl-PL" sz="2800" dirty="0"/>
              <a:t>a łukiem kręgu znajduje się otwór kręgowy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9F8ACDA-A117-485B-9E1A-6D04CBAAA3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13450" y="3051296"/>
            <a:ext cx="48768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D3FFF10-654B-4E6C-B9C4-70FDD6EC0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59" y="260648"/>
            <a:ext cx="5097354" cy="3710739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72A23D34-FD77-4D32-AC40-E05E118A32B1}"/>
              </a:ext>
            </a:extLst>
          </p:cNvPr>
          <p:cNvSpPr txBox="1">
            <a:spLocks/>
          </p:cNvSpPr>
          <p:nvPr/>
        </p:nvSpPr>
        <p:spPr>
          <a:xfrm>
            <a:off x="213590" y="4293096"/>
            <a:ext cx="3899860" cy="18338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dirty="0"/>
              <a:t>Otwory wszystkich kręgów tworzą kanał </a:t>
            </a:r>
            <a:br>
              <a:rPr lang="pl-PL" sz="2800" dirty="0"/>
            </a:br>
            <a:r>
              <a:rPr lang="pl-PL" sz="2800" dirty="0"/>
              <a:t>w którym biegnie rdzeń kręgowy</a:t>
            </a:r>
          </a:p>
        </p:txBody>
      </p:sp>
    </p:spTree>
    <p:extLst>
      <p:ext uri="{BB962C8B-B14F-4D97-AF65-F5344CB8AC3E}">
        <p14:creationId xmlns:p14="http://schemas.microsoft.com/office/powerpoint/2010/main" val="787828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56208-C758-415E-8DB4-9699078B9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63408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ODCINEK KRZYŻOWY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9B01FF2-DD3B-47CD-9F91-CE1E08EEE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74638"/>
            <a:ext cx="1944216" cy="6177436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3C461DA-B738-45E0-A9B0-31BD38799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031441"/>
            <a:ext cx="5626967" cy="4436278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65D13AA-58B0-4BFE-B978-BFC6F13C42AD}"/>
              </a:ext>
            </a:extLst>
          </p:cNvPr>
          <p:cNvSpPr txBox="1"/>
          <p:nvPr/>
        </p:nvSpPr>
        <p:spPr>
          <a:xfrm>
            <a:off x="2915816" y="5517232"/>
            <a:ext cx="612068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Odcinek krzyżowy stanowi kość krzyżowa która powstała w wyniku zrośnięcia się 5 kręgów. </a:t>
            </a:r>
          </a:p>
          <a:p>
            <a:pPr algn="ctr"/>
            <a:r>
              <a:rPr lang="pl-PL" sz="2000" dirty="0"/>
              <a:t>Kość krzyżowa stanowi także element miednicy człowieka</a:t>
            </a:r>
          </a:p>
        </p:txBody>
      </p:sp>
    </p:spTree>
    <p:extLst>
      <p:ext uri="{BB962C8B-B14F-4D97-AF65-F5344CB8AC3E}">
        <p14:creationId xmlns:p14="http://schemas.microsoft.com/office/powerpoint/2010/main" val="3452634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D511D0-7760-497D-B253-200A0DBA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896" y="163637"/>
            <a:ext cx="5050904" cy="922114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chemeClr val="tx2"/>
                </a:solidFill>
              </a:rPr>
              <a:t>ODCINEK OGONOWY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B5BD5F7-3CA5-4C1D-90FC-BF10A768D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3370" y="1052736"/>
            <a:ext cx="5653654" cy="4214807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31725AF-DE41-4EC0-8452-39A345266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28612"/>
            <a:ext cx="1952625" cy="620077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B8A1925-751C-477D-A25A-68931AEB5652}"/>
              </a:ext>
            </a:extLst>
          </p:cNvPr>
          <p:cNvSpPr txBox="1"/>
          <p:nvPr/>
        </p:nvSpPr>
        <p:spPr>
          <a:xfrm>
            <a:off x="3533056" y="5445224"/>
            <a:ext cx="5256584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Odcinek ogonowy także składa się ze zrośniętych kręgów (4 lub 5) tworząc kość ogonową</a:t>
            </a:r>
          </a:p>
        </p:txBody>
      </p:sp>
    </p:spTree>
    <p:extLst>
      <p:ext uri="{BB962C8B-B14F-4D97-AF65-F5344CB8AC3E}">
        <p14:creationId xmlns:p14="http://schemas.microsoft.com/office/powerpoint/2010/main" val="1544282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36F3521-2A67-42A1-B267-8133493F8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97755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pl-PL" sz="4800" dirty="0"/>
              <a:t>Jak łączą się ze sobą kręgi?</a:t>
            </a:r>
          </a:p>
        </p:txBody>
      </p:sp>
      <p:pic>
        <p:nvPicPr>
          <p:cNvPr id="6" name="Picture 8" descr="Znalezione obrazy dla zapytania krażki międzykręgowe">
            <a:extLst>
              <a:ext uri="{FF2B5EF4-FFF2-40B4-BE49-F238E27FC236}">
                <a16:creationId xmlns:a16="http://schemas.microsoft.com/office/drawing/2014/main" id="{5102A76B-2B38-4F25-B226-1AC3D8806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1293095"/>
            <a:ext cx="4248472" cy="2265852"/>
          </a:xfrm>
          <a:prstGeom prst="rect">
            <a:avLst/>
          </a:prstGeom>
          <a:noFill/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4741171-7A71-4B62-BE87-C54C523EFCBA}"/>
              </a:ext>
            </a:extLst>
          </p:cNvPr>
          <p:cNvSpPr txBox="1"/>
          <p:nvPr/>
        </p:nvSpPr>
        <p:spPr>
          <a:xfrm>
            <a:off x="377149" y="3730534"/>
            <a:ext cx="4824536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Kręgi łączą się ze sobą poprzez </a:t>
            </a:r>
          </a:p>
          <a:p>
            <a:pPr algn="ctr"/>
            <a:r>
              <a:rPr lang="pl-PL" sz="2400" dirty="0"/>
              <a:t>tzw. krążki międzykręgowe, </a:t>
            </a:r>
          </a:p>
          <a:p>
            <a:pPr algn="ctr"/>
            <a:r>
              <a:rPr lang="pl-PL" sz="2400" dirty="0"/>
              <a:t>inaczej zwane dyskami. </a:t>
            </a:r>
          </a:p>
          <a:p>
            <a:pPr algn="ctr"/>
            <a:r>
              <a:rPr lang="pl-PL" sz="2400" dirty="0"/>
              <a:t>Pełnią one rolę amortyzacyjną</a:t>
            </a:r>
          </a:p>
        </p:txBody>
      </p:sp>
      <p:pic>
        <p:nvPicPr>
          <p:cNvPr id="10" name="Symbol zastępczy zawartości 3" descr="dysk.jpg">
            <a:extLst>
              <a:ext uri="{FF2B5EF4-FFF2-40B4-BE49-F238E27FC236}">
                <a16:creationId xmlns:a16="http://schemas.microsoft.com/office/drawing/2014/main" id="{772E291A-BB34-4318-BF8C-2AAD7A25CB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75"/>
          <a:stretch/>
        </p:blipFill>
        <p:spPr>
          <a:xfrm>
            <a:off x="5353239" y="883266"/>
            <a:ext cx="3409758" cy="4416928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EE262EB-6C98-464D-BCD3-EBF7A5FC22BC}"/>
              </a:ext>
            </a:extLst>
          </p:cNvPr>
          <p:cNvSpPr txBox="1"/>
          <p:nvPr/>
        </p:nvSpPr>
        <p:spPr>
          <a:xfrm>
            <a:off x="377149" y="5517232"/>
            <a:ext cx="8385848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W sytuacji dużego nacisku na kręgosłup może dojść do zwyrodnień a nawet do przepukliny kręgosłupa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AC03C0-A455-4C00-B80C-D39B983D7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BUDOWA KLATKI PIERSIOWEJ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EA81A1F-A667-44DF-A216-1199691F9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521469"/>
            <a:ext cx="3908056" cy="4525963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C25CF33-AC59-4618-9637-4EEE123B156C}"/>
              </a:ext>
            </a:extLst>
          </p:cNvPr>
          <p:cNvSpPr txBox="1"/>
          <p:nvPr/>
        </p:nvSpPr>
        <p:spPr>
          <a:xfrm>
            <a:off x="4139952" y="1244521"/>
            <a:ext cx="483488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Jakie elementy budują klatkę piersiową?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A566EC4-CB48-4C07-B21E-283B6099C91A}"/>
              </a:ext>
            </a:extLst>
          </p:cNvPr>
          <p:cNvSpPr txBox="1"/>
          <p:nvPr/>
        </p:nvSpPr>
        <p:spPr>
          <a:xfrm>
            <a:off x="4118857" y="2214404"/>
            <a:ext cx="483488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Odcinek piersiowy kręgosłupa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Żebra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Mostek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B47FD2E-8F67-4312-B1E5-2D9864F079D6}"/>
              </a:ext>
            </a:extLst>
          </p:cNvPr>
          <p:cNvSpPr txBox="1"/>
          <p:nvPr/>
        </p:nvSpPr>
        <p:spPr>
          <a:xfrm>
            <a:off x="4118857" y="3553619"/>
            <a:ext cx="483488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Ile żeber ma człowiek?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7BE01EE-1859-455C-97E5-D1FA130797FF}"/>
              </a:ext>
            </a:extLst>
          </p:cNvPr>
          <p:cNvSpPr txBox="1"/>
          <p:nvPr/>
        </p:nvSpPr>
        <p:spPr>
          <a:xfrm>
            <a:off x="4118857" y="4152339"/>
            <a:ext cx="483488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24 (12 par)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1C06F41-7089-49A2-882E-CCE76A0A6D1E}"/>
              </a:ext>
            </a:extLst>
          </p:cNvPr>
          <p:cNvSpPr txBox="1"/>
          <p:nvPr/>
        </p:nvSpPr>
        <p:spPr>
          <a:xfrm>
            <a:off x="4118857" y="4782482"/>
            <a:ext cx="483488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Jaką funkcję spełnia klatka piersiowa?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4C19253-F978-417B-80FD-66253EAD50B5}"/>
              </a:ext>
            </a:extLst>
          </p:cNvPr>
          <p:cNvSpPr txBox="1"/>
          <p:nvPr/>
        </p:nvSpPr>
        <p:spPr>
          <a:xfrm>
            <a:off x="4118857" y="5386777"/>
            <a:ext cx="483488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Osłania narządy wewnętrzne </a:t>
            </a:r>
          </a:p>
          <a:p>
            <a:pPr algn="ctr"/>
            <a:r>
              <a:rPr lang="pl-PL" sz="2400" dirty="0"/>
              <a:t>– płuca i serce</a:t>
            </a:r>
          </a:p>
        </p:txBody>
      </p:sp>
    </p:spTree>
    <p:extLst>
      <p:ext uri="{BB962C8B-B14F-4D97-AF65-F5344CB8AC3E}">
        <p14:creationId xmlns:p14="http://schemas.microsoft.com/office/powerpoint/2010/main" val="343875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E45D6D-2659-47D4-9771-D9837576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46037"/>
            <a:ext cx="8229600" cy="850106"/>
          </a:xfrm>
        </p:spPr>
        <p:txBody>
          <a:bodyPr/>
          <a:lstStyle/>
          <a:p>
            <a:r>
              <a:rPr lang="pl-PL" b="1" dirty="0">
                <a:solidFill>
                  <a:schemeClr val="tx2"/>
                </a:solidFill>
              </a:rPr>
              <a:t>BUDOWA MOSTKA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48873C1-BBCE-4174-B2B0-EEA922F764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124744"/>
            <a:ext cx="6236244" cy="5325333"/>
          </a:xfrm>
        </p:spPr>
      </p:pic>
    </p:spTree>
    <p:extLst>
      <p:ext uri="{BB962C8B-B14F-4D97-AF65-F5344CB8AC3E}">
        <p14:creationId xmlns:p14="http://schemas.microsoft.com/office/powerpoint/2010/main" val="2227449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E4C755-D159-4AC1-9606-6C9D5FEBA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274638"/>
            <a:ext cx="4690864" cy="1143000"/>
          </a:xfrm>
        </p:spPr>
        <p:txBody>
          <a:bodyPr>
            <a:noAutofit/>
          </a:bodyPr>
          <a:lstStyle/>
          <a:p>
            <a:r>
              <a:rPr lang="pl-PL" sz="3200" dirty="0"/>
              <a:t>RODZAJE ŻEBER </a:t>
            </a:r>
            <a:br>
              <a:rPr lang="pl-PL" sz="3200" dirty="0"/>
            </a:br>
            <a:r>
              <a:rPr lang="pl-PL" sz="3200" dirty="0"/>
              <a:t>– ŻEBRA PRAWDZIWE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DC96DB4-11DD-4986-B9DC-7E89932DE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96" y="640297"/>
            <a:ext cx="4368639" cy="5348607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23643C2-3DC5-43E5-8E19-4BE1961CBB51}"/>
              </a:ext>
            </a:extLst>
          </p:cNvPr>
          <p:cNvSpPr txBox="1"/>
          <p:nvPr/>
        </p:nvSpPr>
        <p:spPr>
          <a:xfrm>
            <a:off x="4510335" y="1852245"/>
            <a:ext cx="4368639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Ile par żeber prawdziwych ma człowiek?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5A03E55-60B2-456F-9B5B-577CB1F40400}"/>
              </a:ext>
            </a:extLst>
          </p:cNvPr>
          <p:cNvSpPr txBox="1"/>
          <p:nvPr/>
        </p:nvSpPr>
        <p:spPr>
          <a:xfrm>
            <a:off x="4510336" y="3543400"/>
            <a:ext cx="4310136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Czym charakteryzują się te żebra?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43BDF7-FC0E-4386-BA1F-EA122E9BB576}"/>
              </a:ext>
            </a:extLst>
          </p:cNvPr>
          <p:cNvSpPr txBox="1"/>
          <p:nvPr/>
        </p:nvSpPr>
        <p:spPr>
          <a:xfrm>
            <a:off x="4510336" y="2852936"/>
            <a:ext cx="436863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7 par, spróbuj policzyć je na sobie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DF6AA39-C6C1-49FC-BAF0-E3BC9C38E1C4}"/>
              </a:ext>
            </a:extLst>
          </p:cNvPr>
          <p:cNvSpPr txBox="1"/>
          <p:nvPr/>
        </p:nvSpPr>
        <p:spPr>
          <a:xfrm>
            <a:off x="4481085" y="4509120"/>
            <a:ext cx="436863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Każde z nich łączy się z mostkiem za pośrednictwem chrząstki </a:t>
            </a:r>
          </a:p>
        </p:txBody>
      </p:sp>
    </p:spTree>
    <p:extLst>
      <p:ext uri="{BB962C8B-B14F-4D97-AF65-F5344CB8AC3E}">
        <p14:creationId xmlns:p14="http://schemas.microsoft.com/office/powerpoint/2010/main" val="618062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E4C755-D159-4AC1-9606-6C9D5FEBA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274638"/>
            <a:ext cx="4690864" cy="1143000"/>
          </a:xfrm>
        </p:spPr>
        <p:txBody>
          <a:bodyPr>
            <a:noAutofit/>
          </a:bodyPr>
          <a:lstStyle/>
          <a:p>
            <a:r>
              <a:rPr lang="pl-PL" sz="3200" dirty="0"/>
              <a:t>RODZAJE ŻEBER </a:t>
            </a:r>
            <a:br>
              <a:rPr lang="pl-PL" sz="3200" dirty="0"/>
            </a:br>
            <a:r>
              <a:rPr lang="pl-PL" sz="3200" dirty="0"/>
              <a:t>– ŻEBRA RZEKOME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23643C2-3DC5-43E5-8E19-4BE1961CBB51}"/>
              </a:ext>
            </a:extLst>
          </p:cNvPr>
          <p:cNvSpPr txBox="1"/>
          <p:nvPr/>
        </p:nvSpPr>
        <p:spPr>
          <a:xfrm>
            <a:off x="4338263" y="1852245"/>
            <a:ext cx="4540711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Ile par żeber rzekomych ma człowiek?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5A03E55-60B2-456F-9B5B-577CB1F40400}"/>
              </a:ext>
            </a:extLst>
          </p:cNvPr>
          <p:cNvSpPr txBox="1"/>
          <p:nvPr/>
        </p:nvSpPr>
        <p:spPr>
          <a:xfrm>
            <a:off x="4338263" y="3543400"/>
            <a:ext cx="448220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Czym charakteryzują się te żebra?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43BDF7-FC0E-4386-BA1F-EA122E9BB576}"/>
              </a:ext>
            </a:extLst>
          </p:cNvPr>
          <p:cNvSpPr txBox="1"/>
          <p:nvPr/>
        </p:nvSpPr>
        <p:spPr>
          <a:xfrm>
            <a:off x="4338263" y="2852936"/>
            <a:ext cx="454071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3 pary, spróbuj policzyć je na sobie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DF6AA39-C6C1-49FC-BAF0-E3BC9C38E1C4}"/>
              </a:ext>
            </a:extLst>
          </p:cNvPr>
          <p:cNvSpPr txBox="1"/>
          <p:nvPr/>
        </p:nvSpPr>
        <p:spPr>
          <a:xfrm>
            <a:off x="4328212" y="4236298"/>
            <a:ext cx="448220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Łączą się z mostkiem poprzez chrząstkę żebra 7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13A9C455-1008-47D9-9108-983B4EA65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739" y="400739"/>
            <a:ext cx="4158751" cy="5827724"/>
          </a:xfrm>
        </p:spPr>
      </p:pic>
    </p:spTree>
    <p:extLst>
      <p:ext uri="{BB962C8B-B14F-4D97-AF65-F5344CB8AC3E}">
        <p14:creationId xmlns:p14="http://schemas.microsoft.com/office/powerpoint/2010/main" val="3538037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E4C755-D159-4AC1-9606-6C9D5FEBA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936" y="274638"/>
            <a:ext cx="4690864" cy="1143000"/>
          </a:xfrm>
        </p:spPr>
        <p:txBody>
          <a:bodyPr>
            <a:noAutofit/>
          </a:bodyPr>
          <a:lstStyle/>
          <a:p>
            <a:r>
              <a:rPr lang="pl-PL" sz="3200" dirty="0"/>
              <a:t>RODZAJE ŻEBER </a:t>
            </a:r>
            <a:br>
              <a:rPr lang="pl-PL" sz="3200" dirty="0"/>
            </a:br>
            <a:r>
              <a:rPr lang="pl-PL" sz="3200" dirty="0"/>
              <a:t>– ŻEBRA WOLNE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23643C2-3DC5-43E5-8E19-4BE1961CBB51}"/>
              </a:ext>
            </a:extLst>
          </p:cNvPr>
          <p:cNvSpPr txBox="1"/>
          <p:nvPr/>
        </p:nvSpPr>
        <p:spPr>
          <a:xfrm>
            <a:off x="4338263" y="1852245"/>
            <a:ext cx="454071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Ile par żeber wolnych ma człowiek?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5A03E55-60B2-456F-9B5B-577CB1F40400}"/>
              </a:ext>
            </a:extLst>
          </p:cNvPr>
          <p:cNvSpPr txBox="1"/>
          <p:nvPr/>
        </p:nvSpPr>
        <p:spPr>
          <a:xfrm>
            <a:off x="4338263" y="3226760"/>
            <a:ext cx="448220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Czym charakteryzują się te żebra?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43BDF7-FC0E-4386-BA1F-EA122E9BB576}"/>
              </a:ext>
            </a:extLst>
          </p:cNvPr>
          <p:cNvSpPr txBox="1"/>
          <p:nvPr/>
        </p:nvSpPr>
        <p:spPr>
          <a:xfrm>
            <a:off x="4328212" y="2530510"/>
            <a:ext cx="454071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2 pary, spróbuj policzyć je na sobie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DF6AA39-C6C1-49FC-BAF0-E3BC9C38E1C4}"/>
              </a:ext>
            </a:extLst>
          </p:cNvPr>
          <p:cNvSpPr txBox="1"/>
          <p:nvPr/>
        </p:nvSpPr>
        <p:spPr>
          <a:xfrm>
            <a:off x="4238871" y="3923010"/>
            <a:ext cx="448220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 mają połączeń z mostkiem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88C5DDB-73BD-4F77-BADC-AF85EFE34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838" y="908720"/>
            <a:ext cx="4482209" cy="55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478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734</Words>
  <Application>Microsoft Office PowerPoint</Application>
  <PresentationFormat>Pokaz na ekranie (4:3)</PresentationFormat>
  <Paragraphs>130</Paragraphs>
  <Slides>26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9" baseType="lpstr">
      <vt:lpstr>Arial</vt:lpstr>
      <vt:lpstr>Calibri</vt:lpstr>
      <vt:lpstr>Motyw pakietu Office</vt:lpstr>
      <vt:lpstr>Poznajemy budowę i rolę  szkieletu osiowego</vt:lpstr>
      <vt:lpstr>Co wchodzi w skład szkieletu osiowego?</vt:lpstr>
      <vt:lpstr>BUDOWA CZASZKI</vt:lpstr>
      <vt:lpstr>BUDOWA MÓZGOCZASZKI</vt:lpstr>
      <vt:lpstr>BUDOWA MÓZGOCZASZKI</vt:lpstr>
      <vt:lpstr>KOŚCI MÓZGOCZASZKI</vt:lpstr>
      <vt:lpstr>ZOBACZ WIĘCEJ </vt:lpstr>
      <vt:lpstr>BUDOWA TRZEWIOCZASZKI</vt:lpstr>
      <vt:lpstr>BUDOWA TRZEWIOCZASZKI</vt:lpstr>
      <vt:lpstr>KOŚCI BUDUJĄCE TRZEWIOCZASZKĘ</vt:lpstr>
      <vt:lpstr>ZOBACZ WIĘCEJ </vt:lpstr>
      <vt:lpstr>PODSUMOWUJĄC</vt:lpstr>
      <vt:lpstr>Ciemiączko – cienka, elastyczna błona łącząca kości czaszki u noworodka</vt:lpstr>
      <vt:lpstr>BUDOWA KRĘGOSŁUPA</vt:lpstr>
      <vt:lpstr>ODCINEK SZYJNY</vt:lpstr>
      <vt:lpstr>ODCINEK PIERSIOWY</vt:lpstr>
      <vt:lpstr>ODCINEK LĘDŹWIOWY</vt:lpstr>
      <vt:lpstr>Między trzonem  a łukiem kręgu znajduje się otwór kręgowy</vt:lpstr>
      <vt:lpstr>ODCINEK KRZYŻOWY</vt:lpstr>
      <vt:lpstr>ODCINEK OGONOWY</vt:lpstr>
      <vt:lpstr>Jak łączą się ze sobą kręgi?</vt:lpstr>
      <vt:lpstr>BUDOWA KLATKI PIERSIOWEJ</vt:lpstr>
      <vt:lpstr>BUDOWA MOSTKA</vt:lpstr>
      <vt:lpstr>RODZAJE ŻEBER  – ŻEBRA PRAWDZIWE</vt:lpstr>
      <vt:lpstr>RODZAJE ŻEBER  – ŻEBRA RZEKOME</vt:lpstr>
      <vt:lpstr>RODZAJE ŻEBER  – ŻEBRA WOLNE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budowę i rolę szkieletu osiowego</dc:title>
  <dc:creator>madridi5ta</dc:creator>
  <cp:lastModifiedBy>Damian Unknown</cp:lastModifiedBy>
  <cp:revision>53</cp:revision>
  <dcterms:created xsi:type="dcterms:W3CDTF">2015-09-24T19:17:33Z</dcterms:created>
  <dcterms:modified xsi:type="dcterms:W3CDTF">2020-09-20T20:23:02Z</dcterms:modified>
</cp:coreProperties>
</file>