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9" r:id="rId3"/>
    <p:sldId id="280" r:id="rId4"/>
    <p:sldId id="282" r:id="rId5"/>
    <p:sldId id="281" r:id="rId6"/>
    <p:sldId id="283" r:id="rId7"/>
    <p:sldId id="284" r:id="rId8"/>
    <p:sldId id="299" r:id="rId9"/>
    <p:sldId id="285" r:id="rId10"/>
    <p:sldId id="286" r:id="rId11"/>
    <p:sldId id="287" r:id="rId12"/>
    <p:sldId id="294" r:id="rId13"/>
    <p:sldId id="278" r:id="rId14"/>
    <p:sldId id="288" r:id="rId15"/>
    <p:sldId id="290" r:id="rId16"/>
    <p:sldId id="295" r:id="rId17"/>
    <p:sldId id="289" r:id="rId18"/>
    <p:sldId id="291" r:id="rId19"/>
    <p:sldId id="292" r:id="rId20"/>
    <p:sldId id="293" r:id="rId21"/>
    <p:sldId id="275" r:id="rId22"/>
    <p:sldId id="296" r:id="rId23"/>
    <p:sldId id="297" r:id="rId24"/>
    <p:sldId id="298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82" d="100"/>
          <a:sy n="82" d="100"/>
        </p:scale>
        <p:origin x="52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77DCA-DE55-4558-9107-F7D047EB231D}" type="datetimeFigureOut">
              <a:rPr lang="pl-PL" smtClean="0"/>
              <a:t>05.11.2020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B04AA-85D0-4F8F-8D49-F714566525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1603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B04AA-85D0-4F8F-8D49-F714566525B5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470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04.11.2020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kład limfatyczny - budowa, funkcje i choroby. Jaki lekarz?">
            <a:extLst>
              <a:ext uri="{FF2B5EF4-FFF2-40B4-BE49-F238E27FC236}">
                <a16:creationId xmlns:a16="http://schemas.microsoft.com/office/drawing/2014/main" id="{0F072FB4-11B8-4E62-8F80-E79DE3113F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0" r="35600"/>
          <a:stretch/>
        </p:blipFill>
        <p:spPr bwMode="auto">
          <a:xfrm>
            <a:off x="5724128" y="503903"/>
            <a:ext cx="3384376" cy="635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467" y="173142"/>
            <a:ext cx="7772400" cy="899999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Jak działa układ limfatyczny człowieka?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35A1519-2DDC-4879-8E2E-419964523708}"/>
              </a:ext>
            </a:extLst>
          </p:cNvPr>
          <p:cNvSpPr txBox="1"/>
          <p:nvPr/>
        </p:nvSpPr>
        <p:spPr>
          <a:xfrm>
            <a:off x="35497" y="5328299"/>
            <a:ext cx="6768752" cy="1491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60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PODSTAWA PROGRAMOWA</a:t>
            </a:r>
          </a:p>
          <a:p>
            <a:pPr algn="just">
              <a:lnSpc>
                <a:spcPct val="115000"/>
              </a:lnSpc>
            </a:pPr>
            <a:r>
              <a:rPr lang="pl-PL" sz="160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Układ odpornościowy.</a:t>
            </a:r>
            <a:r>
              <a:rPr lang="pl-PL" sz="16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Uczeń: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pl-PL" sz="16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wskazuje lokalizację (na schemacie, rysunku, według opisu itd.) wybranych narządów układu odpornościowego: śledziony, grasicy i węzłów chłonnych oraz określa ich funkcje;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31BD0BA-3975-4B35-9148-D2983E8A0BF2}"/>
              </a:ext>
            </a:extLst>
          </p:cNvPr>
          <p:cNvSpPr txBox="1"/>
          <p:nvPr/>
        </p:nvSpPr>
        <p:spPr>
          <a:xfrm>
            <a:off x="107504" y="994593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NA LEKCJI NAUCZYSZ SIĘ: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22F670C-54BB-44A4-920A-D287274FA07D}"/>
              </a:ext>
            </a:extLst>
          </p:cNvPr>
          <p:cNvSpPr txBox="1"/>
          <p:nvPr/>
        </p:nvSpPr>
        <p:spPr>
          <a:xfrm>
            <a:off x="159977" y="1450457"/>
            <a:ext cx="566475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JAK ZBUDOWANY JEST UKŁAD LIMFATYCZNY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43C03D6-A93D-4318-A68E-B0E4B2746B33}"/>
              </a:ext>
            </a:extLst>
          </p:cNvPr>
          <p:cNvSpPr txBox="1"/>
          <p:nvPr/>
        </p:nvSpPr>
        <p:spPr>
          <a:xfrm>
            <a:off x="146792" y="2050371"/>
            <a:ext cx="567794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 JAKI SPOSÓB UKŁAD LIMFATYCZNY WSPOMAGA UKŁAD KRWIONOŚNY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79690EF-999E-4B82-80A4-30E1DA9ED506}"/>
              </a:ext>
            </a:extLst>
          </p:cNvPr>
          <p:cNvSpPr txBox="1"/>
          <p:nvPr/>
        </p:nvSpPr>
        <p:spPr>
          <a:xfrm>
            <a:off x="161396" y="2990811"/>
            <a:ext cx="5708443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JAKA JEST JEGO ROLA W TWORZENIU NASZEJ ODPORNOŚCI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3049D05-1AF5-45AA-A3D4-A64E97D2C31E}"/>
              </a:ext>
            </a:extLst>
          </p:cNvPr>
          <p:cNvSpPr txBox="1"/>
          <p:nvPr/>
        </p:nvSpPr>
        <p:spPr>
          <a:xfrm>
            <a:off x="159976" y="4866634"/>
            <a:ext cx="570844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TO SĄ MIGDAŁKI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AAEBF1E-CF23-4142-B956-7CAC5205AEA2}"/>
              </a:ext>
            </a:extLst>
          </p:cNvPr>
          <p:cNvSpPr txBox="1"/>
          <p:nvPr/>
        </p:nvSpPr>
        <p:spPr>
          <a:xfrm>
            <a:off x="146792" y="3935829"/>
            <a:ext cx="572304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DLACZEGO CZASAMI ŁĄPIE NAS KOLKA PODCZAS WYSIŁKU FIZYCZNEGO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CB616B-8AE4-467B-9E00-B57E7E232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UKŁAD KRĄŻENIA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5D95AC3-7F2C-46EC-AF19-0C98B0FC5E25}"/>
              </a:ext>
            </a:extLst>
          </p:cNvPr>
          <p:cNvSpPr txBox="1"/>
          <p:nvPr/>
        </p:nvSpPr>
        <p:spPr>
          <a:xfrm>
            <a:off x="611560" y="1556792"/>
            <a:ext cx="3456384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UKŁAD KRWIONOŚNY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B8F1DA9-8E37-4829-B464-C23DDA1380A0}"/>
              </a:ext>
            </a:extLst>
          </p:cNvPr>
          <p:cNvSpPr txBox="1"/>
          <p:nvPr/>
        </p:nvSpPr>
        <p:spPr>
          <a:xfrm>
            <a:off x="4592892" y="1544877"/>
            <a:ext cx="3456384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UKŁAD LIMFATYCZNY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C6F4FA0-3864-4AD7-97CF-6F083D1F9191}"/>
              </a:ext>
            </a:extLst>
          </p:cNvPr>
          <p:cNvSpPr txBox="1"/>
          <p:nvPr/>
        </p:nvSpPr>
        <p:spPr>
          <a:xfrm>
            <a:off x="611560" y="2348880"/>
            <a:ext cx="345638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Zamknięty obieg </a:t>
            </a:r>
            <a:br>
              <a:rPr lang="pl-PL" sz="2400" dirty="0"/>
            </a:br>
            <a:r>
              <a:rPr lang="pl-PL" sz="2400" dirty="0"/>
              <a:t>w którym krąży krew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09642C0-FAE1-48A8-9073-43922111F9E2}"/>
              </a:ext>
            </a:extLst>
          </p:cNvPr>
          <p:cNvSpPr txBox="1"/>
          <p:nvPr/>
        </p:nvSpPr>
        <p:spPr>
          <a:xfrm>
            <a:off x="611560" y="3429000"/>
            <a:ext cx="345638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Składa się z serca oraz naczyń krwionośnych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E63CB83-BC6C-4321-9FD5-2772495E5420}"/>
              </a:ext>
            </a:extLst>
          </p:cNvPr>
          <p:cNvSpPr txBox="1"/>
          <p:nvPr/>
        </p:nvSpPr>
        <p:spPr>
          <a:xfrm>
            <a:off x="611560" y="4509120"/>
            <a:ext cx="3456384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Transportuje gazy oddechowe oraz substancje odżywcze do komórek naszego ciała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6C23C93-48CD-456B-B621-3FDFDB28EA0C}"/>
              </a:ext>
            </a:extLst>
          </p:cNvPr>
          <p:cNvSpPr txBox="1"/>
          <p:nvPr/>
        </p:nvSpPr>
        <p:spPr>
          <a:xfrm>
            <a:off x="4572000" y="2369367"/>
            <a:ext cx="3456384" cy="830997"/>
          </a:xfrm>
          <a:prstGeom prst="rect">
            <a:avLst/>
          </a:prstGeom>
          <a:solidFill>
            <a:srgbClr val="FFCE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 nazywa się płyn układu limfatycznego?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BF9A33C-E23F-4DD9-8CDE-6D888FBAF7AD}"/>
              </a:ext>
            </a:extLst>
          </p:cNvPr>
          <p:cNvSpPr txBox="1"/>
          <p:nvPr/>
        </p:nvSpPr>
        <p:spPr>
          <a:xfrm>
            <a:off x="4596544" y="3428999"/>
            <a:ext cx="3456384" cy="830997"/>
          </a:xfrm>
          <a:prstGeom prst="rect">
            <a:avLst/>
          </a:prstGeom>
          <a:solidFill>
            <a:srgbClr val="FFCE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elementy budują układ limfatyczny?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6AC96ED-8D3B-4103-8DAD-50DEA44824C7}"/>
              </a:ext>
            </a:extLst>
          </p:cNvPr>
          <p:cNvSpPr txBox="1"/>
          <p:nvPr/>
        </p:nvSpPr>
        <p:spPr>
          <a:xfrm>
            <a:off x="4620479" y="4526821"/>
            <a:ext cx="3456384" cy="830997"/>
          </a:xfrm>
          <a:prstGeom prst="rect">
            <a:avLst/>
          </a:prstGeom>
          <a:solidFill>
            <a:srgbClr val="FFCE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spełnia układ limfatyczny?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426A569-E78A-4F6F-9691-0CAB7DE65609}"/>
              </a:ext>
            </a:extLst>
          </p:cNvPr>
          <p:cNvCxnSpPr/>
          <p:nvPr/>
        </p:nvCxnSpPr>
        <p:spPr>
          <a:xfrm flipH="1">
            <a:off x="2339752" y="980728"/>
            <a:ext cx="864096" cy="432048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BED504E6-9E24-44B5-9E22-9C9F7A23BDC7}"/>
              </a:ext>
            </a:extLst>
          </p:cNvPr>
          <p:cNvCxnSpPr>
            <a:cxnSpLocks/>
          </p:cNvCxnSpPr>
          <p:nvPr/>
        </p:nvCxnSpPr>
        <p:spPr>
          <a:xfrm>
            <a:off x="5543195" y="995751"/>
            <a:ext cx="792088" cy="402002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564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odobny obraz">
            <a:extLst>
              <a:ext uri="{FF2B5EF4-FFF2-40B4-BE49-F238E27FC236}">
                <a16:creationId xmlns:a16="http://schemas.microsoft.com/office/drawing/2014/main" id="{5E870AF9-4A70-47B2-BDA7-1C038B03E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0205" y="258540"/>
            <a:ext cx="2788037" cy="6522015"/>
          </a:xfrm>
          <a:prstGeom prst="rect">
            <a:avLst/>
          </a:prstGeom>
          <a:noFill/>
        </p:spPr>
      </p:pic>
      <p:pic>
        <p:nvPicPr>
          <p:cNvPr id="1026" name="Picture 2" descr="Pytanie, Znak Zapytania, Odpowiedzi, Symbol, Znaków">
            <a:extLst>
              <a:ext uri="{FF2B5EF4-FFF2-40B4-BE49-F238E27FC236}">
                <a16:creationId xmlns:a16="http://schemas.microsoft.com/office/drawing/2014/main" id="{CCFD4021-2A7A-42D4-AF48-04A1BF033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86"/>
          <a:stretch/>
        </p:blipFill>
        <p:spPr bwMode="auto">
          <a:xfrm>
            <a:off x="-7709" y="3172452"/>
            <a:ext cx="2417034" cy="273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3DB0227-256D-4E2C-B4BB-233FB8A3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445"/>
            <a:ext cx="8229600" cy="1087823"/>
          </a:xfrm>
        </p:spPr>
        <p:txBody>
          <a:bodyPr>
            <a:normAutofit/>
          </a:bodyPr>
          <a:lstStyle/>
          <a:p>
            <a:r>
              <a:rPr lang="pl-PL" sz="4800" b="1" dirty="0">
                <a:solidFill>
                  <a:srgbClr val="FFC000"/>
                </a:solidFill>
              </a:rPr>
              <a:t>ZASTANÓW SIĘ…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E8260D3-B336-4434-A3C6-01A10C5F95EB}"/>
              </a:ext>
            </a:extLst>
          </p:cNvPr>
          <p:cNvSpPr txBox="1"/>
          <p:nvPr/>
        </p:nvSpPr>
        <p:spPr>
          <a:xfrm>
            <a:off x="755576" y="1384030"/>
            <a:ext cx="3960440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Czy naczynia włosowate, są </a:t>
            </a:r>
            <a:br>
              <a:rPr lang="pl-PL" sz="2400" dirty="0"/>
            </a:br>
            <a:r>
              <a:rPr lang="pl-PL" sz="2400" dirty="0"/>
              <a:t>w stanie dotrzeć bezpośrednio do każdej komórki naszego ciała?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A9E229B-CE4A-4D9F-926E-0CE3761274BB}"/>
              </a:ext>
            </a:extLst>
          </p:cNvPr>
          <p:cNvSpPr txBox="1"/>
          <p:nvPr/>
        </p:nvSpPr>
        <p:spPr>
          <a:xfrm>
            <a:off x="2411760" y="4660468"/>
            <a:ext cx="396044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Jak w takim razie substancje odżywcze oraz tlen dostają się do tych komórek, które nie mają połączenia z układem krwionośnym?</a:t>
            </a:r>
          </a:p>
        </p:txBody>
      </p:sp>
      <p:pic>
        <p:nvPicPr>
          <p:cNvPr id="1028" name="Picture 4" descr="Ujemne, X, Niepowiązanych, Zarejestruj, Wybór, Symbolu">
            <a:extLst>
              <a:ext uri="{FF2B5EF4-FFF2-40B4-BE49-F238E27FC236}">
                <a16:creationId xmlns:a16="http://schemas.microsoft.com/office/drawing/2014/main" id="{58AC008E-ED33-4513-BAD2-222F954D1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00702"/>
            <a:ext cx="1628986" cy="165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69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E380AA-A377-4A15-980A-798F48CB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ZOBACZ SCHEMAT, OPISZ CO WIDZISZ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B9270E7-A51F-4D56-A2BA-E83B2BCDE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786" y="980728"/>
            <a:ext cx="8800428" cy="5458618"/>
          </a:xfrm>
        </p:spPr>
      </p:pic>
    </p:spTree>
    <p:extLst>
      <p:ext uri="{BB962C8B-B14F-4D97-AF65-F5344CB8AC3E}">
        <p14:creationId xmlns:p14="http://schemas.microsoft.com/office/powerpoint/2010/main" val="127984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zawartości 15">
            <a:extLst>
              <a:ext uri="{FF2B5EF4-FFF2-40B4-BE49-F238E27FC236}">
                <a16:creationId xmlns:a16="http://schemas.microsoft.com/office/drawing/2014/main" id="{10F8CF94-ED3C-4ACF-9C2B-9445286C4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3728" y="1556792"/>
            <a:ext cx="6800850" cy="4229100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FE38091-8697-42C6-A43E-269E1931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"/>
          </a:xfrm>
        </p:spPr>
        <p:txBody>
          <a:bodyPr>
            <a:noAutofit/>
          </a:bodyPr>
          <a:lstStyle/>
          <a:p>
            <a:r>
              <a:rPr lang="pl-PL" sz="3200" b="1" i="0" dirty="0">
                <a:solidFill>
                  <a:srgbClr val="FFC000"/>
                </a:solidFill>
                <a:effectLst/>
                <a:latin typeface="+mn-lt"/>
              </a:rPr>
              <a:t>Nawet najcieńsze krwionośne naczynia włosowate nie są w stanie dotrzeć </a:t>
            </a:r>
            <a:br>
              <a:rPr lang="pl-PL" sz="3200" b="1" i="0" dirty="0">
                <a:solidFill>
                  <a:srgbClr val="FFC000"/>
                </a:solidFill>
                <a:effectLst/>
                <a:latin typeface="+mn-lt"/>
              </a:rPr>
            </a:br>
            <a:r>
              <a:rPr lang="pl-PL" sz="3200" b="1" i="0" dirty="0">
                <a:solidFill>
                  <a:srgbClr val="FFC000"/>
                </a:solidFill>
                <a:effectLst/>
                <a:latin typeface="+mn-lt"/>
              </a:rPr>
              <a:t>do wszystkich komórek ciała </a:t>
            </a:r>
            <a:endParaRPr lang="pl-PL" sz="32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843AA26-8A4D-4702-AFF8-73A16C8EB3DC}"/>
              </a:ext>
            </a:extLst>
          </p:cNvPr>
          <p:cNvSpPr txBox="1"/>
          <p:nvPr/>
        </p:nvSpPr>
        <p:spPr>
          <a:xfrm>
            <a:off x="116632" y="5445224"/>
            <a:ext cx="5235042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200" b="1" dirty="0">
                <a:solidFill>
                  <a:srgbClr val="FFC000"/>
                </a:solidFill>
              </a:rPr>
              <a:t>Z przepływającej naczyniami włosowatymi krwi część osocza przeciska się przez ściany do przestrzeni międzykomórkowej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85BBB73-B600-48D6-BAAD-503AC3480990}"/>
              </a:ext>
            </a:extLst>
          </p:cNvPr>
          <p:cNvSpPr txBox="1"/>
          <p:nvPr/>
        </p:nvSpPr>
        <p:spPr>
          <a:xfrm>
            <a:off x="126510" y="2938941"/>
            <a:ext cx="2706006" cy="178510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rgbClr val="FFC000"/>
                </a:solidFill>
              </a:rPr>
              <a:t>W ten sposób każda komórka otrzymuje substancje niezbędne do prawidłowego funkcjonowania </a:t>
            </a:r>
          </a:p>
        </p:txBody>
      </p:sp>
    </p:spTree>
    <p:extLst>
      <p:ext uri="{BB962C8B-B14F-4D97-AF65-F5344CB8AC3E}">
        <p14:creationId xmlns:p14="http://schemas.microsoft.com/office/powerpoint/2010/main" val="329606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698014-C1E1-41B7-ACF5-80C02A813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3915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Czego potrzebują komórki?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A892583-7A48-47D9-8C2C-8C7AEAA35A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212" y="1540873"/>
            <a:ext cx="8915958" cy="4677490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E507810-12AA-42D6-A027-265575507D14}"/>
              </a:ext>
            </a:extLst>
          </p:cNvPr>
          <p:cNvSpPr txBox="1"/>
          <p:nvPr/>
        </p:nvSpPr>
        <p:spPr>
          <a:xfrm>
            <a:off x="1633759" y="731443"/>
            <a:ext cx="6012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/>
              <a:t>Jakie substancje przedostają się </a:t>
            </a:r>
            <a:r>
              <a:rPr lang="pl-PL" sz="2000" b="1" dirty="0">
                <a:solidFill>
                  <a:srgbClr val="FF0000"/>
                </a:solidFill>
              </a:rPr>
              <a:t>z naczyń włosowatych </a:t>
            </a:r>
          </a:p>
          <a:p>
            <a:pPr algn="ctr"/>
            <a:r>
              <a:rPr lang="pl-PL" sz="2000" b="1" dirty="0"/>
              <a:t>do przestrzeni międzykomórkowych?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435B429-3956-4D16-9BCE-6567FA6CC468}"/>
              </a:ext>
            </a:extLst>
          </p:cNvPr>
          <p:cNvSpPr txBox="1"/>
          <p:nvPr/>
        </p:nvSpPr>
        <p:spPr>
          <a:xfrm>
            <a:off x="1280850" y="3820301"/>
            <a:ext cx="936104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400" dirty="0"/>
              <a:t>WODA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4A94018-734B-4559-A232-2E81B359ED8A}"/>
              </a:ext>
            </a:extLst>
          </p:cNvPr>
          <p:cNvSpPr txBox="1"/>
          <p:nvPr/>
        </p:nvSpPr>
        <p:spPr>
          <a:xfrm>
            <a:off x="3121398" y="4533585"/>
            <a:ext cx="1261358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400" dirty="0"/>
              <a:t>AMINOKWASY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980B38C-1A83-43A5-8DC3-BC37D4EA29C0}"/>
              </a:ext>
            </a:extLst>
          </p:cNvPr>
          <p:cNvSpPr txBox="1"/>
          <p:nvPr/>
        </p:nvSpPr>
        <p:spPr>
          <a:xfrm>
            <a:off x="920810" y="4363744"/>
            <a:ext cx="1656184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SOLE MINERALNE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5F2A8BB-9A84-4E8A-A5CB-430CF05B8F95}"/>
              </a:ext>
            </a:extLst>
          </p:cNvPr>
          <p:cNvSpPr txBox="1"/>
          <p:nvPr/>
        </p:nvSpPr>
        <p:spPr>
          <a:xfrm>
            <a:off x="4339494" y="4090043"/>
            <a:ext cx="601394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400" dirty="0"/>
              <a:t>TLEN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6A283887-9CCE-41DD-A116-82B4A4D85300}"/>
              </a:ext>
            </a:extLst>
          </p:cNvPr>
          <p:cNvSpPr txBox="1"/>
          <p:nvPr/>
        </p:nvSpPr>
        <p:spPr>
          <a:xfrm>
            <a:off x="5085982" y="4363745"/>
            <a:ext cx="982782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l-PL" sz="1400" dirty="0"/>
              <a:t>GLUKOZA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6A921B4-08BF-4ECE-867B-876A6756257C}"/>
              </a:ext>
            </a:extLst>
          </p:cNvPr>
          <p:cNvSpPr txBox="1"/>
          <p:nvPr/>
        </p:nvSpPr>
        <p:spPr>
          <a:xfrm>
            <a:off x="6876256" y="5445224"/>
            <a:ext cx="2085532" cy="1200329"/>
          </a:xfrm>
          <a:prstGeom prst="rect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 PRZESTRZENI MIĘDZYKOMKOWEJ ZNAJDUJĄ SIĘ TAKŻE LIMFOCYTY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BDE8B9A8-40AD-40B4-B40E-62551790BC0D}"/>
              </a:ext>
            </a:extLst>
          </p:cNvPr>
          <p:cNvCxnSpPr/>
          <p:nvPr/>
        </p:nvCxnSpPr>
        <p:spPr>
          <a:xfrm>
            <a:off x="2771800" y="3974189"/>
            <a:ext cx="0" cy="543443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6A1E8FEA-FB3A-4DF1-BB1B-4EFCB330F885}"/>
              </a:ext>
            </a:extLst>
          </p:cNvPr>
          <p:cNvCxnSpPr/>
          <p:nvPr/>
        </p:nvCxnSpPr>
        <p:spPr>
          <a:xfrm>
            <a:off x="3059832" y="4019644"/>
            <a:ext cx="0" cy="543443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34755C25-0B30-4EBE-9D45-42922AF10052}"/>
              </a:ext>
            </a:extLst>
          </p:cNvPr>
          <p:cNvCxnSpPr>
            <a:cxnSpLocks/>
          </p:cNvCxnSpPr>
          <p:nvPr/>
        </p:nvCxnSpPr>
        <p:spPr>
          <a:xfrm>
            <a:off x="3563888" y="4128078"/>
            <a:ext cx="0" cy="389554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A5D5D2CC-4FB4-4FBC-82A2-CD34FA62150A}"/>
              </a:ext>
            </a:extLst>
          </p:cNvPr>
          <p:cNvCxnSpPr>
            <a:cxnSpLocks/>
          </p:cNvCxnSpPr>
          <p:nvPr/>
        </p:nvCxnSpPr>
        <p:spPr>
          <a:xfrm>
            <a:off x="3752077" y="4090043"/>
            <a:ext cx="0" cy="378611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9A7A23C5-E193-4940-9478-08510B7633E6}"/>
              </a:ext>
            </a:extLst>
          </p:cNvPr>
          <p:cNvCxnSpPr>
            <a:cxnSpLocks/>
          </p:cNvCxnSpPr>
          <p:nvPr/>
        </p:nvCxnSpPr>
        <p:spPr>
          <a:xfrm>
            <a:off x="2483768" y="3873405"/>
            <a:ext cx="0" cy="254673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7DBBDC7A-0913-4002-A501-7CADB633C07F}"/>
              </a:ext>
            </a:extLst>
          </p:cNvPr>
          <p:cNvCxnSpPr>
            <a:cxnSpLocks/>
          </p:cNvCxnSpPr>
          <p:nvPr/>
        </p:nvCxnSpPr>
        <p:spPr>
          <a:xfrm>
            <a:off x="3275856" y="4119766"/>
            <a:ext cx="0" cy="254673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6DCA6426-4FE0-4342-9B6A-18D19D95D538}"/>
              </a:ext>
            </a:extLst>
          </p:cNvPr>
          <p:cNvCxnSpPr>
            <a:cxnSpLocks/>
          </p:cNvCxnSpPr>
          <p:nvPr/>
        </p:nvCxnSpPr>
        <p:spPr>
          <a:xfrm>
            <a:off x="2267744" y="4036692"/>
            <a:ext cx="0" cy="254673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486D8EA6-E060-4FA0-824F-3DC7E6CC8A2F}"/>
              </a:ext>
            </a:extLst>
          </p:cNvPr>
          <p:cNvSpPr txBox="1"/>
          <p:nvPr/>
        </p:nvSpPr>
        <p:spPr>
          <a:xfrm>
            <a:off x="92396" y="6461356"/>
            <a:ext cx="26794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https://epodreczniki.pl/</a:t>
            </a:r>
          </a:p>
        </p:txBody>
      </p:sp>
    </p:spTree>
    <p:extLst>
      <p:ext uri="{BB962C8B-B14F-4D97-AF65-F5344CB8AC3E}">
        <p14:creationId xmlns:p14="http://schemas.microsoft.com/office/powerpoint/2010/main" val="100653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BDB547A-0E22-4476-B2FD-F2B641DC3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90" y="1439329"/>
            <a:ext cx="8397417" cy="483832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1698014-C1E1-41B7-ACF5-80C02A813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3915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Czego nie potrzebują komórki?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E507810-12AA-42D6-A027-265575507D14}"/>
              </a:ext>
            </a:extLst>
          </p:cNvPr>
          <p:cNvSpPr txBox="1"/>
          <p:nvPr/>
        </p:nvSpPr>
        <p:spPr>
          <a:xfrm>
            <a:off x="323528" y="731443"/>
            <a:ext cx="8638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Jakie </a:t>
            </a:r>
            <a:r>
              <a:rPr lang="pl-PL" sz="2000" b="1" dirty="0">
                <a:solidFill>
                  <a:srgbClr val="FF0000"/>
                </a:solidFill>
              </a:rPr>
              <a:t>substancje</a:t>
            </a:r>
            <a:r>
              <a:rPr lang="pl-PL" sz="2000" b="1" dirty="0"/>
              <a:t> są </a:t>
            </a:r>
            <a:r>
              <a:rPr lang="pl-PL" sz="2000" b="1" dirty="0">
                <a:solidFill>
                  <a:srgbClr val="FF0000"/>
                </a:solidFill>
              </a:rPr>
              <a:t>zbędne</a:t>
            </a:r>
            <a:r>
              <a:rPr lang="pl-PL" sz="2000" b="1" dirty="0"/>
              <a:t> i </a:t>
            </a:r>
            <a:r>
              <a:rPr lang="pl-PL" sz="2000" b="1" dirty="0">
                <a:solidFill>
                  <a:srgbClr val="FF0000"/>
                </a:solidFill>
              </a:rPr>
              <a:t>powinny zostać odprowadzone z komórek</a:t>
            </a:r>
            <a:r>
              <a:rPr lang="pl-PL" sz="2000" b="1" dirty="0"/>
              <a:t> </a:t>
            </a:r>
          </a:p>
          <a:p>
            <a:pPr algn="ctr"/>
            <a:r>
              <a:rPr lang="pl-PL" sz="2000" b="1" dirty="0"/>
              <a:t>do układu krwionośnego?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5F2A8BB-9A84-4E8A-A5CB-430CF05B8F95}"/>
              </a:ext>
            </a:extLst>
          </p:cNvPr>
          <p:cNvSpPr txBox="1"/>
          <p:nvPr/>
        </p:nvSpPr>
        <p:spPr>
          <a:xfrm>
            <a:off x="4762064" y="4387069"/>
            <a:ext cx="1729270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400" dirty="0"/>
              <a:t>DWUTLENEK WĘGLA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ABC3E05E-F630-4D3D-9B2D-EAD3524DB1BD}"/>
              </a:ext>
            </a:extLst>
          </p:cNvPr>
          <p:cNvCxnSpPr>
            <a:cxnSpLocks/>
          </p:cNvCxnSpPr>
          <p:nvPr/>
        </p:nvCxnSpPr>
        <p:spPr>
          <a:xfrm flipV="1">
            <a:off x="4211960" y="4102036"/>
            <a:ext cx="0" cy="877844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AB565E23-5E02-4E9C-B92F-6CF11C03CDE6}"/>
              </a:ext>
            </a:extLst>
          </p:cNvPr>
          <p:cNvCxnSpPr>
            <a:cxnSpLocks/>
          </p:cNvCxnSpPr>
          <p:nvPr/>
        </p:nvCxnSpPr>
        <p:spPr>
          <a:xfrm flipV="1">
            <a:off x="6012160" y="3780179"/>
            <a:ext cx="0" cy="643713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7CFE1C0-FD28-465B-91EA-B41F85391D7E}"/>
              </a:ext>
            </a:extLst>
          </p:cNvPr>
          <p:cNvCxnSpPr>
            <a:cxnSpLocks/>
          </p:cNvCxnSpPr>
          <p:nvPr/>
        </p:nvCxnSpPr>
        <p:spPr>
          <a:xfrm flipV="1">
            <a:off x="2339752" y="3780179"/>
            <a:ext cx="0" cy="877844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980B38C-1A83-43A5-8DC3-BC37D4EA29C0}"/>
              </a:ext>
            </a:extLst>
          </p:cNvPr>
          <p:cNvSpPr txBox="1"/>
          <p:nvPr/>
        </p:nvSpPr>
        <p:spPr>
          <a:xfrm>
            <a:off x="1907704" y="4279348"/>
            <a:ext cx="2077457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KOŃCOWE PRODUKTY METABOLIZMU</a:t>
            </a:r>
          </a:p>
        </p:txBody>
      </p: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28BCACD4-15DC-4CCA-A672-76FDD590E79B}"/>
              </a:ext>
            </a:extLst>
          </p:cNvPr>
          <p:cNvCxnSpPr>
            <a:cxnSpLocks/>
          </p:cNvCxnSpPr>
          <p:nvPr/>
        </p:nvCxnSpPr>
        <p:spPr>
          <a:xfrm flipV="1">
            <a:off x="4571999" y="4064421"/>
            <a:ext cx="0" cy="548132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FDDB16FC-A56F-4FBC-8253-AD2066A6C40A}"/>
              </a:ext>
            </a:extLst>
          </p:cNvPr>
          <p:cNvCxnSpPr>
            <a:cxnSpLocks/>
          </p:cNvCxnSpPr>
          <p:nvPr/>
        </p:nvCxnSpPr>
        <p:spPr>
          <a:xfrm flipV="1">
            <a:off x="5508104" y="3790355"/>
            <a:ext cx="0" cy="548132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BD2CB36C-27BA-4341-8C68-E98AA8082C50}"/>
              </a:ext>
            </a:extLst>
          </p:cNvPr>
          <p:cNvCxnSpPr>
            <a:cxnSpLocks/>
          </p:cNvCxnSpPr>
          <p:nvPr/>
        </p:nvCxnSpPr>
        <p:spPr>
          <a:xfrm flipV="1">
            <a:off x="1835696" y="3896146"/>
            <a:ext cx="0" cy="548132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151CF695-3154-4969-B8BA-F9FDD1DE0C99}"/>
              </a:ext>
            </a:extLst>
          </p:cNvPr>
          <p:cNvCxnSpPr>
            <a:cxnSpLocks/>
          </p:cNvCxnSpPr>
          <p:nvPr/>
        </p:nvCxnSpPr>
        <p:spPr>
          <a:xfrm flipV="1">
            <a:off x="5004048" y="4008144"/>
            <a:ext cx="0" cy="32413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8C0245A9-7CA2-4586-9C06-DB6C992EA17C}"/>
              </a:ext>
            </a:extLst>
          </p:cNvPr>
          <p:cNvCxnSpPr>
            <a:cxnSpLocks/>
          </p:cNvCxnSpPr>
          <p:nvPr/>
        </p:nvCxnSpPr>
        <p:spPr>
          <a:xfrm flipV="1">
            <a:off x="5220072" y="3939967"/>
            <a:ext cx="0" cy="32413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2780EC17-AFF3-46EB-B76E-CFC24B11E1D5}"/>
              </a:ext>
            </a:extLst>
          </p:cNvPr>
          <p:cNvCxnSpPr>
            <a:cxnSpLocks/>
          </p:cNvCxnSpPr>
          <p:nvPr/>
        </p:nvCxnSpPr>
        <p:spPr>
          <a:xfrm flipV="1">
            <a:off x="2699792" y="3876900"/>
            <a:ext cx="0" cy="32413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702D8A3A-3502-40D5-81F9-F9F218C8762F}"/>
              </a:ext>
            </a:extLst>
          </p:cNvPr>
          <p:cNvCxnSpPr>
            <a:cxnSpLocks/>
          </p:cNvCxnSpPr>
          <p:nvPr/>
        </p:nvCxnSpPr>
        <p:spPr>
          <a:xfrm flipV="1">
            <a:off x="3059832" y="3955212"/>
            <a:ext cx="0" cy="32413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B5049EA8-5A40-4673-8F26-4829B06D96D4}"/>
              </a:ext>
            </a:extLst>
          </p:cNvPr>
          <p:cNvSpPr txBox="1"/>
          <p:nvPr/>
        </p:nvSpPr>
        <p:spPr>
          <a:xfrm>
            <a:off x="6524910" y="5157192"/>
            <a:ext cx="2341337" cy="1323439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NIESTETY…NIE WSZYSTKIE ZBĘDNE SUBSTANCJE „GRZECZNIE” ODCHODZĄ DO NACZYŃ WŁOSOWATYCH…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F3AA0845-DAC8-4907-A651-0C707DE2FFE1}"/>
              </a:ext>
            </a:extLst>
          </p:cNvPr>
          <p:cNvSpPr txBox="1"/>
          <p:nvPr/>
        </p:nvSpPr>
        <p:spPr>
          <a:xfrm>
            <a:off x="92396" y="6461356"/>
            <a:ext cx="26794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https://epodreczniki.pl/</a:t>
            </a:r>
          </a:p>
        </p:txBody>
      </p:sp>
    </p:spTree>
    <p:extLst>
      <p:ext uri="{BB962C8B-B14F-4D97-AF65-F5344CB8AC3E}">
        <p14:creationId xmlns:p14="http://schemas.microsoft.com/office/powerpoint/2010/main" val="373981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9EAFA-E311-497D-8DEB-CE056690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88640"/>
            <a:ext cx="8229600" cy="1143000"/>
          </a:xfrm>
        </p:spPr>
        <p:txBody>
          <a:bodyPr/>
          <a:lstStyle/>
          <a:p>
            <a:r>
              <a:rPr lang="pl-PL" dirty="0"/>
              <a:t>CO Z TYM ZROBIĆ?</a:t>
            </a:r>
          </a:p>
        </p:txBody>
      </p:sp>
      <p:pic>
        <p:nvPicPr>
          <p:cNvPr id="7172" name="Picture 4" descr="Znak Zapytania, Dlaczego, Pytanie, Nieporozumienia">
            <a:extLst>
              <a:ext uri="{FF2B5EF4-FFF2-40B4-BE49-F238E27FC236}">
                <a16:creationId xmlns:a16="http://schemas.microsoft.com/office/drawing/2014/main" id="{D89D6E6F-7661-4613-9C07-A508E78DE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7411616" cy="560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116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BF4C35B-3F70-41E5-903C-1F2D7688D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88640"/>
            <a:ext cx="7634744" cy="5664487"/>
          </a:xfrm>
        </p:spPr>
      </p:pic>
      <p:pic>
        <p:nvPicPr>
          <p:cNvPr id="8194" name="Picture 2" descr="Superman, Bohater Dziecko, Superhero, Hero, Dziecko">
            <a:extLst>
              <a:ext uri="{FF2B5EF4-FFF2-40B4-BE49-F238E27FC236}">
                <a16:creationId xmlns:a16="http://schemas.microsoft.com/office/drawing/2014/main" id="{E266ACF6-AAAC-440B-B4C6-D5C0CD339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55892"/>
            <a:ext cx="1452103" cy="18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6381F92-A78A-4C23-BACE-A1A983F8F7E5}"/>
              </a:ext>
            </a:extLst>
          </p:cNvPr>
          <p:cNvSpPr txBox="1"/>
          <p:nvPr/>
        </p:nvSpPr>
        <p:spPr>
          <a:xfrm>
            <a:off x="1178902" y="5838363"/>
            <a:ext cx="2232248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NACZYNIE LIMFATYCZNE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1C35166-D7F6-411B-8159-85A8A771890A}"/>
              </a:ext>
            </a:extLst>
          </p:cNvPr>
          <p:cNvSpPr txBox="1"/>
          <p:nvPr/>
        </p:nvSpPr>
        <p:spPr>
          <a:xfrm>
            <a:off x="3552326" y="5853127"/>
            <a:ext cx="4392488" cy="830997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To głównie do niego przedostają </a:t>
            </a:r>
          </a:p>
          <a:p>
            <a:pPr algn="ctr"/>
            <a:r>
              <a:rPr lang="pl-PL" sz="2400" dirty="0"/>
              <a:t>się zbędne produkty metabolizmu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195A906-82D2-42FD-9F91-E6E2D7ACD59E}"/>
              </a:ext>
            </a:extLst>
          </p:cNvPr>
          <p:cNvSpPr txBox="1"/>
          <p:nvPr/>
        </p:nvSpPr>
        <p:spPr>
          <a:xfrm>
            <a:off x="7596336" y="6637920"/>
            <a:ext cx="26794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https://epodreczniki.pl/</a:t>
            </a:r>
          </a:p>
        </p:txBody>
      </p:sp>
    </p:spTree>
    <p:extLst>
      <p:ext uri="{BB962C8B-B14F-4D97-AF65-F5344CB8AC3E}">
        <p14:creationId xmlns:p14="http://schemas.microsoft.com/office/powerpoint/2010/main" val="30527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8D5BB35-BB48-4DFA-AC1E-BFAEA7751E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0098" y="0"/>
            <a:ext cx="7386398" cy="5967178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C92279B-FE95-4D3E-8A40-97B24E0F7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W przybliżeniu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F7E9-40E0-4BE2-AB1D-2A35DC8EE72F}"/>
              </a:ext>
            </a:extLst>
          </p:cNvPr>
          <p:cNvSpPr txBox="1"/>
          <p:nvPr/>
        </p:nvSpPr>
        <p:spPr>
          <a:xfrm>
            <a:off x="1650098" y="5681533"/>
            <a:ext cx="6043601" cy="92333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srgbClr val="1B1B1B"/>
                </a:solidFill>
                <a:latin typeface="Lora"/>
              </a:rPr>
              <a:t>C</a:t>
            </a:r>
            <a:r>
              <a:rPr lang="pl-PL" b="0" i="0" dirty="0">
                <a:solidFill>
                  <a:srgbClr val="1B1B1B"/>
                </a:solidFill>
                <a:effectLst/>
                <a:latin typeface="Lora"/>
              </a:rPr>
              <a:t>zęść limfy powraca do naczyń krwionośnych. Reszta zbierana jest z przestrzeni międzykomórkowych przez naczynia włosowate układu limfatycznego.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3800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91F16C-391C-4C47-BC1A-1C31DDBEE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WAŻNE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99CB45-DA18-4ED2-B684-C581C10B2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1296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0" i="0" dirty="0">
                <a:solidFill>
                  <a:srgbClr val="1B1B1B"/>
                </a:solidFill>
                <a:effectLst/>
                <a:latin typeface="+mj-lt"/>
              </a:rPr>
              <a:t>Płyn powstający w wyniku przesączania się składników osocza krwi z naczyń do przestrzeni między komórkami ciała </a:t>
            </a:r>
          </a:p>
          <a:p>
            <a:pPr marL="0" indent="0" algn="ctr">
              <a:buNone/>
            </a:pPr>
            <a:r>
              <a:rPr lang="pl-PL" sz="2400" b="0" i="0" dirty="0">
                <a:solidFill>
                  <a:srgbClr val="1B1B1B"/>
                </a:solidFill>
                <a:effectLst/>
                <a:latin typeface="+mj-lt"/>
              </a:rPr>
              <a:t>nazywamy </a:t>
            </a:r>
            <a:r>
              <a:rPr lang="pl-PL" sz="2400" b="1" i="0" dirty="0">
                <a:solidFill>
                  <a:srgbClr val="1B1B1B"/>
                </a:solidFill>
                <a:effectLst/>
                <a:latin typeface="+mj-lt"/>
              </a:rPr>
              <a:t>LIMFĄ</a:t>
            </a:r>
            <a:endParaRPr lang="pl-PL" sz="2400" b="1" dirty="0">
              <a:latin typeface="+mj-lt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8E87948-50F2-49F3-8AC5-32BC91F59DFD}"/>
              </a:ext>
            </a:extLst>
          </p:cNvPr>
          <p:cNvSpPr txBox="1"/>
          <p:nvPr/>
        </p:nvSpPr>
        <p:spPr>
          <a:xfrm>
            <a:off x="457200" y="2616043"/>
            <a:ext cx="3466728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Z CZEGO SKŁADA SIĘ LIMFA?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D603884-B725-4439-8456-0A0970C4D761}"/>
              </a:ext>
            </a:extLst>
          </p:cNvPr>
          <p:cNvSpPr txBox="1"/>
          <p:nvPr/>
        </p:nvSpPr>
        <p:spPr>
          <a:xfrm>
            <a:off x="457200" y="3803242"/>
            <a:ext cx="3466728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JAKĄ PEŁNI ROLĘ?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AF42CD8-6727-4395-98CD-0268322A2E3B}"/>
              </a:ext>
            </a:extLst>
          </p:cNvPr>
          <p:cNvSpPr txBox="1"/>
          <p:nvPr/>
        </p:nvSpPr>
        <p:spPr>
          <a:xfrm>
            <a:off x="4228897" y="2614106"/>
            <a:ext cx="4585995" cy="70788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rgbClr val="1B1B1B"/>
                </a:solidFill>
                <a:latin typeface="+mj-lt"/>
              </a:rPr>
              <a:t>Limfa składa się z wody, soli mineralnych, białek, tłuszczów oraz białych ciałek krwi</a:t>
            </a:r>
            <a:endParaRPr lang="pl-PL" sz="2000" dirty="0">
              <a:latin typeface="+mj-lt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38DFDA9-5DED-4A7E-A9B5-F9E7E94D1828}"/>
              </a:ext>
            </a:extLst>
          </p:cNvPr>
          <p:cNvSpPr txBox="1"/>
          <p:nvPr/>
        </p:nvSpPr>
        <p:spPr>
          <a:xfrm>
            <a:off x="1547664" y="5319665"/>
            <a:ext cx="6408712" cy="101566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b="0" i="0" dirty="0">
                <a:solidFill>
                  <a:srgbClr val="1B1B1B"/>
                </a:solidFill>
                <a:effectLst/>
                <a:latin typeface="+mj-lt"/>
              </a:rPr>
              <a:t>Umożliwia przenoszenie substancji odżywczych do komórek, a także niektórych zbędnych produktów przemiany materii do naczyń krwionośnych i limfatycznych</a:t>
            </a:r>
            <a:endParaRPr lang="pl-PL" sz="2000" dirty="0">
              <a:latin typeface="+mj-lt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A36CE20-6F67-4D55-ADB1-E0584161E5E0}"/>
              </a:ext>
            </a:extLst>
          </p:cNvPr>
          <p:cNvSpPr txBox="1"/>
          <p:nvPr/>
        </p:nvSpPr>
        <p:spPr>
          <a:xfrm>
            <a:off x="4228897" y="4407528"/>
            <a:ext cx="4585996" cy="707886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b="0" i="0" dirty="0">
                <a:solidFill>
                  <a:srgbClr val="1B1B1B"/>
                </a:solidFill>
                <a:effectLst/>
                <a:latin typeface="+mj-lt"/>
              </a:rPr>
              <a:t>Bierze udział w wymianie gazowej między komórkami i naczyniami krwionośnymi</a:t>
            </a:r>
            <a:endParaRPr lang="pl-PL" sz="2000" dirty="0">
              <a:latin typeface="+mj-lt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3353E36-8397-4DBE-B823-5F5A96C03875}"/>
              </a:ext>
            </a:extLst>
          </p:cNvPr>
          <p:cNvSpPr txBox="1"/>
          <p:nvPr/>
        </p:nvSpPr>
        <p:spPr>
          <a:xfrm>
            <a:off x="329107" y="4407528"/>
            <a:ext cx="3726970" cy="70788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b="0" i="0" dirty="0">
                <a:solidFill>
                  <a:srgbClr val="1B1B1B"/>
                </a:solidFill>
                <a:effectLst/>
                <a:latin typeface="+mj-lt"/>
              </a:rPr>
              <a:t>Limfa wspomaga i uzupełnia transportową funkcję krwi</a:t>
            </a:r>
            <a:endParaRPr lang="pl-PL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10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5F94C1-611C-419C-A2C3-44064BE82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ZWRÓĆ UWAGĘ NA NACZYNIA LIMFATYCZNE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B1A611D-60C5-41CF-8F35-9E099320D7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4642"/>
          <a:stretch>
            <a:fillRect/>
          </a:stretch>
        </p:blipFill>
        <p:spPr bwMode="auto">
          <a:xfrm>
            <a:off x="3731679" y="2155571"/>
            <a:ext cx="5374752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38DFF94-9ED8-4F4D-BEA2-27298B20D4B1}"/>
              </a:ext>
            </a:extLst>
          </p:cNvPr>
          <p:cNvSpPr txBox="1"/>
          <p:nvPr/>
        </p:nvSpPr>
        <p:spPr>
          <a:xfrm>
            <a:off x="395536" y="1556792"/>
            <a:ext cx="3384376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CZYM RÓŻNIĄ SIĘ OD NACZYŃ KRWIONOŚNYCH?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1682928-3426-47E4-8914-7414E661B87A}"/>
              </a:ext>
            </a:extLst>
          </p:cNvPr>
          <p:cNvSpPr txBox="1"/>
          <p:nvPr/>
        </p:nvSpPr>
        <p:spPr>
          <a:xfrm>
            <a:off x="395536" y="2486799"/>
            <a:ext cx="3384376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NACZYNIA LIMFATYCZNE SĄ ŚLEPO ZAKOŃCZONE, UKŁAD LIMFATYCZNY JEST UKŁADEM OTWARTYM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E3E6E74-D8A2-492F-8718-28D3EC8766D5}"/>
              </a:ext>
            </a:extLst>
          </p:cNvPr>
          <p:cNvSpPr txBox="1"/>
          <p:nvPr/>
        </p:nvSpPr>
        <p:spPr>
          <a:xfrm>
            <a:off x="395536" y="4064610"/>
            <a:ext cx="3384376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JAK TO MOŻLIWE, ŻE LIMFA NIE COFA SIĘ W NACZYNIACH LIMFATYCZNYCH?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C2234CF-5271-4854-96D7-46F1EE9DEA13}"/>
              </a:ext>
            </a:extLst>
          </p:cNvPr>
          <p:cNvSpPr txBox="1"/>
          <p:nvPr/>
        </p:nvSpPr>
        <p:spPr>
          <a:xfrm>
            <a:off x="395536" y="5334645"/>
            <a:ext cx="3384376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POSIADAJĄ ONE ZASTAWKI KTÓRE ZATRZYMUJĄ COFAJĄCĄ SIĘ LIMFĘ</a:t>
            </a:r>
          </a:p>
        </p:txBody>
      </p:sp>
    </p:spTree>
    <p:extLst>
      <p:ext uri="{BB962C8B-B14F-4D97-AF65-F5344CB8AC3E}">
        <p14:creationId xmlns:p14="http://schemas.microsoft.com/office/powerpoint/2010/main" val="43397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88E1AC9-B196-4AC3-B1C5-FB6F93709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591679"/>
            <a:ext cx="6624736" cy="4903453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B2CD1F6-26DD-4A57-B5C6-7EEC304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76569"/>
            <a:ext cx="2746648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I co dalej?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A399A8E-5A93-4642-8310-BA1F84528545}"/>
              </a:ext>
            </a:extLst>
          </p:cNvPr>
          <p:cNvSpPr txBox="1"/>
          <p:nvPr/>
        </p:nvSpPr>
        <p:spPr>
          <a:xfrm>
            <a:off x="7087108" y="4293096"/>
            <a:ext cx="188255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WĘZEŁ CHŁONNY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B9F97B4-8411-4702-90A4-263BF243885E}"/>
              </a:ext>
            </a:extLst>
          </p:cNvPr>
          <p:cNvSpPr txBox="1"/>
          <p:nvPr/>
        </p:nvSpPr>
        <p:spPr>
          <a:xfrm>
            <a:off x="611560" y="5661248"/>
            <a:ext cx="8136904" cy="83099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Węzeł chłonny </a:t>
            </a:r>
            <a:r>
              <a:rPr lang="pl-PL" sz="2400" dirty="0"/>
              <a:t>pełni funkcję filtra zatrzymującego </a:t>
            </a:r>
          </a:p>
          <a:p>
            <a:pPr algn="ctr"/>
            <a:r>
              <a:rPr lang="pl-PL" sz="2400" dirty="0"/>
              <a:t>drobnoustroje chorobotwórcze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255F50A-9EFC-45D2-8901-4D3E7A2E4893}"/>
              </a:ext>
            </a:extLst>
          </p:cNvPr>
          <p:cNvSpPr txBox="1"/>
          <p:nvPr/>
        </p:nvSpPr>
        <p:spPr>
          <a:xfrm>
            <a:off x="63946" y="6583362"/>
            <a:ext cx="26794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https://epodreczniki.pl/</a:t>
            </a:r>
          </a:p>
        </p:txBody>
      </p:sp>
    </p:spTree>
    <p:extLst>
      <p:ext uri="{BB962C8B-B14F-4D97-AF65-F5344CB8AC3E}">
        <p14:creationId xmlns:p14="http://schemas.microsoft.com/office/powerpoint/2010/main" val="410699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9903CA1-69BD-4006-B446-777DBFE83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9820"/>
          <a:stretch/>
        </p:blipFill>
        <p:spPr>
          <a:xfrm>
            <a:off x="3787521" y="730890"/>
            <a:ext cx="5033261" cy="4941580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692AD81-EC97-4211-ABCE-E238379D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pl-PL" dirty="0"/>
              <a:t>WĘZEŁ CHŁONNY w przybliżeniu…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031C1DD-B38C-44E6-8037-FE13250E19BF}"/>
              </a:ext>
            </a:extLst>
          </p:cNvPr>
          <p:cNvSpPr txBox="1"/>
          <p:nvPr/>
        </p:nvSpPr>
        <p:spPr>
          <a:xfrm>
            <a:off x="7658310" y="5410860"/>
            <a:ext cx="1224136" cy="5232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/>
              <a:t>NACZYNIE LIMFATYCZNE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B38A2B4-1A23-4E71-97E5-7ABEB7885606}"/>
              </a:ext>
            </a:extLst>
          </p:cNvPr>
          <p:cNvSpPr txBox="1"/>
          <p:nvPr/>
        </p:nvSpPr>
        <p:spPr>
          <a:xfrm>
            <a:off x="5364088" y="5672470"/>
            <a:ext cx="2160240" cy="5232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/>
              <a:t>OŚRODEK NAMNAŻANIA LIMFOCYTÓW B</a:t>
            </a: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0C0A3336-8DCD-43AF-AE83-84DE805083AB}"/>
              </a:ext>
            </a:extLst>
          </p:cNvPr>
          <p:cNvCxnSpPr>
            <a:cxnSpLocks/>
          </p:cNvCxnSpPr>
          <p:nvPr/>
        </p:nvCxnSpPr>
        <p:spPr>
          <a:xfrm flipH="1" flipV="1">
            <a:off x="6084168" y="3926374"/>
            <a:ext cx="720080" cy="15930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46742A-3B3D-4343-BB2E-301BB613297E}"/>
              </a:ext>
            </a:extLst>
          </p:cNvPr>
          <p:cNvSpPr txBox="1"/>
          <p:nvPr/>
        </p:nvSpPr>
        <p:spPr>
          <a:xfrm>
            <a:off x="115827" y="1365639"/>
            <a:ext cx="4312158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Węzły chłonne mają  wielkość od kilku milimetrów do 2 cm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51E2CD4-B9A4-4969-A74B-A6080740DD77}"/>
              </a:ext>
            </a:extLst>
          </p:cNvPr>
          <p:cNvSpPr txBox="1"/>
          <p:nvPr/>
        </p:nvSpPr>
        <p:spPr>
          <a:xfrm>
            <a:off x="98179" y="2260655"/>
            <a:ext cx="4312158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Obecne w nich komórki odpornościowe oczyszczają limfę z patogenów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8F1F3A6-2347-42AB-B68C-3A758EEBCFE8}"/>
              </a:ext>
            </a:extLst>
          </p:cNvPr>
          <p:cNvSpPr txBox="1"/>
          <p:nvPr/>
        </p:nvSpPr>
        <p:spPr>
          <a:xfrm>
            <a:off x="660393" y="3875121"/>
            <a:ext cx="3187730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Pamiętasz jaką rolę pełnią limfocyty B?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DB35E440-4EC0-4B83-A97C-184F11CA5283}"/>
              </a:ext>
            </a:extLst>
          </p:cNvPr>
          <p:cNvSpPr txBox="1"/>
          <p:nvPr/>
        </p:nvSpPr>
        <p:spPr>
          <a:xfrm>
            <a:off x="129823" y="4722915"/>
            <a:ext cx="4461887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Produkują one przeciwciała których obecność w układzie krążenia prowadzi do unieszkodliwienia drobnoustrojów chorobotwórczych</a:t>
            </a:r>
          </a:p>
        </p:txBody>
      </p:sp>
    </p:spTree>
    <p:extLst>
      <p:ext uri="{BB962C8B-B14F-4D97-AF65-F5344CB8AC3E}">
        <p14:creationId xmlns:p14="http://schemas.microsoft.com/office/powerpoint/2010/main" val="255582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346986B-07D1-4D91-AF49-5D9C7BA3AE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864" y="96869"/>
            <a:ext cx="5517492" cy="6754640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E3E89BB-8C6E-42BA-988C-2F48C9592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764704"/>
            <a:ext cx="4258816" cy="778098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Węzły chłonne </a:t>
            </a:r>
            <a:br>
              <a:rPr lang="pl-PL" b="1" dirty="0">
                <a:solidFill>
                  <a:srgbClr val="FFC000"/>
                </a:solidFill>
              </a:rPr>
            </a:br>
            <a:r>
              <a:rPr lang="pl-PL" b="1" dirty="0">
                <a:solidFill>
                  <a:srgbClr val="FFC000"/>
                </a:solidFill>
              </a:rPr>
              <a:t>w Twoim ciele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FCD9508-9D43-4712-8A38-1B8E7096AE4C}"/>
              </a:ext>
            </a:extLst>
          </p:cNvPr>
          <p:cNvSpPr txBox="1"/>
          <p:nvPr/>
        </p:nvSpPr>
        <p:spPr>
          <a:xfrm>
            <a:off x="1118861" y="2210637"/>
            <a:ext cx="3456384" cy="83099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GDZIE SĄ NAJWIĘKSZE ICH SKUPISKA?</a:t>
            </a:r>
          </a:p>
        </p:txBody>
      </p:sp>
    </p:spTree>
    <p:extLst>
      <p:ext uri="{BB962C8B-B14F-4D97-AF65-F5344CB8AC3E}">
        <p14:creationId xmlns:p14="http://schemas.microsoft.com/office/powerpoint/2010/main" val="1788079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88E1AC9-B196-4AC3-B1C5-FB6F93709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591679"/>
            <a:ext cx="6624736" cy="4903453"/>
          </a:xfrm>
        </p:spPr>
      </p:pic>
      <p:pic>
        <p:nvPicPr>
          <p:cNvPr id="3" name="Picture 2" descr="Pytanie, Znak Zapytania, Odpowiedzi, Symbol, Znaków">
            <a:extLst>
              <a:ext uri="{FF2B5EF4-FFF2-40B4-BE49-F238E27FC236}">
                <a16:creationId xmlns:a16="http://schemas.microsoft.com/office/drawing/2014/main" id="{8F6605B6-F5EA-43EB-9A8A-FF7CBB226E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86"/>
          <a:stretch/>
        </p:blipFill>
        <p:spPr bwMode="auto">
          <a:xfrm>
            <a:off x="6876256" y="2420888"/>
            <a:ext cx="2078989" cy="235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B2CD1F6-26DD-4A57-B5C6-7EEC304E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76569"/>
            <a:ext cx="2746648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I co dalej?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255F50A-9EFC-45D2-8901-4D3E7A2E4893}"/>
              </a:ext>
            </a:extLst>
          </p:cNvPr>
          <p:cNvSpPr txBox="1"/>
          <p:nvPr/>
        </p:nvSpPr>
        <p:spPr>
          <a:xfrm>
            <a:off x="63946" y="6583362"/>
            <a:ext cx="26794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https://epodreczniki.pl/</a:t>
            </a:r>
          </a:p>
        </p:txBody>
      </p:sp>
    </p:spTree>
    <p:extLst>
      <p:ext uri="{BB962C8B-B14F-4D97-AF65-F5344CB8AC3E}">
        <p14:creationId xmlns:p14="http://schemas.microsoft.com/office/powerpoint/2010/main" val="1302958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FA781C-5C0E-408C-BD38-5E380A5A0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2890664" cy="70609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C000"/>
                </a:solidFill>
              </a:rPr>
              <a:t>I co dalej?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986E9A-8658-4A02-BC8C-A85D3C6B8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864" y="188640"/>
            <a:ext cx="5626968" cy="11087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FFC000"/>
                </a:solidFill>
              </a:rPr>
              <a:t>Zanim limfa trafi do układu żylnego</a:t>
            </a:r>
            <a:r>
              <a:rPr lang="pl-PL" sz="2400" dirty="0"/>
              <a:t>, naczynia limfatyczne łączą się w dwa główne przewody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5A9F3E6-8A29-4715-B96D-EF5720C05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196752"/>
            <a:ext cx="5751806" cy="527975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D31B162-301A-4B07-A98D-554788EC2067}"/>
              </a:ext>
            </a:extLst>
          </p:cNvPr>
          <p:cNvSpPr txBox="1"/>
          <p:nvPr/>
        </p:nvSpPr>
        <p:spPr>
          <a:xfrm>
            <a:off x="611560" y="1389609"/>
            <a:ext cx="2890664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0" i="0" dirty="0">
                <a:solidFill>
                  <a:srgbClr val="333333"/>
                </a:solidFill>
                <a:effectLst/>
                <a:latin typeface="Muli"/>
              </a:rPr>
              <a:t>odbiera limfę z prawej połowy głowy, szyi i klatki piersiowej oraz prawej kończyny górnej</a:t>
            </a:r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A1F1754-345F-4FB9-9A43-DED496411326}"/>
              </a:ext>
            </a:extLst>
          </p:cNvPr>
          <p:cNvSpPr txBox="1"/>
          <p:nvPr/>
        </p:nvSpPr>
        <p:spPr>
          <a:xfrm>
            <a:off x="6161348" y="3356992"/>
            <a:ext cx="2890664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333333"/>
                </a:solidFill>
                <a:latin typeface="Muli"/>
              </a:rPr>
              <a:t>o</a:t>
            </a:r>
            <a:r>
              <a:rPr lang="pl-PL" b="0" i="0" dirty="0">
                <a:solidFill>
                  <a:srgbClr val="333333"/>
                </a:solidFill>
                <a:effectLst/>
                <a:latin typeface="Muli"/>
              </a:rPr>
              <a:t>dprowadza on limfę </a:t>
            </a:r>
            <a:br>
              <a:rPr lang="pl-PL" b="0" i="0" dirty="0">
                <a:solidFill>
                  <a:srgbClr val="333333"/>
                </a:solidFill>
                <a:effectLst/>
                <a:latin typeface="Muli"/>
              </a:rPr>
            </a:br>
            <a:r>
              <a:rPr lang="pl-PL" b="0" i="0" dirty="0">
                <a:solidFill>
                  <a:srgbClr val="333333"/>
                </a:solidFill>
                <a:effectLst/>
                <a:latin typeface="Muli"/>
              </a:rPr>
              <a:t>z dolnej części ciała, jamy brzusznej i przewodu pokarmowego, a także </a:t>
            </a:r>
            <a:br>
              <a:rPr lang="pl-PL" b="0" i="0" dirty="0">
                <a:solidFill>
                  <a:srgbClr val="333333"/>
                </a:solidFill>
                <a:effectLst/>
                <a:latin typeface="Muli"/>
              </a:rPr>
            </a:br>
            <a:r>
              <a:rPr lang="pl-PL" b="0" i="0" dirty="0">
                <a:solidFill>
                  <a:srgbClr val="333333"/>
                </a:solidFill>
                <a:effectLst/>
                <a:latin typeface="Muli"/>
              </a:rPr>
              <a:t>z lewej połowy głowy, szyi </a:t>
            </a:r>
            <a:br>
              <a:rPr lang="pl-PL" b="0" i="0" dirty="0">
                <a:solidFill>
                  <a:srgbClr val="333333"/>
                </a:solidFill>
                <a:effectLst/>
                <a:latin typeface="Muli"/>
              </a:rPr>
            </a:br>
            <a:r>
              <a:rPr lang="pl-PL" b="0" i="0" dirty="0">
                <a:solidFill>
                  <a:srgbClr val="333333"/>
                </a:solidFill>
                <a:effectLst/>
                <a:latin typeface="Muli"/>
              </a:rPr>
              <a:t>i klatki piersiowej.</a:t>
            </a:r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9F0DABD-D3A3-4EB6-BCC9-74A4CF5FE8DA}"/>
              </a:ext>
            </a:extLst>
          </p:cNvPr>
          <p:cNvSpPr txBox="1"/>
          <p:nvPr/>
        </p:nvSpPr>
        <p:spPr>
          <a:xfrm>
            <a:off x="719572" y="5229200"/>
            <a:ext cx="2988332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Dobrze, że krew która żyłami wróci do serca została już oczyszczona</a:t>
            </a:r>
          </a:p>
        </p:txBody>
      </p:sp>
      <p:pic>
        <p:nvPicPr>
          <p:cNvPr id="4098" name="Picture 2" descr="100+ Best Minionek images | minionek, minionki, jak ukraść księżyc">
            <a:extLst>
              <a:ext uri="{FF2B5EF4-FFF2-40B4-BE49-F238E27FC236}">
                <a16:creationId xmlns:a16="http://schemas.microsoft.com/office/drawing/2014/main" id="{AA17E5B4-83D7-4A48-837A-E0567AAE1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" y="3904756"/>
            <a:ext cx="1256928" cy="125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37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D9531A-5C44-4E52-8395-DEAAC60BF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pl-PL" dirty="0"/>
              <a:t>NARZĄDY UKŁADU LIMFATYCZNEGO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DD32112-F7C2-4608-8F0E-E2991B1FD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672" y="638061"/>
            <a:ext cx="6347048" cy="6219939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00D0AC7-4F3A-46D3-AFA3-6DEFA4AA784D}"/>
              </a:ext>
            </a:extLst>
          </p:cNvPr>
          <p:cNvSpPr txBox="1"/>
          <p:nvPr/>
        </p:nvSpPr>
        <p:spPr>
          <a:xfrm>
            <a:off x="539552" y="836712"/>
            <a:ext cx="266429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Układ krwionośny ma serce a układ limfatyczny?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576D583-7045-4C73-8B73-123FF82F56AA}"/>
              </a:ext>
            </a:extLst>
          </p:cNvPr>
          <p:cNvSpPr txBox="1"/>
          <p:nvPr/>
        </p:nvSpPr>
        <p:spPr>
          <a:xfrm>
            <a:off x="269776" y="5341128"/>
            <a:ext cx="3150096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W grasicy rozmnażają się </a:t>
            </a:r>
            <a:br>
              <a:rPr lang="pl-PL" dirty="0"/>
            </a:br>
            <a:r>
              <a:rPr lang="pl-PL" dirty="0"/>
              <a:t>i dojrzewają limfocyty T. </a:t>
            </a:r>
            <a:br>
              <a:rPr lang="pl-PL" dirty="0"/>
            </a:br>
            <a:r>
              <a:rPr lang="pl-PL" dirty="0"/>
              <a:t>U dorosłych zamienia się </a:t>
            </a:r>
            <a:br>
              <a:rPr lang="pl-PL" dirty="0"/>
            </a:br>
            <a:r>
              <a:rPr lang="pl-PL" dirty="0"/>
              <a:t>w ciało tłuszczowe </a:t>
            </a:r>
            <a:r>
              <a:rPr lang="pl-PL" dirty="0" err="1"/>
              <a:t>zamostkowe</a:t>
            </a:r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9B7AA19-3B08-4ACE-AAC0-E122385DAC02}"/>
              </a:ext>
            </a:extLst>
          </p:cNvPr>
          <p:cNvSpPr txBox="1"/>
          <p:nvPr/>
        </p:nvSpPr>
        <p:spPr>
          <a:xfrm>
            <a:off x="6012160" y="3284984"/>
            <a:ext cx="2843808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 śledzionie rozkładane są erytrocyty, zwalczane drobnoustroje. Stanowi ona magazyn elementów morfotycznych krwi</a:t>
            </a:r>
          </a:p>
        </p:txBody>
      </p:sp>
    </p:spTree>
    <p:extLst>
      <p:ext uri="{BB962C8B-B14F-4D97-AF65-F5344CB8AC3E}">
        <p14:creationId xmlns:p14="http://schemas.microsoft.com/office/powerpoint/2010/main" val="14419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ól w czasie biegu, czyli sposoby na kolkę i inne dolegliwości - w Runner's  World">
            <a:extLst>
              <a:ext uri="{FF2B5EF4-FFF2-40B4-BE49-F238E27FC236}">
                <a16:creationId xmlns:a16="http://schemas.microsoft.com/office/drawing/2014/main" id="{49B51CC0-0F83-48CE-A1F5-8D07108ED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32235" cy="684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2C36D83-20E8-4802-9F56-1271BE49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177" y="1340768"/>
            <a:ext cx="4618856" cy="11430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Ciekawostka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FA9B63-05E8-4C44-8ED9-003050E97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8520" y="2600903"/>
            <a:ext cx="9276250" cy="24472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b="1" dirty="0">
                <a:solidFill>
                  <a:srgbClr val="FFFF00"/>
                </a:solidFill>
              </a:rPr>
              <a:t>Śledziona pełni w organizmie funkcję magazynu krwi. </a:t>
            </a:r>
          </a:p>
          <a:p>
            <a:pPr marL="0" indent="0" algn="ctr">
              <a:buNone/>
            </a:pPr>
            <a:r>
              <a:rPr lang="pl-PL" sz="2800" b="1" dirty="0">
                <a:solidFill>
                  <a:srgbClr val="FFFF00"/>
                </a:solidFill>
              </a:rPr>
              <a:t>W stanach zwiększonego zapotrzebowania, np. przy intensywnym wysiłku, kurczy się i wypycha dodatkową jej porcję do krwiobiegu. Odczuwamy to jako nagłe kłucie z lewej strony pod żebrem i nazywamy kolką.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D0F6C69-DA75-496E-AEAD-5C2E0B9AAFA3}"/>
              </a:ext>
            </a:extLst>
          </p:cNvPr>
          <p:cNvSpPr txBox="1"/>
          <p:nvPr/>
        </p:nvSpPr>
        <p:spPr>
          <a:xfrm>
            <a:off x="32860" y="6455510"/>
            <a:ext cx="85715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chemeClr val="bg1"/>
                </a:solidFill>
              </a:rPr>
              <a:t>GRAFIKA: https://www.runners-world.pl/zdrowie/Bol-w-czasie-biegu-czyli-sposoby-na-kolke-i-inne-dolegliwosci,5424,1</a:t>
            </a:r>
          </a:p>
        </p:txBody>
      </p:sp>
    </p:spTree>
    <p:extLst>
      <p:ext uri="{BB962C8B-B14F-4D97-AF65-F5344CB8AC3E}">
        <p14:creationId xmlns:p14="http://schemas.microsoft.com/office/powerpoint/2010/main" val="3413661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1310F2-00A5-4157-AD7F-EABE6A0D9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255368"/>
            <a:ext cx="3874486" cy="1174438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pl-PL" dirty="0"/>
              <a:t>Co to są migdałki?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DCBB51-904E-4C7F-9797-7BB915E51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890" y="5404513"/>
            <a:ext cx="3754760" cy="133180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b="0" i="0" dirty="0">
                <a:solidFill>
                  <a:srgbClr val="000000"/>
                </a:solidFill>
                <a:effectLst/>
              </a:rPr>
              <a:t>Migdałki podniebienne są organem występującym w świecie zwierzęcym wyłącznie u ssaków, </a:t>
            </a:r>
            <a:br>
              <a:rPr lang="pl-PL" sz="2000" b="0" i="0" dirty="0">
                <a:solidFill>
                  <a:srgbClr val="000000"/>
                </a:solidFill>
                <a:effectLst/>
              </a:rPr>
            </a:br>
            <a:r>
              <a:rPr lang="pl-PL" sz="2000" b="0" i="0" dirty="0">
                <a:solidFill>
                  <a:srgbClr val="000000"/>
                </a:solidFill>
                <a:effectLst/>
              </a:rPr>
              <a:t>z wyjątkiem gryzoni.</a:t>
            </a:r>
            <a:endParaRPr lang="pl-PL" sz="20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5654F7F-3D8B-405C-BAC0-5B4FF0EE028B}"/>
              </a:ext>
            </a:extLst>
          </p:cNvPr>
          <p:cNvSpPr txBox="1"/>
          <p:nvPr/>
        </p:nvSpPr>
        <p:spPr>
          <a:xfrm>
            <a:off x="5051766" y="1630230"/>
            <a:ext cx="375476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000" b="0" i="0" dirty="0">
                <a:solidFill>
                  <a:srgbClr val="000000"/>
                </a:solidFill>
                <a:effectLst/>
                <a:latin typeface="+mj-lt"/>
              </a:rPr>
              <a:t>Migdałki podniebienne są skupiskami tkanki limfatycznej </a:t>
            </a:r>
            <a:br>
              <a:rPr lang="pl-PL" sz="2000" b="0" i="0" dirty="0">
                <a:solidFill>
                  <a:srgbClr val="000000"/>
                </a:solidFill>
                <a:effectLst/>
                <a:latin typeface="+mj-lt"/>
              </a:rPr>
            </a:br>
            <a:r>
              <a:rPr lang="pl-PL" sz="2000" b="0" i="0" dirty="0">
                <a:solidFill>
                  <a:srgbClr val="000000"/>
                </a:solidFill>
                <a:effectLst/>
                <a:latin typeface="+mj-lt"/>
              </a:rPr>
              <a:t>w błonie śluzowej gardła. Tkanka ta zawiera dużą ilość limfocytów</a:t>
            </a:r>
            <a:endParaRPr lang="pl-PL" sz="2000" dirty="0">
              <a:latin typeface="+mj-lt"/>
            </a:endParaRPr>
          </a:p>
        </p:txBody>
      </p:sp>
      <p:pic>
        <p:nvPicPr>
          <p:cNvPr id="3074" name="Picture 2" descr="Ilustracja przedstawia dwa kolorowe rysunki gardła człowieka: wprost i profilem. Obok powiększeń schematyczne rysunki głowy człowieka z szeroko otwartymi ustami. Z lewej w głębi za różowym językiem wskazano pomarańczowe migdałki podniebienne po obu stronach gardła. Z prawej na powiększeniu wskazano groniasty migdałek gardłowy na tylnej ścianie gardła.">
            <a:extLst>
              <a:ext uri="{FF2B5EF4-FFF2-40B4-BE49-F238E27FC236}">
                <a16:creationId xmlns:a16="http://schemas.microsoft.com/office/drawing/2014/main" id="{0AC13B26-42E6-448D-AD32-414376C03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26"/>
          <a:stretch/>
        </p:blipFill>
        <p:spPr bwMode="auto">
          <a:xfrm>
            <a:off x="246456" y="132929"/>
            <a:ext cx="4176464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lustracja przedstawia dwa kolorowe rysunki gardła człowieka: wprost i profilem. Obok powiększeń schematyczne rysunki głowy człowieka z szeroko otwartymi ustami. Z lewej w głębi za różowym językiem wskazano pomarańczowe migdałki podniebienne po obu stronach gardła. Z prawej na powiększeniu wskazano groniasty migdałek gardłowy na tylnej ścianie gardła.">
            <a:extLst>
              <a:ext uri="{FF2B5EF4-FFF2-40B4-BE49-F238E27FC236}">
                <a16:creationId xmlns:a16="http://schemas.microsoft.com/office/drawing/2014/main" id="{97F04212-0EF2-4315-BB56-19AE1B62B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6"/>
          <a:stretch/>
        </p:blipFill>
        <p:spPr bwMode="auto">
          <a:xfrm>
            <a:off x="290164" y="3243263"/>
            <a:ext cx="4176464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36B412A-10D1-40B6-A7E0-31CEF4944457}"/>
              </a:ext>
            </a:extLst>
          </p:cNvPr>
          <p:cNvSpPr txBox="1"/>
          <p:nvPr/>
        </p:nvSpPr>
        <p:spPr>
          <a:xfrm>
            <a:off x="5074890" y="3154093"/>
            <a:ext cx="375476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Ich rola? Wychwytują </a:t>
            </a:r>
            <a:br>
              <a:rPr lang="pl-PL" sz="2000" dirty="0"/>
            </a:br>
            <a:r>
              <a:rPr lang="pl-PL" sz="2000" dirty="0"/>
              <a:t>i zwalczają one patogeny które dostały się do organizmu </a:t>
            </a:r>
            <a:br>
              <a:rPr lang="pl-PL" sz="2000" dirty="0"/>
            </a:br>
            <a:r>
              <a:rPr lang="pl-PL" sz="2000" dirty="0"/>
              <a:t>z pokarmem lub powietrzem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4F625A5-3477-4A4C-BF5B-21559E18DE20}"/>
              </a:ext>
            </a:extLst>
          </p:cNvPr>
          <p:cNvSpPr txBox="1"/>
          <p:nvPr/>
        </p:nvSpPr>
        <p:spPr>
          <a:xfrm>
            <a:off x="92396" y="6461356"/>
            <a:ext cx="26794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https://epodreczniki.pl/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ABF995E-1DA3-49A9-B15E-32D255A6C26A}"/>
              </a:ext>
            </a:extLst>
          </p:cNvPr>
          <p:cNvSpPr txBox="1"/>
          <p:nvPr/>
        </p:nvSpPr>
        <p:spPr>
          <a:xfrm>
            <a:off x="5652120" y="4797152"/>
            <a:ext cx="2520280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TO CIEKAWE 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A8AB0FF8-0173-41A6-A5C5-088F77BD2F0C}"/>
              </a:ext>
            </a:extLst>
          </p:cNvPr>
          <p:cNvCxnSpPr/>
          <p:nvPr/>
        </p:nvCxnSpPr>
        <p:spPr>
          <a:xfrm>
            <a:off x="8460432" y="4797152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8FEDDBBE-9663-4962-B2BA-66B79164A0E6}"/>
              </a:ext>
            </a:extLst>
          </p:cNvPr>
          <p:cNvCxnSpPr/>
          <p:nvPr/>
        </p:nvCxnSpPr>
        <p:spPr>
          <a:xfrm>
            <a:off x="5364088" y="4804590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246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pl-PL" b="1" dirty="0">
                <a:solidFill>
                  <a:srgbClr val="FFC000"/>
                </a:solidFill>
              </a:rPr>
              <a:t>CO NAPĘDZA LIMFĘ ?</a:t>
            </a:r>
          </a:p>
        </p:txBody>
      </p:sp>
      <p:pic>
        <p:nvPicPr>
          <p:cNvPr id="5122" name="Picture 2" descr="klasa 5 | Szkoła Podstawowa w Zwierzyńcu">
            <a:extLst>
              <a:ext uri="{FF2B5EF4-FFF2-40B4-BE49-F238E27FC236}">
                <a16:creationId xmlns:a16="http://schemas.microsoft.com/office/drawing/2014/main" id="{1DE1D9ED-7BCD-487A-8165-D094A4AEA258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05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B1D6857-C637-4202-AC53-100FA13A87A1}"/>
              </a:ext>
            </a:extLst>
          </p:cNvPr>
          <p:cNvSpPr txBox="1"/>
          <p:nvPr/>
        </p:nvSpPr>
        <p:spPr>
          <a:xfrm>
            <a:off x="827584" y="6567946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/>
              <a:t>http://spzwierzyniec.pl/?page_id=11580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9031CE8-A0B3-4D0D-9DA3-ADDB41743D47}"/>
              </a:ext>
            </a:extLst>
          </p:cNvPr>
          <p:cNvSpPr txBox="1"/>
          <p:nvPr/>
        </p:nvSpPr>
        <p:spPr>
          <a:xfrm>
            <a:off x="539552" y="1340768"/>
            <a:ext cx="7776864" cy="830997"/>
          </a:xfrm>
          <a:prstGeom prst="rect">
            <a:avLst/>
          </a:prstGeom>
          <a:solidFill>
            <a:srgbClr val="FFCE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CZY KTÓRYŚ Z NARZĄDÓW UKŁADU LIMFATYCZNEGO SPEŁNA ROLĘ POMPY NAPĘDZAJACEJ LIMFĘ?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782436B-160B-4C1A-A625-9E570574880B}"/>
              </a:ext>
            </a:extLst>
          </p:cNvPr>
          <p:cNvSpPr txBox="1"/>
          <p:nvPr/>
        </p:nvSpPr>
        <p:spPr>
          <a:xfrm>
            <a:off x="539552" y="2459194"/>
            <a:ext cx="7776864" cy="461665"/>
          </a:xfrm>
          <a:prstGeom prst="rect">
            <a:avLst/>
          </a:prstGeom>
          <a:solidFill>
            <a:srgbClr val="FFCE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NAPĘDZA LIMFĘ?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0EE66C8-EDA7-41D1-AA56-0F9D8DFF9703}"/>
              </a:ext>
            </a:extLst>
          </p:cNvPr>
          <p:cNvSpPr txBox="1"/>
          <p:nvPr/>
        </p:nvSpPr>
        <p:spPr>
          <a:xfrm>
            <a:off x="539552" y="3248999"/>
            <a:ext cx="7776864" cy="83099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0" i="0" dirty="0">
                <a:solidFill>
                  <a:srgbClr val="333333"/>
                </a:solidFill>
                <a:effectLst/>
                <a:latin typeface="+mj-lt"/>
              </a:rPr>
              <a:t>rytmiczne </a:t>
            </a:r>
            <a:r>
              <a:rPr lang="pl-PL" sz="2400" dirty="0">
                <a:solidFill>
                  <a:srgbClr val="333333"/>
                </a:solidFill>
                <a:latin typeface="+mj-lt"/>
              </a:rPr>
              <a:t>s</a:t>
            </a:r>
            <a:r>
              <a:rPr lang="pl-PL" sz="2400" b="0" i="0" dirty="0">
                <a:solidFill>
                  <a:srgbClr val="333333"/>
                </a:solidFill>
                <a:effectLst/>
                <a:latin typeface="+mj-lt"/>
              </a:rPr>
              <a:t>kurcze dużych naczyń </a:t>
            </a:r>
            <a:r>
              <a:rPr lang="pl-PL" sz="2400" dirty="0">
                <a:solidFill>
                  <a:srgbClr val="333333"/>
                </a:solidFill>
                <a:latin typeface="+mj-lt"/>
              </a:rPr>
              <a:t>limfatycznych </a:t>
            </a:r>
          </a:p>
          <a:p>
            <a:pPr algn="ctr"/>
            <a:r>
              <a:rPr lang="pl-PL" sz="2400" dirty="0">
                <a:solidFill>
                  <a:srgbClr val="333333"/>
                </a:solidFill>
                <a:latin typeface="+mj-lt"/>
              </a:rPr>
              <a:t>(ich ściany zbudowane są z tkanki mięśniowej gładkiej)</a:t>
            </a:r>
            <a:endParaRPr lang="pl-PL" sz="2400" dirty="0">
              <a:latin typeface="+mj-lt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EF64304B-A1D8-4E28-A59B-049FC8B7F383}"/>
              </a:ext>
            </a:extLst>
          </p:cNvPr>
          <p:cNvSpPr txBox="1"/>
          <p:nvPr/>
        </p:nvSpPr>
        <p:spPr>
          <a:xfrm>
            <a:off x="3578290" y="4408136"/>
            <a:ext cx="4752528" cy="120032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0" i="0" dirty="0">
                <a:solidFill>
                  <a:srgbClr val="333333"/>
                </a:solidFill>
                <a:effectLst/>
                <a:latin typeface="+mj-lt"/>
              </a:rPr>
              <a:t>skurcze mięśni szkieletowych – dlatego bardzo ważny jest ruch dla prawidłowego przepływu limfy </a:t>
            </a:r>
            <a:endParaRPr lang="pl-PL" sz="2400" dirty="0">
              <a:latin typeface="+mj-lt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7D4BEC6-5B53-4CB2-BD7C-C4648F66D795}"/>
              </a:ext>
            </a:extLst>
          </p:cNvPr>
          <p:cNvSpPr txBox="1"/>
          <p:nvPr/>
        </p:nvSpPr>
        <p:spPr>
          <a:xfrm>
            <a:off x="3578290" y="5805264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FFC000"/>
                </a:solidFill>
              </a:rPr>
              <a:t>A CO JEŻELI DOJDZIE DO ZASTOJU LIMFY?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6619AB-04FE-4EEE-90BB-5B5FF3675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2463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dirty="0"/>
              <a:t>OBRZĘK LIMFATYCZNY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A9254C6-377E-40C4-8734-51E68BAE1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36712"/>
            <a:ext cx="4819650" cy="5838825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20D1D304-4962-4247-AD11-B6D69621A95A}"/>
              </a:ext>
            </a:extLst>
          </p:cNvPr>
          <p:cNvSpPr txBox="1"/>
          <p:nvPr/>
        </p:nvSpPr>
        <p:spPr>
          <a:xfrm>
            <a:off x="5148064" y="969105"/>
            <a:ext cx="3672408" cy="1785104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Na skutek przeciążenia, niewydolności lub uszkodzenia naczyń limfatycznych dochodzi do gromadzenia nadmiaru płynów.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B9AD64C-D327-4CC1-911E-495A6294887D}"/>
              </a:ext>
            </a:extLst>
          </p:cNvPr>
          <p:cNvSpPr txBox="1"/>
          <p:nvPr/>
        </p:nvSpPr>
        <p:spPr>
          <a:xfrm>
            <a:off x="5148064" y="3050796"/>
            <a:ext cx="3672409" cy="1785104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200" dirty="0"/>
              <a:t>Gromadzi się on </a:t>
            </a:r>
            <a:br>
              <a:rPr lang="pl-PL" sz="2200" dirty="0"/>
            </a:br>
            <a:r>
              <a:rPr lang="pl-PL" sz="2200" dirty="0"/>
              <a:t>w przestrzeniach międzykomórkowych pod skórą wywołując obrzęk limfatyczny</a:t>
            </a:r>
            <a:r>
              <a:rPr lang="pl-PL" sz="1800" dirty="0"/>
              <a:t>. </a:t>
            </a:r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43789AA-F9E3-44CF-98A5-9645AE569E94}"/>
              </a:ext>
            </a:extLst>
          </p:cNvPr>
          <p:cNvSpPr txBox="1"/>
          <p:nvPr/>
        </p:nvSpPr>
        <p:spPr>
          <a:xfrm>
            <a:off x="5148064" y="5136812"/>
            <a:ext cx="3672408" cy="144655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Obrzęk obejmuje kończynę dolną stopniowo doprowadzając do jej deformacji i niesprawności</a:t>
            </a:r>
          </a:p>
        </p:txBody>
      </p:sp>
    </p:spTree>
    <p:extLst>
      <p:ext uri="{BB962C8B-B14F-4D97-AF65-F5344CB8AC3E}">
        <p14:creationId xmlns:p14="http://schemas.microsoft.com/office/powerpoint/2010/main" val="211577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E5ACE-6345-4FDB-9072-C6CCBCF3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PODSUMOWANIE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FACA865-BBE1-44C8-A8E0-132AD52325D1}"/>
              </a:ext>
            </a:extLst>
          </p:cNvPr>
          <p:cNvSpPr txBox="1"/>
          <p:nvPr/>
        </p:nvSpPr>
        <p:spPr>
          <a:xfrm>
            <a:off x="906894" y="1109935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KRÓTKO SCHARAKTERYZUJ UKŁAD LIMFATYCZNY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F89ED02F-AF97-4028-89A3-1685A5760F18}"/>
              </a:ext>
            </a:extLst>
          </p:cNvPr>
          <p:cNvSpPr/>
          <p:nvPr/>
        </p:nvSpPr>
        <p:spPr>
          <a:xfrm>
            <a:off x="753649" y="1830011"/>
            <a:ext cx="2751010" cy="25202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W JEGO NACZYNIACH KRAŻY: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87C50401-65D0-4F39-AC83-C8AFF8732A99}"/>
              </a:ext>
            </a:extLst>
          </p:cNvPr>
          <p:cNvSpPr/>
          <p:nvPr/>
        </p:nvSpPr>
        <p:spPr>
          <a:xfrm>
            <a:off x="3995936" y="1804255"/>
            <a:ext cx="2602632" cy="237626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NACZYNIA NAZWAJĄ SIĘ: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6833D368-AAE8-40C9-9524-45EB137960DE}"/>
              </a:ext>
            </a:extLst>
          </p:cNvPr>
          <p:cNvSpPr/>
          <p:nvPr/>
        </p:nvSpPr>
        <p:spPr>
          <a:xfrm>
            <a:off x="2694620" y="4207099"/>
            <a:ext cx="2602632" cy="237626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JEGO NARZĄDY TO: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0404AC5B-024A-4A55-9C9C-1DE959ABA87B}"/>
              </a:ext>
            </a:extLst>
          </p:cNvPr>
          <p:cNvSpPr/>
          <p:nvPr/>
        </p:nvSpPr>
        <p:spPr>
          <a:xfrm>
            <a:off x="6228184" y="3460226"/>
            <a:ext cx="2602632" cy="237626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JEGO ROLA</a:t>
            </a:r>
            <a:r>
              <a:rPr lang="pl-PL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513708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CB616B-8AE4-467B-9E00-B57E7E232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UKŁAD KRĄŻENIA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5D95AC3-7F2C-46EC-AF19-0C98B0FC5E25}"/>
              </a:ext>
            </a:extLst>
          </p:cNvPr>
          <p:cNvSpPr txBox="1"/>
          <p:nvPr/>
        </p:nvSpPr>
        <p:spPr>
          <a:xfrm>
            <a:off x="611560" y="1556792"/>
            <a:ext cx="3456384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UKŁAD KRWIONOŚNY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B8F1DA9-8E37-4829-B464-C23DDA1380A0}"/>
              </a:ext>
            </a:extLst>
          </p:cNvPr>
          <p:cNvSpPr txBox="1"/>
          <p:nvPr/>
        </p:nvSpPr>
        <p:spPr>
          <a:xfrm>
            <a:off x="4592892" y="1544877"/>
            <a:ext cx="3456384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UKŁAD LIMFATYCZNY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C6F4FA0-3864-4AD7-97CF-6F083D1F9191}"/>
              </a:ext>
            </a:extLst>
          </p:cNvPr>
          <p:cNvSpPr txBox="1"/>
          <p:nvPr/>
        </p:nvSpPr>
        <p:spPr>
          <a:xfrm>
            <a:off x="611560" y="2348880"/>
            <a:ext cx="345638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Zamknięty</a:t>
            </a:r>
            <a:r>
              <a:rPr lang="pl-PL" sz="2400" dirty="0"/>
              <a:t> obieg </a:t>
            </a:r>
            <a:br>
              <a:rPr lang="pl-PL" sz="2400" dirty="0"/>
            </a:br>
            <a:r>
              <a:rPr lang="pl-PL" sz="2400" dirty="0"/>
              <a:t>w którym krąży krew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09642C0-FAE1-48A8-9073-43922111F9E2}"/>
              </a:ext>
            </a:extLst>
          </p:cNvPr>
          <p:cNvSpPr txBox="1"/>
          <p:nvPr/>
        </p:nvSpPr>
        <p:spPr>
          <a:xfrm>
            <a:off x="611560" y="3429000"/>
            <a:ext cx="345638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Składa się z serca oraz naczyń krwionośnych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E63CB83-BC6C-4321-9FD5-2772495E5420}"/>
              </a:ext>
            </a:extLst>
          </p:cNvPr>
          <p:cNvSpPr txBox="1"/>
          <p:nvPr/>
        </p:nvSpPr>
        <p:spPr>
          <a:xfrm>
            <a:off x="611560" y="4509120"/>
            <a:ext cx="3456384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Transportuje gazy oddechowe oraz substancje odżywcze do komórek naszego ciała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6C23C93-48CD-456B-B621-3FDFDB28EA0C}"/>
              </a:ext>
            </a:extLst>
          </p:cNvPr>
          <p:cNvSpPr txBox="1"/>
          <p:nvPr/>
        </p:nvSpPr>
        <p:spPr>
          <a:xfrm>
            <a:off x="4572000" y="2369367"/>
            <a:ext cx="3456384" cy="830997"/>
          </a:xfrm>
          <a:prstGeom prst="rect">
            <a:avLst/>
          </a:prstGeom>
          <a:solidFill>
            <a:srgbClr val="FFCE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Limfa krąży w jakim obiegu?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BF9A33C-E23F-4DD9-8CDE-6D888FBAF7AD}"/>
              </a:ext>
            </a:extLst>
          </p:cNvPr>
          <p:cNvSpPr txBox="1"/>
          <p:nvPr/>
        </p:nvSpPr>
        <p:spPr>
          <a:xfrm>
            <a:off x="4596544" y="3428999"/>
            <a:ext cx="3456384" cy="830997"/>
          </a:xfrm>
          <a:prstGeom prst="rect">
            <a:avLst/>
          </a:prstGeom>
          <a:solidFill>
            <a:srgbClr val="FFCE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elementy budują układ limfatyczny?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6AC96ED-8D3B-4103-8DAD-50DEA44824C7}"/>
              </a:ext>
            </a:extLst>
          </p:cNvPr>
          <p:cNvSpPr txBox="1"/>
          <p:nvPr/>
        </p:nvSpPr>
        <p:spPr>
          <a:xfrm>
            <a:off x="4620479" y="4526821"/>
            <a:ext cx="3456384" cy="830997"/>
          </a:xfrm>
          <a:prstGeom prst="rect">
            <a:avLst/>
          </a:prstGeom>
          <a:solidFill>
            <a:srgbClr val="FFCE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 jaki sposób wspiera układ krwionośny?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426A569-E78A-4F6F-9691-0CAB7DE65609}"/>
              </a:ext>
            </a:extLst>
          </p:cNvPr>
          <p:cNvCxnSpPr/>
          <p:nvPr/>
        </p:nvCxnSpPr>
        <p:spPr>
          <a:xfrm flipH="1">
            <a:off x="2339752" y="980728"/>
            <a:ext cx="864096" cy="432048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BED504E6-9E24-44B5-9E22-9C9F7A23BDC7}"/>
              </a:ext>
            </a:extLst>
          </p:cNvPr>
          <p:cNvCxnSpPr>
            <a:cxnSpLocks/>
          </p:cNvCxnSpPr>
          <p:nvPr/>
        </p:nvCxnSpPr>
        <p:spPr>
          <a:xfrm>
            <a:off x="5543195" y="995751"/>
            <a:ext cx="792088" cy="402002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53380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981</Words>
  <Application>Microsoft Office PowerPoint</Application>
  <PresentationFormat>Pokaz na ekranie (4:3)</PresentationFormat>
  <Paragraphs>127</Paragraphs>
  <Slides>24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9" baseType="lpstr">
      <vt:lpstr>Arial</vt:lpstr>
      <vt:lpstr>Calibri</vt:lpstr>
      <vt:lpstr>Lora</vt:lpstr>
      <vt:lpstr>Muli</vt:lpstr>
      <vt:lpstr>Motyw pakietu Office</vt:lpstr>
      <vt:lpstr>Jak działa układ limfatyczny człowieka?</vt:lpstr>
      <vt:lpstr>UKŁAD KRĄŻENIA</vt:lpstr>
      <vt:lpstr>ZASTANÓW SIĘ…</vt:lpstr>
      <vt:lpstr>ZOBACZ SCHEMAT, OPISZ CO WIDZISZ</vt:lpstr>
      <vt:lpstr>Nawet najcieńsze krwionośne naczynia włosowate nie są w stanie dotrzeć  do wszystkich komórek ciała </vt:lpstr>
      <vt:lpstr>Czego potrzebują komórki? </vt:lpstr>
      <vt:lpstr>Czego nie potrzebują komórki? </vt:lpstr>
      <vt:lpstr>CO Z TYM ZROBIĆ?</vt:lpstr>
      <vt:lpstr>Prezentacja programu PowerPoint</vt:lpstr>
      <vt:lpstr>W przybliżeniu</vt:lpstr>
      <vt:lpstr>WAŻNE</vt:lpstr>
      <vt:lpstr>ZWRÓĆ UWAGĘ NA NACZYNIA LIMFATYCZNE</vt:lpstr>
      <vt:lpstr>I co dalej?</vt:lpstr>
      <vt:lpstr>WĘZEŁ CHŁONNY w przybliżeniu…</vt:lpstr>
      <vt:lpstr>Węzły chłonne  w Twoim ciele</vt:lpstr>
      <vt:lpstr>I co dalej?</vt:lpstr>
      <vt:lpstr>I co dalej?</vt:lpstr>
      <vt:lpstr>NARZĄDY UKŁADU LIMFATYCZNEGO</vt:lpstr>
      <vt:lpstr>Ciekawostka</vt:lpstr>
      <vt:lpstr>Co to są migdałki?</vt:lpstr>
      <vt:lpstr>CO NAPĘDZA LIMFĘ ?</vt:lpstr>
      <vt:lpstr>OBRZĘK LIMFATYCZNY</vt:lpstr>
      <vt:lpstr>PODSUMOWANIE</vt:lpstr>
      <vt:lpstr>UKŁAD KRĄŻENIA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madridi5ta</dc:creator>
  <cp:lastModifiedBy>Damian Unknown</cp:lastModifiedBy>
  <cp:revision>47</cp:revision>
  <dcterms:created xsi:type="dcterms:W3CDTF">2016-02-03T19:01:58Z</dcterms:created>
  <dcterms:modified xsi:type="dcterms:W3CDTF">2020-11-05T01:22:28Z</dcterms:modified>
</cp:coreProperties>
</file>