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88" r:id="rId2"/>
    <p:sldId id="289" r:id="rId3"/>
    <p:sldId id="290" r:id="rId4"/>
    <p:sldId id="263" r:id="rId5"/>
    <p:sldId id="291" r:id="rId6"/>
    <p:sldId id="293" r:id="rId7"/>
    <p:sldId id="267" r:id="rId8"/>
    <p:sldId id="268" r:id="rId9"/>
    <p:sldId id="270" r:id="rId10"/>
    <p:sldId id="292" r:id="rId11"/>
    <p:sldId id="271" r:id="rId12"/>
    <p:sldId id="272" r:id="rId13"/>
    <p:sldId id="294" r:id="rId14"/>
    <p:sldId id="295" r:id="rId15"/>
    <p:sldId id="296" r:id="rId16"/>
    <p:sldId id="297" r:id="rId17"/>
    <p:sldId id="298" r:id="rId18"/>
    <p:sldId id="299" r:id="rId19"/>
    <p:sldId id="283" r:id="rId20"/>
    <p:sldId id="273" r:id="rId21"/>
    <p:sldId id="277" r:id="rId22"/>
    <p:sldId id="281" r:id="rId23"/>
    <p:sldId id="265" r:id="rId24"/>
    <p:sldId id="300" r:id="rId25"/>
    <p:sldId id="284" r:id="rId26"/>
    <p:sldId id="280" r:id="rId27"/>
    <p:sldId id="286" r:id="rId28"/>
    <p:sldId id="287" r:id="rId29"/>
    <p:sldId id="274" r:id="rId30"/>
  </p:sldIdLst>
  <p:sldSz cx="9144000" cy="6858000" type="screen4x3"/>
  <p:notesSz cx="6858000" cy="9144000"/>
  <p:defaultText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2" d="100"/>
          <a:sy n="82" d="100"/>
        </p:scale>
        <p:origin x="1474" y="5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ajd tytułowy">
    <p:spTree>
      <p:nvGrpSpPr>
        <p:cNvPr id="1" name=""/>
        <p:cNvGrpSpPr/>
        <p:nvPr/>
      </p:nvGrpSpPr>
      <p:grpSpPr>
        <a:xfrm>
          <a:off x="0" y="0"/>
          <a:ext cx="0" cy="0"/>
          <a:chOff x="0" y="0"/>
          <a:chExt cx="0" cy="0"/>
        </a:xfrm>
      </p:grpSpPr>
      <p:sp>
        <p:nvSpPr>
          <p:cNvPr id="2" name="Tytuł 1"/>
          <p:cNvSpPr>
            <a:spLocks noGrp="1"/>
          </p:cNvSpPr>
          <p:nvPr>
            <p:ph type="ctrTitle"/>
          </p:nvPr>
        </p:nvSpPr>
        <p:spPr>
          <a:xfrm>
            <a:off x="685800" y="2130425"/>
            <a:ext cx="7772400" cy="1470025"/>
          </a:xfrm>
        </p:spPr>
        <p:txBody>
          <a:bodyPr/>
          <a:lstStyle/>
          <a:p>
            <a:r>
              <a:rPr lang="pl-PL"/>
              <a:t>Kliknij, aby edytować styl wzorca tytułu</a:t>
            </a:r>
          </a:p>
        </p:txBody>
      </p:sp>
      <p:sp>
        <p:nvSpPr>
          <p:cNvPr id="3" name="Podtytuł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l-PL"/>
              <a:t>Kliknij, aby edytować styl wzorca podtytułu</a:t>
            </a:r>
          </a:p>
        </p:txBody>
      </p:sp>
      <p:sp>
        <p:nvSpPr>
          <p:cNvPr id="4" name="Symbol zastępczy daty 3"/>
          <p:cNvSpPr>
            <a:spLocks noGrp="1"/>
          </p:cNvSpPr>
          <p:nvPr>
            <p:ph type="dt" sz="half" idx="10"/>
          </p:nvPr>
        </p:nvSpPr>
        <p:spPr/>
        <p:txBody>
          <a:bodyPr/>
          <a:lstStyle/>
          <a:p>
            <a:fld id="{66221E02-25CB-4963-84BC-0813985E7D90}" type="datetimeFigureOut">
              <a:rPr lang="pl-PL" smtClean="0"/>
              <a:pPr/>
              <a:t>20.11.2020</a:t>
            </a:fld>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umeru slajdu 5"/>
          <p:cNvSpPr>
            <a:spLocks noGrp="1"/>
          </p:cNvSpPr>
          <p:nvPr>
            <p:ph type="sldNum" sz="quarter" idx="12"/>
          </p:nvPr>
        </p:nvSpPr>
        <p:spPr/>
        <p:txBody>
          <a:bodyPr/>
          <a:lstStyle/>
          <a:p>
            <a:fld id="{589B7C76-EFF2-4CD8-A475-4750F11B4BC6}" type="slidenum">
              <a:rPr lang="pl-PL" smtClean="0"/>
              <a:pPr/>
              <a:t>‹#›</a:t>
            </a:fld>
            <a:endParaRPr lang="pl-PL"/>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ytuł i zawartość">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a:t>Kliknij, aby edytować styl wzorca tytułu</a:t>
            </a:r>
          </a:p>
        </p:txBody>
      </p:sp>
      <p:sp>
        <p:nvSpPr>
          <p:cNvPr id="3" name="Symbol zastępczy zawartości 2"/>
          <p:cNvSpPr>
            <a:spLocks noGrp="1"/>
          </p:cNvSpPr>
          <p:nvPr>
            <p:ph idx="1"/>
          </p:nvPr>
        </p:nvSpPr>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daty 3"/>
          <p:cNvSpPr>
            <a:spLocks noGrp="1"/>
          </p:cNvSpPr>
          <p:nvPr>
            <p:ph type="dt" sz="half" idx="10"/>
          </p:nvPr>
        </p:nvSpPr>
        <p:spPr/>
        <p:txBody>
          <a:bodyPr/>
          <a:lstStyle/>
          <a:p>
            <a:fld id="{66221E02-25CB-4963-84BC-0813985E7D90}" type="datetimeFigureOut">
              <a:rPr lang="pl-PL" smtClean="0"/>
              <a:pPr/>
              <a:t>20.11.2020</a:t>
            </a:fld>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umeru slajdu 5"/>
          <p:cNvSpPr>
            <a:spLocks noGrp="1"/>
          </p:cNvSpPr>
          <p:nvPr>
            <p:ph type="sldNum" sz="quarter" idx="12"/>
          </p:nvPr>
        </p:nvSpPr>
        <p:spPr/>
        <p:txBody>
          <a:bodyPr/>
          <a:lstStyle/>
          <a:p>
            <a:fld id="{589B7C76-EFF2-4CD8-A475-4750F11B4BC6}" type="slidenum">
              <a:rPr lang="pl-PL" smtClean="0"/>
              <a:pPr/>
              <a:t>‹#›</a:t>
            </a:fld>
            <a:endParaRPr lang="pl-PL"/>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Nagłówek sekcji">
    <p:spTree>
      <p:nvGrpSpPr>
        <p:cNvPr id="1" name=""/>
        <p:cNvGrpSpPr/>
        <p:nvPr/>
      </p:nvGrpSpPr>
      <p:grpSpPr>
        <a:xfrm>
          <a:off x="0" y="0"/>
          <a:ext cx="0" cy="0"/>
          <a:chOff x="0" y="0"/>
          <a:chExt cx="0" cy="0"/>
        </a:xfrm>
      </p:grpSpPr>
      <p:sp>
        <p:nvSpPr>
          <p:cNvPr id="2" name="Tytuł 1"/>
          <p:cNvSpPr>
            <a:spLocks noGrp="1"/>
          </p:cNvSpPr>
          <p:nvPr>
            <p:ph type="title"/>
          </p:nvPr>
        </p:nvSpPr>
        <p:spPr>
          <a:xfrm>
            <a:off x="722313" y="4406900"/>
            <a:ext cx="7772400" cy="1362075"/>
          </a:xfrm>
        </p:spPr>
        <p:txBody>
          <a:bodyPr anchor="t"/>
          <a:lstStyle>
            <a:lvl1pPr algn="l">
              <a:defRPr sz="4000" b="1" cap="all"/>
            </a:lvl1pPr>
          </a:lstStyle>
          <a:p>
            <a:r>
              <a:rPr lang="pl-PL"/>
              <a:t>Kliknij, aby edytować styl wzorca tytułu</a:t>
            </a:r>
          </a:p>
        </p:txBody>
      </p:sp>
      <p:sp>
        <p:nvSpPr>
          <p:cNvPr id="3" name="Symbol zastępczy tekstu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l-PL"/>
              <a:t>Kliknij, aby edytować style wzorca tekstu</a:t>
            </a:r>
          </a:p>
        </p:txBody>
      </p:sp>
      <p:sp>
        <p:nvSpPr>
          <p:cNvPr id="4" name="Symbol zastępczy daty 3"/>
          <p:cNvSpPr>
            <a:spLocks noGrp="1"/>
          </p:cNvSpPr>
          <p:nvPr>
            <p:ph type="dt" sz="half" idx="10"/>
          </p:nvPr>
        </p:nvSpPr>
        <p:spPr/>
        <p:txBody>
          <a:bodyPr/>
          <a:lstStyle/>
          <a:p>
            <a:fld id="{66221E02-25CB-4963-84BC-0813985E7D90}" type="datetimeFigureOut">
              <a:rPr lang="pl-PL" smtClean="0"/>
              <a:pPr/>
              <a:t>20.11.2020</a:t>
            </a:fld>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umeru slajdu 5"/>
          <p:cNvSpPr>
            <a:spLocks noGrp="1"/>
          </p:cNvSpPr>
          <p:nvPr>
            <p:ph type="sldNum" sz="quarter" idx="12"/>
          </p:nvPr>
        </p:nvSpPr>
        <p:spPr/>
        <p:txBody>
          <a:bodyPr/>
          <a:lstStyle/>
          <a:p>
            <a:fld id="{589B7C76-EFF2-4CD8-A475-4750F11B4BC6}" type="slidenum">
              <a:rPr lang="pl-PL" smtClean="0"/>
              <a:pPr/>
              <a:t>‹#›</a:t>
            </a:fld>
            <a:endParaRPr lang="pl-PL"/>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wa elementy zawartości">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a:t>Kliknij, aby edytować styl wzorca tytułu</a:t>
            </a:r>
          </a:p>
        </p:txBody>
      </p:sp>
      <p:sp>
        <p:nvSpPr>
          <p:cNvPr id="3" name="Symbol zastępczy zawartości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zawartości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5" name="Symbol zastępczy daty 4"/>
          <p:cNvSpPr>
            <a:spLocks noGrp="1"/>
          </p:cNvSpPr>
          <p:nvPr>
            <p:ph type="dt" sz="half" idx="10"/>
          </p:nvPr>
        </p:nvSpPr>
        <p:spPr/>
        <p:txBody>
          <a:bodyPr/>
          <a:lstStyle/>
          <a:p>
            <a:fld id="{66221E02-25CB-4963-84BC-0813985E7D90}" type="datetimeFigureOut">
              <a:rPr lang="pl-PL" smtClean="0"/>
              <a:pPr/>
              <a:t>20.11.2020</a:t>
            </a:fld>
            <a:endParaRPr lang="pl-PL"/>
          </a:p>
        </p:txBody>
      </p:sp>
      <p:sp>
        <p:nvSpPr>
          <p:cNvPr id="6" name="Symbol zastępczy stopki 5"/>
          <p:cNvSpPr>
            <a:spLocks noGrp="1"/>
          </p:cNvSpPr>
          <p:nvPr>
            <p:ph type="ftr" sz="quarter" idx="11"/>
          </p:nvPr>
        </p:nvSpPr>
        <p:spPr/>
        <p:txBody>
          <a:bodyPr/>
          <a:lstStyle/>
          <a:p>
            <a:endParaRPr lang="pl-PL"/>
          </a:p>
        </p:txBody>
      </p:sp>
      <p:sp>
        <p:nvSpPr>
          <p:cNvPr id="7" name="Symbol zastępczy numeru slajdu 6"/>
          <p:cNvSpPr>
            <a:spLocks noGrp="1"/>
          </p:cNvSpPr>
          <p:nvPr>
            <p:ph type="sldNum" sz="quarter" idx="12"/>
          </p:nvPr>
        </p:nvSpPr>
        <p:spPr/>
        <p:txBody>
          <a:bodyPr/>
          <a:lstStyle/>
          <a:p>
            <a:fld id="{589B7C76-EFF2-4CD8-A475-4750F11B4BC6}" type="slidenum">
              <a:rPr lang="pl-PL" smtClean="0"/>
              <a:pPr/>
              <a:t>‹#›</a:t>
            </a:fld>
            <a:endParaRPr lang="pl-PL"/>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ównanie">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lvl1pPr>
              <a:defRPr/>
            </a:lvl1pPr>
          </a:lstStyle>
          <a:p>
            <a:r>
              <a:rPr lang="pl-PL"/>
              <a:t>Kliknij, aby edytować styl wzorca tytułu</a:t>
            </a:r>
          </a:p>
        </p:txBody>
      </p:sp>
      <p:sp>
        <p:nvSpPr>
          <p:cNvPr id="3" name="Symbol zastępczy tekstu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Kliknij, aby edytować style wzorca tekstu</a:t>
            </a:r>
          </a:p>
        </p:txBody>
      </p:sp>
      <p:sp>
        <p:nvSpPr>
          <p:cNvPr id="4" name="Symbol zastępczy zawartości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5" name="Symbol zastępczy tekstu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Kliknij, aby edytować style wzorca tekstu</a:t>
            </a:r>
          </a:p>
        </p:txBody>
      </p:sp>
      <p:sp>
        <p:nvSpPr>
          <p:cNvPr id="6" name="Symbol zastępczy zawartości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7" name="Symbol zastępczy daty 6"/>
          <p:cNvSpPr>
            <a:spLocks noGrp="1"/>
          </p:cNvSpPr>
          <p:nvPr>
            <p:ph type="dt" sz="half" idx="10"/>
          </p:nvPr>
        </p:nvSpPr>
        <p:spPr/>
        <p:txBody>
          <a:bodyPr/>
          <a:lstStyle/>
          <a:p>
            <a:fld id="{66221E02-25CB-4963-84BC-0813985E7D90}" type="datetimeFigureOut">
              <a:rPr lang="pl-PL" smtClean="0"/>
              <a:pPr/>
              <a:t>20.11.2020</a:t>
            </a:fld>
            <a:endParaRPr lang="pl-PL"/>
          </a:p>
        </p:txBody>
      </p:sp>
      <p:sp>
        <p:nvSpPr>
          <p:cNvPr id="8" name="Symbol zastępczy stopki 7"/>
          <p:cNvSpPr>
            <a:spLocks noGrp="1"/>
          </p:cNvSpPr>
          <p:nvPr>
            <p:ph type="ftr" sz="quarter" idx="11"/>
          </p:nvPr>
        </p:nvSpPr>
        <p:spPr/>
        <p:txBody>
          <a:bodyPr/>
          <a:lstStyle/>
          <a:p>
            <a:endParaRPr lang="pl-PL"/>
          </a:p>
        </p:txBody>
      </p:sp>
      <p:sp>
        <p:nvSpPr>
          <p:cNvPr id="9" name="Symbol zastępczy numeru slajdu 8"/>
          <p:cNvSpPr>
            <a:spLocks noGrp="1"/>
          </p:cNvSpPr>
          <p:nvPr>
            <p:ph type="sldNum" sz="quarter" idx="12"/>
          </p:nvPr>
        </p:nvSpPr>
        <p:spPr/>
        <p:txBody>
          <a:bodyPr/>
          <a:lstStyle/>
          <a:p>
            <a:fld id="{589B7C76-EFF2-4CD8-A475-4750F11B4BC6}" type="slidenum">
              <a:rPr lang="pl-PL" smtClean="0"/>
              <a:pPr/>
              <a:t>‹#›</a:t>
            </a:fld>
            <a:endParaRPr lang="pl-PL"/>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ylko tytuł">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a:t>Kliknij, aby edytować styl wzorca tytułu</a:t>
            </a:r>
          </a:p>
        </p:txBody>
      </p:sp>
      <p:sp>
        <p:nvSpPr>
          <p:cNvPr id="3" name="Symbol zastępczy daty 2"/>
          <p:cNvSpPr>
            <a:spLocks noGrp="1"/>
          </p:cNvSpPr>
          <p:nvPr>
            <p:ph type="dt" sz="half" idx="10"/>
          </p:nvPr>
        </p:nvSpPr>
        <p:spPr/>
        <p:txBody>
          <a:bodyPr/>
          <a:lstStyle/>
          <a:p>
            <a:fld id="{66221E02-25CB-4963-84BC-0813985E7D90}" type="datetimeFigureOut">
              <a:rPr lang="pl-PL" smtClean="0"/>
              <a:pPr/>
              <a:t>20.11.2020</a:t>
            </a:fld>
            <a:endParaRPr lang="pl-PL"/>
          </a:p>
        </p:txBody>
      </p:sp>
      <p:sp>
        <p:nvSpPr>
          <p:cNvPr id="4" name="Symbol zastępczy stopki 3"/>
          <p:cNvSpPr>
            <a:spLocks noGrp="1"/>
          </p:cNvSpPr>
          <p:nvPr>
            <p:ph type="ftr" sz="quarter" idx="11"/>
          </p:nvPr>
        </p:nvSpPr>
        <p:spPr/>
        <p:txBody>
          <a:bodyPr/>
          <a:lstStyle/>
          <a:p>
            <a:endParaRPr lang="pl-PL"/>
          </a:p>
        </p:txBody>
      </p:sp>
      <p:sp>
        <p:nvSpPr>
          <p:cNvPr id="5" name="Symbol zastępczy numeru slajdu 4"/>
          <p:cNvSpPr>
            <a:spLocks noGrp="1"/>
          </p:cNvSpPr>
          <p:nvPr>
            <p:ph type="sldNum" sz="quarter" idx="12"/>
          </p:nvPr>
        </p:nvSpPr>
        <p:spPr/>
        <p:txBody>
          <a:bodyPr/>
          <a:lstStyle/>
          <a:p>
            <a:fld id="{589B7C76-EFF2-4CD8-A475-4750F11B4BC6}" type="slidenum">
              <a:rPr lang="pl-PL" smtClean="0"/>
              <a:pPr/>
              <a:t>‹#›</a:t>
            </a:fld>
            <a:endParaRPr lang="pl-PL"/>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usty">
    <p:spTree>
      <p:nvGrpSpPr>
        <p:cNvPr id="1" name=""/>
        <p:cNvGrpSpPr/>
        <p:nvPr/>
      </p:nvGrpSpPr>
      <p:grpSpPr>
        <a:xfrm>
          <a:off x="0" y="0"/>
          <a:ext cx="0" cy="0"/>
          <a:chOff x="0" y="0"/>
          <a:chExt cx="0" cy="0"/>
        </a:xfrm>
      </p:grpSpPr>
      <p:sp>
        <p:nvSpPr>
          <p:cNvPr id="2" name="Symbol zastępczy daty 1"/>
          <p:cNvSpPr>
            <a:spLocks noGrp="1"/>
          </p:cNvSpPr>
          <p:nvPr>
            <p:ph type="dt" sz="half" idx="10"/>
          </p:nvPr>
        </p:nvSpPr>
        <p:spPr/>
        <p:txBody>
          <a:bodyPr/>
          <a:lstStyle/>
          <a:p>
            <a:fld id="{66221E02-25CB-4963-84BC-0813985E7D90}" type="datetimeFigureOut">
              <a:rPr lang="pl-PL" smtClean="0"/>
              <a:pPr/>
              <a:t>20.11.2020</a:t>
            </a:fld>
            <a:endParaRPr lang="pl-PL"/>
          </a:p>
        </p:txBody>
      </p:sp>
      <p:sp>
        <p:nvSpPr>
          <p:cNvPr id="3" name="Symbol zastępczy stopki 2"/>
          <p:cNvSpPr>
            <a:spLocks noGrp="1"/>
          </p:cNvSpPr>
          <p:nvPr>
            <p:ph type="ftr" sz="quarter" idx="11"/>
          </p:nvPr>
        </p:nvSpPr>
        <p:spPr/>
        <p:txBody>
          <a:bodyPr/>
          <a:lstStyle/>
          <a:p>
            <a:endParaRPr lang="pl-PL"/>
          </a:p>
        </p:txBody>
      </p:sp>
      <p:sp>
        <p:nvSpPr>
          <p:cNvPr id="4" name="Symbol zastępczy numeru slajdu 3"/>
          <p:cNvSpPr>
            <a:spLocks noGrp="1"/>
          </p:cNvSpPr>
          <p:nvPr>
            <p:ph type="sldNum" sz="quarter" idx="12"/>
          </p:nvPr>
        </p:nvSpPr>
        <p:spPr/>
        <p:txBody>
          <a:bodyPr/>
          <a:lstStyle/>
          <a:p>
            <a:fld id="{589B7C76-EFF2-4CD8-A475-4750F11B4BC6}" type="slidenum">
              <a:rPr lang="pl-PL" smtClean="0"/>
              <a:pPr/>
              <a:t>‹#›</a:t>
            </a:fld>
            <a:endParaRPr lang="pl-PL"/>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Zawartość z podpisem">
    <p:spTree>
      <p:nvGrpSpPr>
        <p:cNvPr id="1" name=""/>
        <p:cNvGrpSpPr/>
        <p:nvPr/>
      </p:nvGrpSpPr>
      <p:grpSpPr>
        <a:xfrm>
          <a:off x="0" y="0"/>
          <a:ext cx="0" cy="0"/>
          <a:chOff x="0" y="0"/>
          <a:chExt cx="0" cy="0"/>
        </a:xfrm>
      </p:grpSpPr>
      <p:sp>
        <p:nvSpPr>
          <p:cNvPr id="2" name="Tytuł 1"/>
          <p:cNvSpPr>
            <a:spLocks noGrp="1"/>
          </p:cNvSpPr>
          <p:nvPr>
            <p:ph type="title"/>
          </p:nvPr>
        </p:nvSpPr>
        <p:spPr>
          <a:xfrm>
            <a:off x="457200" y="273050"/>
            <a:ext cx="3008313" cy="1162050"/>
          </a:xfrm>
        </p:spPr>
        <p:txBody>
          <a:bodyPr anchor="b"/>
          <a:lstStyle>
            <a:lvl1pPr algn="l">
              <a:defRPr sz="2000" b="1"/>
            </a:lvl1pPr>
          </a:lstStyle>
          <a:p>
            <a:r>
              <a:rPr lang="pl-PL"/>
              <a:t>Kliknij, aby edytować styl wzorca tytułu</a:t>
            </a:r>
          </a:p>
        </p:txBody>
      </p:sp>
      <p:sp>
        <p:nvSpPr>
          <p:cNvPr id="3" name="Symbol zastępczy zawartości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tekstu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a:t>Kliknij, aby edytować style wzorca tekstu</a:t>
            </a:r>
          </a:p>
        </p:txBody>
      </p:sp>
      <p:sp>
        <p:nvSpPr>
          <p:cNvPr id="5" name="Symbol zastępczy daty 4"/>
          <p:cNvSpPr>
            <a:spLocks noGrp="1"/>
          </p:cNvSpPr>
          <p:nvPr>
            <p:ph type="dt" sz="half" idx="10"/>
          </p:nvPr>
        </p:nvSpPr>
        <p:spPr/>
        <p:txBody>
          <a:bodyPr/>
          <a:lstStyle/>
          <a:p>
            <a:fld id="{66221E02-25CB-4963-84BC-0813985E7D90}" type="datetimeFigureOut">
              <a:rPr lang="pl-PL" smtClean="0"/>
              <a:pPr/>
              <a:t>20.11.2020</a:t>
            </a:fld>
            <a:endParaRPr lang="pl-PL"/>
          </a:p>
        </p:txBody>
      </p:sp>
      <p:sp>
        <p:nvSpPr>
          <p:cNvPr id="6" name="Symbol zastępczy stopki 5"/>
          <p:cNvSpPr>
            <a:spLocks noGrp="1"/>
          </p:cNvSpPr>
          <p:nvPr>
            <p:ph type="ftr" sz="quarter" idx="11"/>
          </p:nvPr>
        </p:nvSpPr>
        <p:spPr/>
        <p:txBody>
          <a:bodyPr/>
          <a:lstStyle/>
          <a:p>
            <a:endParaRPr lang="pl-PL"/>
          </a:p>
        </p:txBody>
      </p:sp>
      <p:sp>
        <p:nvSpPr>
          <p:cNvPr id="7" name="Symbol zastępczy numeru slajdu 6"/>
          <p:cNvSpPr>
            <a:spLocks noGrp="1"/>
          </p:cNvSpPr>
          <p:nvPr>
            <p:ph type="sldNum" sz="quarter" idx="12"/>
          </p:nvPr>
        </p:nvSpPr>
        <p:spPr/>
        <p:txBody>
          <a:bodyPr/>
          <a:lstStyle/>
          <a:p>
            <a:fld id="{589B7C76-EFF2-4CD8-A475-4750F11B4BC6}" type="slidenum">
              <a:rPr lang="pl-PL" smtClean="0"/>
              <a:pPr/>
              <a:t>‹#›</a:t>
            </a:fld>
            <a:endParaRPr lang="pl-PL"/>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az z podpisem">
    <p:spTree>
      <p:nvGrpSpPr>
        <p:cNvPr id="1" name=""/>
        <p:cNvGrpSpPr/>
        <p:nvPr/>
      </p:nvGrpSpPr>
      <p:grpSpPr>
        <a:xfrm>
          <a:off x="0" y="0"/>
          <a:ext cx="0" cy="0"/>
          <a:chOff x="0" y="0"/>
          <a:chExt cx="0" cy="0"/>
        </a:xfrm>
      </p:grpSpPr>
      <p:sp>
        <p:nvSpPr>
          <p:cNvPr id="2" name="Tytuł 1"/>
          <p:cNvSpPr>
            <a:spLocks noGrp="1"/>
          </p:cNvSpPr>
          <p:nvPr>
            <p:ph type="title"/>
          </p:nvPr>
        </p:nvSpPr>
        <p:spPr>
          <a:xfrm>
            <a:off x="1792288" y="4800600"/>
            <a:ext cx="5486400" cy="566738"/>
          </a:xfrm>
        </p:spPr>
        <p:txBody>
          <a:bodyPr anchor="b"/>
          <a:lstStyle>
            <a:lvl1pPr algn="l">
              <a:defRPr sz="2000" b="1"/>
            </a:lvl1pPr>
          </a:lstStyle>
          <a:p>
            <a:r>
              <a:rPr lang="pl-PL"/>
              <a:t>Kliknij, aby edytować styl wzorca tytułu</a:t>
            </a:r>
          </a:p>
        </p:txBody>
      </p:sp>
      <p:sp>
        <p:nvSpPr>
          <p:cNvPr id="3" name="Symbol zastępczy obrazu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l-PL"/>
          </a:p>
        </p:txBody>
      </p:sp>
      <p:sp>
        <p:nvSpPr>
          <p:cNvPr id="4" name="Symbol zastępczy tekstu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a:t>Kliknij, aby edytować style wzorca tekstu</a:t>
            </a:r>
          </a:p>
        </p:txBody>
      </p:sp>
      <p:sp>
        <p:nvSpPr>
          <p:cNvPr id="5" name="Symbol zastępczy daty 4"/>
          <p:cNvSpPr>
            <a:spLocks noGrp="1"/>
          </p:cNvSpPr>
          <p:nvPr>
            <p:ph type="dt" sz="half" idx="10"/>
          </p:nvPr>
        </p:nvSpPr>
        <p:spPr/>
        <p:txBody>
          <a:bodyPr/>
          <a:lstStyle/>
          <a:p>
            <a:fld id="{66221E02-25CB-4963-84BC-0813985E7D90}" type="datetimeFigureOut">
              <a:rPr lang="pl-PL" smtClean="0"/>
              <a:pPr/>
              <a:t>20.11.2020</a:t>
            </a:fld>
            <a:endParaRPr lang="pl-PL"/>
          </a:p>
        </p:txBody>
      </p:sp>
      <p:sp>
        <p:nvSpPr>
          <p:cNvPr id="6" name="Symbol zastępczy stopki 5"/>
          <p:cNvSpPr>
            <a:spLocks noGrp="1"/>
          </p:cNvSpPr>
          <p:nvPr>
            <p:ph type="ftr" sz="quarter" idx="11"/>
          </p:nvPr>
        </p:nvSpPr>
        <p:spPr/>
        <p:txBody>
          <a:bodyPr/>
          <a:lstStyle/>
          <a:p>
            <a:endParaRPr lang="pl-PL"/>
          </a:p>
        </p:txBody>
      </p:sp>
      <p:sp>
        <p:nvSpPr>
          <p:cNvPr id="7" name="Symbol zastępczy numeru slajdu 6"/>
          <p:cNvSpPr>
            <a:spLocks noGrp="1"/>
          </p:cNvSpPr>
          <p:nvPr>
            <p:ph type="sldNum" sz="quarter" idx="12"/>
          </p:nvPr>
        </p:nvSpPr>
        <p:spPr/>
        <p:txBody>
          <a:bodyPr/>
          <a:lstStyle/>
          <a:p>
            <a:fld id="{589B7C76-EFF2-4CD8-A475-4750F11B4BC6}" type="slidenum">
              <a:rPr lang="pl-PL" smtClean="0"/>
              <a:pPr/>
              <a:t>‹#›</a:t>
            </a:fld>
            <a:endParaRPr lang="pl-PL"/>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ytuł i tekst pionowy">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a:t>Kliknij, aby edytować styl wzorca tytułu</a:t>
            </a:r>
          </a:p>
        </p:txBody>
      </p:sp>
      <p:sp>
        <p:nvSpPr>
          <p:cNvPr id="3" name="Symbol zastępczy tytułu pionowego 2"/>
          <p:cNvSpPr>
            <a:spLocks noGrp="1"/>
          </p:cNvSpPr>
          <p:nvPr>
            <p:ph type="body" orient="vert" idx="1"/>
          </p:nvPr>
        </p:nvSpPr>
        <p:spPr/>
        <p:txBody>
          <a:bodyPr vert="eaVert"/>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daty 3"/>
          <p:cNvSpPr>
            <a:spLocks noGrp="1"/>
          </p:cNvSpPr>
          <p:nvPr>
            <p:ph type="dt" sz="half" idx="10"/>
          </p:nvPr>
        </p:nvSpPr>
        <p:spPr/>
        <p:txBody>
          <a:bodyPr/>
          <a:lstStyle/>
          <a:p>
            <a:fld id="{66221E02-25CB-4963-84BC-0813985E7D90}" type="datetimeFigureOut">
              <a:rPr lang="pl-PL" smtClean="0"/>
              <a:pPr/>
              <a:t>20.11.2020</a:t>
            </a:fld>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umeru slajdu 5"/>
          <p:cNvSpPr>
            <a:spLocks noGrp="1"/>
          </p:cNvSpPr>
          <p:nvPr>
            <p:ph type="sldNum" sz="quarter" idx="12"/>
          </p:nvPr>
        </p:nvSpPr>
        <p:spPr/>
        <p:txBody>
          <a:bodyPr/>
          <a:lstStyle/>
          <a:p>
            <a:fld id="{589B7C76-EFF2-4CD8-A475-4750F11B4BC6}" type="slidenum">
              <a:rPr lang="pl-PL" smtClean="0"/>
              <a:pPr/>
              <a:t>‹#›</a:t>
            </a:fld>
            <a:endParaRPr lang="pl-PL"/>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ytuł pionowy i tekst">
    <p:spTree>
      <p:nvGrpSpPr>
        <p:cNvPr id="1" name=""/>
        <p:cNvGrpSpPr/>
        <p:nvPr/>
      </p:nvGrpSpPr>
      <p:grpSpPr>
        <a:xfrm>
          <a:off x="0" y="0"/>
          <a:ext cx="0" cy="0"/>
          <a:chOff x="0" y="0"/>
          <a:chExt cx="0" cy="0"/>
        </a:xfrm>
      </p:grpSpPr>
      <p:sp>
        <p:nvSpPr>
          <p:cNvPr id="2" name="Tytuł pionowy 1"/>
          <p:cNvSpPr>
            <a:spLocks noGrp="1"/>
          </p:cNvSpPr>
          <p:nvPr>
            <p:ph type="title" orient="vert"/>
          </p:nvPr>
        </p:nvSpPr>
        <p:spPr>
          <a:xfrm>
            <a:off x="6629400" y="274638"/>
            <a:ext cx="2057400" cy="5851525"/>
          </a:xfrm>
        </p:spPr>
        <p:txBody>
          <a:bodyPr vert="eaVert"/>
          <a:lstStyle/>
          <a:p>
            <a:r>
              <a:rPr lang="pl-PL"/>
              <a:t>Kliknij, aby edytować styl wzorca tytułu</a:t>
            </a:r>
          </a:p>
        </p:txBody>
      </p:sp>
      <p:sp>
        <p:nvSpPr>
          <p:cNvPr id="3" name="Symbol zastępczy tytułu pionowego 2"/>
          <p:cNvSpPr>
            <a:spLocks noGrp="1"/>
          </p:cNvSpPr>
          <p:nvPr>
            <p:ph type="body" orient="vert" idx="1"/>
          </p:nvPr>
        </p:nvSpPr>
        <p:spPr>
          <a:xfrm>
            <a:off x="457200" y="274638"/>
            <a:ext cx="6019800" cy="5851525"/>
          </a:xfrm>
        </p:spPr>
        <p:txBody>
          <a:bodyPr vert="eaVert"/>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daty 3"/>
          <p:cNvSpPr>
            <a:spLocks noGrp="1"/>
          </p:cNvSpPr>
          <p:nvPr>
            <p:ph type="dt" sz="half" idx="10"/>
          </p:nvPr>
        </p:nvSpPr>
        <p:spPr/>
        <p:txBody>
          <a:bodyPr/>
          <a:lstStyle/>
          <a:p>
            <a:fld id="{66221E02-25CB-4963-84BC-0813985E7D90}" type="datetimeFigureOut">
              <a:rPr lang="pl-PL" smtClean="0"/>
              <a:pPr/>
              <a:t>20.11.2020</a:t>
            </a:fld>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umeru slajdu 5"/>
          <p:cNvSpPr>
            <a:spLocks noGrp="1"/>
          </p:cNvSpPr>
          <p:nvPr>
            <p:ph type="sldNum" sz="quarter" idx="12"/>
          </p:nvPr>
        </p:nvSpPr>
        <p:spPr/>
        <p:txBody>
          <a:bodyPr/>
          <a:lstStyle/>
          <a:p>
            <a:fld id="{589B7C76-EFF2-4CD8-A475-4750F11B4BC6}" type="slidenum">
              <a:rPr lang="pl-PL" smtClean="0"/>
              <a:pPr/>
              <a:t>‹#›</a:t>
            </a:fld>
            <a:endParaRPr lang="pl-PL"/>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ymbol zastępczy tytułu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pl-PL"/>
              <a:t>Kliknij, aby edytować styl wzorca tytułu</a:t>
            </a:r>
          </a:p>
        </p:txBody>
      </p:sp>
      <p:sp>
        <p:nvSpPr>
          <p:cNvPr id="3" name="Symbol zastępczy tekstu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daty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6221E02-25CB-4963-84BC-0813985E7D90}" type="datetimeFigureOut">
              <a:rPr lang="pl-PL" smtClean="0"/>
              <a:pPr/>
              <a:t>20.11.2020</a:t>
            </a:fld>
            <a:endParaRPr lang="pl-PL"/>
          </a:p>
        </p:txBody>
      </p:sp>
      <p:sp>
        <p:nvSpPr>
          <p:cNvPr id="5" name="Symbol zastępczy stopki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l-PL"/>
          </a:p>
        </p:txBody>
      </p:sp>
      <p:sp>
        <p:nvSpPr>
          <p:cNvPr id="6" name="Symbol zastępczy numeru slajdu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89B7C76-EFF2-4CD8-A475-4750F11B4BC6}" type="slidenum">
              <a:rPr lang="pl-PL" smtClean="0"/>
              <a:pPr/>
              <a:t>‹#›</a:t>
            </a:fld>
            <a:endParaRPr lang="pl-PL"/>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F091DB99-4BB9-4AB7-AD46-D6797FB8E8DB}"/>
              </a:ext>
            </a:extLst>
          </p:cNvPr>
          <p:cNvSpPr>
            <a:spLocks noGrp="1"/>
          </p:cNvSpPr>
          <p:nvPr>
            <p:ph type="title"/>
          </p:nvPr>
        </p:nvSpPr>
        <p:spPr>
          <a:xfrm>
            <a:off x="457200" y="293096"/>
            <a:ext cx="8229600" cy="994122"/>
          </a:xfrm>
        </p:spPr>
        <p:txBody>
          <a:bodyPr>
            <a:normAutofit fontScale="90000"/>
          </a:bodyPr>
          <a:lstStyle/>
          <a:p>
            <a:r>
              <a:rPr lang="pl-PL" b="1" dirty="0">
                <a:solidFill>
                  <a:schemeClr val="tx2"/>
                </a:solidFill>
              </a:rPr>
              <a:t>BUDOWA UKŁADU ODDECHOWEGO</a:t>
            </a:r>
          </a:p>
        </p:txBody>
      </p:sp>
      <p:pic>
        <p:nvPicPr>
          <p:cNvPr id="5" name="Obraz 4">
            <a:extLst>
              <a:ext uri="{FF2B5EF4-FFF2-40B4-BE49-F238E27FC236}">
                <a16:creationId xmlns:a16="http://schemas.microsoft.com/office/drawing/2014/main" id="{AE040B8D-2865-4B75-9BEE-056E03AE606E}"/>
              </a:ext>
            </a:extLst>
          </p:cNvPr>
          <p:cNvPicPr>
            <a:picLocks noChangeAspect="1"/>
          </p:cNvPicPr>
          <p:nvPr/>
        </p:nvPicPr>
        <p:blipFill>
          <a:blip r:embed="rId2"/>
          <a:stretch>
            <a:fillRect/>
          </a:stretch>
        </p:blipFill>
        <p:spPr>
          <a:xfrm>
            <a:off x="4334074" y="1700043"/>
            <a:ext cx="4809926" cy="5147207"/>
          </a:xfrm>
          <a:prstGeom prst="rect">
            <a:avLst/>
          </a:prstGeom>
        </p:spPr>
      </p:pic>
      <p:sp>
        <p:nvSpPr>
          <p:cNvPr id="6" name="pole tekstowe 5">
            <a:extLst>
              <a:ext uri="{FF2B5EF4-FFF2-40B4-BE49-F238E27FC236}">
                <a16:creationId xmlns:a16="http://schemas.microsoft.com/office/drawing/2014/main" id="{029745B9-A402-4B38-A217-AD260BDB393F}"/>
              </a:ext>
            </a:extLst>
          </p:cNvPr>
          <p:cNvSpPr txBox="1"/>
          <p:nvPr/>
        </p:nvSpPr>
        <p:spPr>
          <a:xfrm>
            <a:off x="323528" y="1268760"/>
            <a:ext cx="3456384" cy="461665"/>
          </a:xfrm>
          <a:prstGeom prst="rect">
            <a:avLst/>
          </a:prstGeom>
          <a:noFill/>
        </p:spPr>
        <p:txBody>
          <a:bodyPr wrap="square" rtlCol="0">
            <a:spAutoFit/>
          </a:bodyPr>
          <a:lstStyle/>
          <a:p>
            <a:r>
              <a:rPr lang="pl-PL" sz="2400" dirty="0"/>
              <a:t>NA LEKCJI DOWIESZ SIĘ:</a:t>
            </a:r>
          </a:p>
        </p:txBody>
      </p:sp>
      <p:sp>
        <p:nvSpPr>
          <p:cNvPr id="7" name="pole tekstowe 6">
            <a:extLst>
              <a:ext uri="{FF2B5EF4-FFF2-40B4-BE49-F238E27FC236}">
                <a16:creationId xmlns:a16="http://schemas.microsoft.com/office/drawing/2014/main" id="{727BA2B5-ACA3-4ED2-93A6-2B149AC23732}"/>
              </a:ext>
            </a:extLst>
          </p:cNvPr>
          <p:cNvSpPr txBox="1"/>
          <p:nvPr/>
        </p:nvSpPr>
        <p:spPr>
          <a:xfrm>
            <a:off x="323528" y="2032049"/>
            <a:ext cx="4968552" cy="830997"/>
          </a:xfrm>
          <a:prstGeom prst="rect">
            <a:avLst/>
          </a:prstGeom>
          <a:solidFill>
            <a:schemeClr val="accent1">
              <a:lumMod val="40000"/>
              <a:lumOff val="60000"/>
            </a:schemeClr>
          </a:solidFill>
        </p:spPr>
        <p:txBody>
          <a:bodyPr wrap="square" rtlCol="0">
            <a:spAutoFit/>
          </a:bodyPr>
          <a:lstStyle/>
          <a:p>
            <a:pPr algn="ctr"/>
            <a:r>
              <a:rPr lang="pl-PL" sz="2400" dirty="0"/>
              <a:t>Jakie są kolejne odcinki dróg oddechowych</a:t>
            </a:r>
          </a:p>
        </p:txBody>
      </p:sp>
      <p:sp>
        <p:nvSpPr>
          <p:cNvPr id="8" name="pole tekstowe 7">
            <a:extLst>
              <a:ext uri="{FF2B5EF4-FFF2-40B4-BE49-F238E27FC236}">
                <a16:creationId xmlns:a16="http://schemas.microsoft.com/office/drawing/2014/main" id="{7523E35B-2520-4228-9C82-0BA1A5687931}"/>
              </a:ext>
            </a:extLst>
          </p:cNvPr>
          <p:cNvSpPr txBox="1"/>
          <p:nvPr/>
        </p:nvSpPr>
        <p:spPr>
          <a:xfrm>
            <a:off x="323528" y="3013501"/>
            <a:ext cx="4968552" cy="461665"/>
          </a:xfrm>
          <a:prstGeom prst="rect">
            <a:avLst/>
          </a:prstGeom>
          <a:solidFill>
            <a:schemeClr val="accent1">
              <a:lumMod val="40000"/>
              <a:lumOff val="60000"/>
            </a:schemeClr>
          </a:solidFill>
        </p:spPr>
        <p:txBody>
          <a:bodyPr wrap="square" rtlCol="0">
            <a:spAutoFit/>
          </a:bodyPr>
          <a:lstStyle/>
          <a:p>
            <a:pPr algn="ctr"/>
            <a:r>
              <a:rPr lang="pl-PL" sz="2400" dirty="0"/>
              <a:t>Jak zbudowane są płuca</a:t>
            </a:r>
          </a:p>
        </p:txBody>
      </p:sp>
      <p:sp>
        <p:nvSpPr>
          <p:cNvPr id="9" name="pole tekstowe 8">
            <a:extLst>
              <a:ext uri="{FF2B5EF4-FFF2-40B4-BE49-F238E27FC236}">
                <a16:creationId xmlns:a16="http://schemas.microsoft.com/office/drawing/2014/main" id="{1C0FC162-1C47-41E6-918D-9A9E0F4972A4}"/>
              </a:ext>
            </a:extLst>
          </p:cNvPr>
          <p:cNvSpPr txBox="1"/>
          <p:nvPr/>
        </p:nvSpPr>
        <p:spPr>
          <a:xfrm>
            <a:off x="323528" y="3625621"/>
            <a:ext cx="4968552" cy="461665"/>
          </a:xfrm>
          <a:prstGeom prst="rect">
            <a:avLst/>
          </a:prstGeom>
          <a:solidFill>
            <a:schemeClr val="accent1">
              <a:lumMod val="40000"/>
              <a:lumOff val="60000"/>
            </a:schemeClr>
          </a:solidFill>
        </p:spPr>
        <p:txBody>
          <a:bodyPr wrap="square" rtlCol="0">
            <a:spAutoFit/>
          </a:bodyPr>
          <a:lstStyle/>
          <a:p>
            <a:pPr algn="ctr"/>
            <a:r>
              <a:rPr lang="pl-PL" sz="2400" dirty="0"/>
              <a:t>O funkcjach poszczególnych narządów</a:t>
            </a:r>
          </a:p>
        </p:txBody>
      </p:sp>
      <p:sp>
        <p:nvSpPr>
          <p:cNvPr id="10" name="pole tekstowe 9">
            <a:extLst>
              <a:ext uri="{FF2B5EF4-FFF2-40B4-BE49-F238E27FC236}">
                <a16:creationId xmlns:a16="http://schemas.microsoft.com/office/drawing/2014/main" id="{F026D817-6C7C-4D20-A7CA-45661708C5C8}"/>
              </a:ext>
            </a:extLst>
          </p:cNvPr>
          <p:cNvSpPr txBox="1"/>
          <p:nvPr/>
        </p:nvSpPr>
        <p:spPr>
          <a:xfrm>
            <a:off x="291276" y="4241885"/>
            <a:ext cx="4280724" cy="461665"/>
          </a:xfrm>
          <a:prstGeom prst="rect">
            <a:avLst/>
          </a:prstGeom>
          <a:solidFill>
            <a:schemeClr val="accent1">
              <a:lumMod val="40000"/>
              <a:lumOff val="60000"/>
            </a:schemeClr>
          </a:solidFill>
        </p:spPr>
        <p:txBody>
          <a:bodyPr wrap="square" rtlCol="0">
            <a:spAutoFit/>
          </a:bodyPr>
          <a:lstStyle/>
          <a:p>
            <a:pPr algn="ctr"/>
            <a:r>
              <a:rPr lang="pl-PL" sz="2400" dirty="0"/>
              <a:t>Jak powstaje głos</a:t>
            </a:r>
          </a:p>
        </p:txBody>
      </p:sp>
      <p:sp>
        <p:nvSpPr>
          <p:cNvPr id="12" name="pole tekstowe 11">
            <a:extLst>
              <a:ext uri="{FF2B5EF4-FFF2-40B4-BE49-F238E27FC236}">
                <a16:creationId xmlns:a16="http://schemas.microsoft.com/office/drawing/2014/main" id="{572B2603-707F-4EE1-A915-04D96858E8C2}"/>
              </a:ext>
            </a:extLst>
          </p:cNvPr>
          <p:cNvSpPr txBox="1"/>
          <p:nvPr/>
        </p:nvSpPr>
        <p:spPr>
          <a:xfrm>
            <a:off x="60752" y="5374506"/>
            <a:ext cx="4572000" cy="1316579"/>
          </a:xfrm>
          <a:prstGeom prst="rect">
            <a:avLst/>
          </a:prstGeom>
          <a:noFill/>
        </p:spPr>
        <p:txBody>
          <a:bodyPr wrap="square">
            <a:spAutoFit/>
          </a:bodyPr>
          <a:lstStyle/>
          <a:p>
            <a:pPr algn="just">
              <a:lnSpc>
                <a:spcPct val="115000"/>
              </a:lnSpc>
            </a:pPr>
            <a:r>
              <a:rPr lang="pl-PL" sz="1400" b="1" dirty="0">
                <a:solidFill>
                  <a:schemeClr val="bg1">
                    <a:lumMod val="50000"/>
                  </a:schemeClr>
                </a:solidFill>
                <a:effectLst/>
                <a:latin typeface="Calibri" panose="020F0502020204030204" pitchFamily="34" charset="0"/>
                <a:ea typeface="Calibri" panose="020F0502020204030204" pitchFamily="34" charset="0"/>
                <a:cs typeface="Times New Roman" panose="02020603050405020304" pitchFamily="18" charset="0"/>
              </a:rPr>
              <a:t>7. Układ oddechowy.</a:t>
            </a:r>
            <a:r>
              <a:rPr lang="pl-PL" sz="1400" dirty="0">
                <a:solidFill>
                  <a:schemeClr val="bg1">
                    <a:lumMod val="50000"/>
                  </a:schemeClr>
                </a:solidFill>
                <a:effectLst/>
                <a:latin typeface="Calibri" panose="020F0502020204030204" pitchFamily="34" charset="0"/>
                <a:ea typeface="Calibri" panose="020F0502020204030204" pitchFamily="34" charset="0"/>
                <a:cs typeface="Times New Roman" panose="02020603050405020304" pitchFamily="18" charset="0"/>
              </a:rPr>
              <a:t> Uczeń: </a:t>
            </a:r>
          </a:p>
          <a:p>
            <a:pPr marL="342900" lvl="0" indent="-342900" algn="just">
              <a:lnSpc>
                <a:spcPct val="115000"/>
              </a:lnSpc>
              <a:buFont typeface="+mj-lt"/>
              <a:buAutoNum type="arabicParenR"/>
            </a:pPr>
            <a:r>
              <a:rPr lang="pl-PL" sz="1400" dirty="0">
                <a:solidFill>
                  <a:schemeClr val="bg1">
                    <a:lumMod val="50000"/>
                  </a:schemeClr>
                </a:solidFill>
                <a:effectLst/>
                <a:latin typeface="Calibri" panose="020F0502020204030204" pitchFamily="34" charset="0"/>
                <a:ea typeface="Calibri" panose="020F0502020204030204" pitchFamily="34" charset="0"/>
                <a:cs typeface="Times New Roman" panose="02020603050405020304" pitchFamily="18" charset="0"/>
              </a:rPr>
              <a:t>rozpoznaje elementy budowy układu oddechowego (na schemacie, modelu, rysunku, według opisu itd.) </a:t>
            </a:r>
            <a:br>
              <a:rPr lang="pl-PL" sz="1400" dirty="0">
                <a:solidFill>
                  <a:schemeClr val="bg1">
                    <a:lumMod val="50000"/>
                  </a:schemeClr>
                </a:solidFill>
                <a:effectLst/>
                <a:latin typeface="Calibri" panose="020F0502020204030204" pitchFamily="34" charset="0"/>
                <a:ea typeface="Calibri" panose="020F0502020204030204" pitchFamily="34" charset="0"/>
                <a:cs typeface="Times New Roman" panose="02020603050405020304" pitchFamily="18" charset="0"/>
              </a:rPr>
            </a:br>
            <a:r>
              <a:rPr lang="pl-PL" sz="1400" dirty="0">
                <a:solidFill>
                  <a:schemeClr val="bg1">
                    <a:lumMod val="50000"/>
                  </a:schemeClr>
                </a:solidFill>
                <a:effectLst/>
                <a:latin typeface="Calibri" panose="020F0502020204030204" pitchFamily="34" charset="0"/>
                <a:ea typeface="Calibri" panose="020F0502020204030204" pitchFamily="34" charset="0"/>
                <a:cs typeface="Times New Roman" panose="02020603050405020304" pitchFamily="18" charset="0"/>
              </a:rPr>
              <a:t>i przedstawia ich funkcje oraz określa związek budowy tych elementów z pełnioną funkcją; </a:t>
            </a:r>
          </a:p>
        </p:txBody>
      </p:sp>
    </p:spTree>
    <p:extLst>
      <p:ext uri="{BB962C8B-B14F-4D97-AF65-F5344CB8AC3E}">
        <p14:creationId xmlns:p14="http://schemas.microsoft.com/office/powerpoint/2010/main" val="179060756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0A9E3B31-F7AF-4341-ADDB-55A7E7465B94}"/>
              </a:ext>
            </a:extLst>
          </p:cNvPr>
          <p:cNvSpPr>
            <a:spLocks noGrp="1"/>
          </p:cNvSpPr>
          <p:nvPr>
            <p:ph type="title"/>
          </p:nvPr>
        </p:nvSpPr>
        <p:spPr>
          <a:xfrm>
            <a:off x="457200" y="274638"/>
            <a:ext cx="8229600" cy="830997"/>
          </a:xfrm>
        </p:spPr>
        <p:txBody>
          <a:bodyPr/>
          <a:lstStyle/>
          <a:p>
            <a:r>
              <a:rPr lang="pl-PL" dirty="0"/>
              <a:t>JAMA NOSOWA</a:t>
            </a:r>
          </a:p>
        </p:txBody>
      </p:sp>
      <p:pic>
        <p:nvPicPr>
          <p:cNvPr id="5" name="Symbol zastępczy zawartości 4">
            <a:extLst>
              <a:ext uri="{FF2B5EF4-FFF2-40B4-BE49-F238E27FC236}">
                <a16:creationId xmlns:a16="http://schemas.microsoft.com/office/drawing/2014/main" id="{26C58982-867A-4250-863F-8F6B0480610F}"/>
              </a:ext>
            </a:extLst>
          </p:cNvPr>
          <p:cNvPicPr>
            <a:picLocks noGrp="1" noChangeAspect="1"/>
          </p:cNvPicPr>
          <p:nvPr>
            <p:ph idx="1"/>
          </p:nvPr>
        </p:nvPicPr>
        <p:blipFill>
          <a:blip r:embed="rId2"/>
          <a:stretch>
            <a:fillRect/>
          </a:stretch>
        </p:blipFill>
        <p:spPr>
          <a:xfrm>
            <a:off x="3601618" y="1365492"/>
            <a:ext cx="5455976" cy="4958011"/>
          </a:xfrm>
        </p:spPr>
      </p:pic>
      <p:sp>
        <p:nvSpPr>
          <p:cNvPr id="6" name="pole tekstowe 5">
            <a:extLst>
              <a:ext uri="{FF2B5EF4-FFF2-40B4-BE49-F238E27FC236}">
                <a16:creationId xmlns:a16="http://schemas.microsoft.com/office/drawing/2014/main" id="{1A02BA84-5BF1-4559-9601-647D7DD9ED44}"/>
              </a:ext>
            </a:extLst>
          </p:cNvPr>
          <p:cNvSpPr txBox="1"/>
          <p:nvPr/>
        </p:nvSpPr>
        <p:spPr>
          <a:xfrm>
            <a:off x="389450" y="1910710"/>
            <a:ext cx="3168352" cy="830997"/>
          </a:xfrm>
          <a:prstGeom prst="rect">
            <a:avLst/>
          </a:prstGeom>
          <a:solidFill>
            <a:schemeClr val="accent1">
              <a:lumMod val="60000"/>
              <a:lumOff val="40000"/>
            </a:schemeClr>
          </a:solidFill>
        </p:spPr>
        <p:txBody>
          <a:bodyPr wrap="square" rtlCol="0">
            <a:spAutoFit/>
          </a:bodyPr>
          <a:lstStyle/>
          <a:p>
            <a:pPr algn="ctr"/>
            <a:r>
              <a:rPr lang="pl-PL" sz="2400" dirty="0"/>
              <a:t>Pierwszy odcinek dróg oddechowych</a:t>
            </a:r>
          </a:p>
        </p:txBody>
      </p:sp>
      <p:sp>
        <p:nvSpPr>
          <p:cNvPr id="7" name="pole tekstowe 6">
            <a:extLst>
              <a:ext uri="{FF2B5EF4-FFF2-40B4-BE49-F238E27FC236}">
                <a16:creationId xmlns:a16="http://schemas.microsoft.com/office/drawing/2014/main" id="{2892F0EA-7C65-4F2B-BF55-C37E7E52E61B}"/>
              </a:ext>
            </a:extLst>
          </p:cNvPr>
          <p:cNvSpPr txBox="1"/>
          <p:nvPr/>
        </p:nvSpPr>
        <p:spPr>
          <a:xfrm>
            <a:off x="389450" y="3013501"/>
            <a:ext cx="3168352" cy="830997"/>
          </a:xfrm>
          <a:prstGeom prst="rect">
            <a:avLst/>
          </a:prstGeom>
          <a:solidFill>
            <a:schemeClr val="accent1">
              <a:lumMod val="60000"/>
              <a:lumOff val="40000"/>
            </a:schemeClr>
          </a:solidFill>
        </p:spPr>
        <p:txBody>
          <a:bodyPr wrap="square" rtlCol="0">
            <a:spAutoFit/>
          </a:bodyPr>
          <a:lstStyle/>
          <a:p>
            <a:pPr algn="ctr"/>
            <a:r>
              <a:rPr lang="pl-PL" sz="2400" dirty="0"/>
              <a:t>Jaką rolę spełnia jama nosowa?</a:t>
            </a:r>
          </a:p>
        </p:txBody>
      </p:sp>
      <p:sp>
        <p:nvSpPr>
          <p:cNvPr id="8" name="pole tekstowe 7">
            <a:extLst>
              <a:ext uri="{FF2B5EF4-FFF2-40B4-BE49-F238E27FC236}">
                <a16:creationId xmlns:a16="http://schemas.microsoft.com/office/drawing/2014/main" id="{64FCAE11-CE71-4287-8290-3A610EE2D8D4}"/>
              </a:ext>
            </a:extLst>
          </p:cNvPr>
          <p:cNvSpPr txBox="1"/>
          <p:nvPr/>
        </p:nvSpPr>
        <p:spPr>
          <a:xfrm>
            <a:off x="389450" y="4005064"/>
            <a:ext cx="3168352" cy="1200329"/>
          </a:xfrm>
          <a:prstGeom prst="rect">
            <a:avLst/>
          </a:prstGeom>
          <a:solidFill>
            <a:schemeClr val="accent1">
              <a:lumMod val="60000"/>
              <a:lumOff val="40000"/>
            </a:schemeClr>
          </a:solidFill>
        </p:spPr>
        <p:txBody>
          <a:bodyPr wrap="square" rtlCol="0">
            <a:spAutoFit/>
          </a:bodyPr>
          <a:lstStyle/>
          <a:p>
            <a:pPr algn="ctr"/>
            <a:r>
              <a:rPr lang="pl-PL" sz="2400" dirty="0"/>
              <a:t>Co umożliwia jej pełnienie powyższej funkcji?</a:t>
            </a:r>
          </a:p>
        </p:txBody>
      </p:sp>
      <p:sp>
        <p:nvSpPr>
          <p:cNvPr id="10" name="Owal 9">
            <a:extLst>
              <a:ext uri="{FF2B5EF4-FFF2-40B4-BE49-F238E27FC236}">
                <a16:creationId xmlns:a16="http://schemas.microsoft.com/office/drawing/2014/main" id="{2AB994B5-2AE6-454D-BAE7-7F8F64C4FD8E}"/>
              </a:ext>
            </a:extLst>
          </p:cNvPr>
          <p:cNvSpPr/>
          <p:nvPr/>
        </p:nvSpPr>
        <p:spPr>
          <a:xfrm>
            <a:off x="6832908" y="116632"/>
            <a:ext cx="2141924" cy="1800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l-PL" sz="1600" b="1" dirty="0"/>
              <a:t>Zlokalizuj na swoim ciele umiejscowienie tego narządu</a:t>
            </a:r>
          </a:p>
        </p:txBody>
      </p:sp>
      <p:sp>
        <p:nvSpPr>
          <p:cNvPr id="11" name="Owal 10">
            <a:extLst>
              <a:ext uri="{FF2B5EF4-FFF2-40B4-BE49-F238E27FC236}">
                <a16:creationId xmlns:a16="http://schemas.microsoft.com/office/drawing/2014/main" id="{1BC1F47D-265B-4F3B-9AE0-3BDF90D28C37}"/>
              </a:ext>
            </a:extLst>
          </p:cNvPr>
          <p:cNvSpPr/>
          <p:nvPr/>
        </p:nvSpPr>
        <p:spPr>
          <a:xfrm>
            <a:off x="194261" y="92990"/>
            <a:ext cx="2160240" cy="1440160"/>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pl-PL" dirty="0"/>
              <a:t>Co wiesz o jej budowie </a:t>
            </a:r>
            <a:br>
              <a:rPr lang="pl-PL" dirty="0"/>
            </a:br>
            <a:r>
              <a:rPr lang="pl-PL" dirty="0"/>
              <a:t>i funkcji?</a:t>
            </a:r>
          </a:p>
        </p:txBody>
      </p:sp>
    </p:spTree>
    <p:extLst>
      <p:ext uri="{BB962C8B-B14F-4D97-AF65-F5344CB8AC3E}">
        <p14:creationId xmlns:p14="http://schemas.microsoft.com/office/powerpoint/2010/main" val="16185321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Symbol zastępczy zawartości 4">
            <a:extLst>
              <a:ext uri="{FF2B5EF4-FFF2-40B4-BE49-F238E27FC236}">
                <a16:creationId xmlns:a16="http://schemas.microsoft.com/office/drawing/2014/main" id="{D658632E-8CDF-4D66-A43E-F68B8E956511}"/>
              </a:ext>
            </a:extLst>
          </p:cNvPr>
          <p:cNvPicPr>
            <a:picLocks noGrp="1" noChangeAspect="1"/>
          </p:cNvPicPr>
          <p:nvPr>
            <p:ph idx="1"/>
          </p:nvPr>
        </p:nvPicPr>
        <p:blipFill>
          <a:blip r:embed="rId2"/>
          <a:stretch>
            <a:fillRect/>
          </a:stretch>
        </p:blipFill>
        <p:spPr>
          <a:xfrm>
            <a:off x="211561" y="116235"/>
            <a:ext cx="4275043" cy="2840064"/>
          </a:xfrm>
        </p:spPr>
      </p:pic>
      <p:sp>
        <p:nvSpPr>
          <p:cNvPr id="10" name="pole tekstowe 9">
            <a:extLst>
              <a:ext uri="{FF2B5EF4-FFF2-40B4-BE49-F238E27FC236}">
                <a16:creationId xmlns:a16="http://schemas.microsoft.com/office/drawing/2014/main" id="{777E42AE-D360-423C-AFA5-F0572FD16789}"/>
              </a:ext>
            </a:extLst>
          </p:cNvPr>
          <p:cNvSpPr txBox="1"/>
          <p:nvPr/>
        </p:nvSpPr>
        <p:spPr>
          <a:xfrm>
            <a:off x="354362" y="3018371"/>
            <a:ext cx="3230422" cy="707886"/>
          </a:xfrm>
          <a:prstGeom prst="rect">
            <a:avLst/>
          </a:prstGeom>
          <a:solidFill>
            <a:schemeClr val="accent2">
              <a:lumMod val="40000"/>
              <a:lumOff val="60000"/>
            </a:schemeClr>
          </a:solidFill>
        </p:spPr>
        <p:txBody>
          <a:bodyPr wrap="square" rtlCol="0">
            <a:spAutoFit/>
          </a:bodyPr>
          <a:lstStyle/>
          <a:p>
            <a:pPr algn="ctr"/>
            <a:r>
              <a:rPr lang="pl-PL" sz="2000" dirty="0"/>
              <a:t>Nabłonek dróg oddechowych zaopatrzony jest w rzęski</a:t>
            </a:r>
          </a:p>
        </p:txBody>
      </p:sp>
      <p:pic>
        <p:nvPicPr>
          <p:cNvPr id="11" name="Picture 2" descr="Ilustracja przedstawia nieregularne ró&amp;zdot;owe komórki nab&amp;lstrok;onka oddechowego z niebieskimi j&amp;aogon;drami. Na nich kropkowana warstwa &amp;sacute;luzu. Z prawej komórka z ja&amp;sacute;niejszymi p&amp;eogon;cherzykami, opisana jako komórka produkuj&amp;aogon;ca &amp;sacute;luz. Niektóre komórki s&amp;aogon; bez pionowych rz&amp;eogon;sek, inne maj&amp;aogon; rz&amp;eogon;ski.">
            <a:extLst>
              <a:ext uri="{FF2B5EF4-FFF2-40B4-BE49-F238E27FC236}">
                <a16:creationId xmlns:a16="http://schemas.microsoft.com/office/drawing/2014/main" id="{9FE26127-E2B2-422F-8859-71E36BBC91E6}"/>
              </a:ext>
            </a:extLst>
          </p:cNvPr>
          <p:cNvPicPr>
            <a:picLocks noChangeAspect="1" noChangeArrowheads="1"/>
          </p:cNvPicPr>
          <p:nvPr/>
        </p:nvPicPr>
        <p:blipFill>
          <a:blip r:embed="rId3"/>
          <a:srcRect/>
          <a:stretch>
            <a:fillRect/>
          </a:stretch>
        </p:blipFill>
        <p:spPr bwMode="auto">
          <a:xfrm>
            <a:off x="611559" y="3977125"/>
            <a:ext cx="8248465" cy="2903796"/>
          </a:xfrm>
          <a:prstGeom prst="rect">
            <a:avLst/>
          </a:prstGeom>
          <a:noFill/>
        </p:spPr>
      </p:pic>
      <p:sp>
        <p:nvSpPr>
          <p:cNvPr id="12" name="pole tekstowe 11">
            <a:extLst>
              <a:ext uri="{FF2B5EF4-FFF2-40B4-BE49-F238E27FC236}">
                <a16:creationId xmlns:a16="http://schemas.microsoft.com/office/drawing/2014/main" id="{7041CACB-A937-4ABF-8E1C-AF2B662CD5EF}"/>
              </a:ext>
            </a:extLst>
          </p:cNvPr>
          <p:cNvSpPr txBox="1"/>
          <p:nvPr/>
        </p:nvSpPr>
        <p:spPr>
          <a:xfrm>
            <a:off x="4315204" y="1658411"/>
            <a:ext cx="4474434" cy="830997"/>
          </a:xfrm>
          <a:prstGeom prst="rect">
            <a:avLst/>
          </a:prstGeom>
          <a:solidFill>
            <a:schemeClr val="accent1">
              <a:lumMod val="60000"/>
              <a:lumOff val="40000"/>
            </a:schemeClr>
          </a:solidFill>
        </p:spPr>
        <p:txBody>
          <a:bodyPr wrap="square" rtlCol="0">
            <a:spAutoFit/>
          </a:bodyPr>
          <a:lstStyle/>
          <a:p>
            <a:pPr algn="ctr"/>
            <a:r>
              <a:rPr lang="pl-PL" sz="2400" dirty="0"/>
              <a:t>W jaki sposób powietrze w jamie nosowej jest ogrzewane?</a:t>
            </a:r>
          </a:p>
        </p:txBody>
      </p:sp>
      <p:sp>
        <p:nvSpPr>
          <p:cNvPr id="13" name="pole tekstowe 12">
            <a:extLst>
              <a:ext uri="{FF2B5EF4-FFF2-40B4-BE49-F238E27FC236}">
                <a16:creationId xmlns:a16="http://schemas.microsoft.com/office/drawing/2014/main" id="{0842FBEA-1E64-4313-8C5C-66F3FEB17DBF}"/>
              </a:ext>
            </a:extLst>
          </p:cNvPr>
          <p:cNvSpPr txBox="1"/>
          <p:nvPr/>
        </p:nvSpPr>
        <p:spPr>
          <a:xfrm>
            <a:off x="4315204" y="2895447"/>
            <a:ext cx="4474434" cy="830997"/>
          </a:xfrm>
          <a:prstGeom prst="rect">
            <a:avLst/>
          </a:prstGeom>
          <a:solidFill>
            <a:schemeClr val="accent1">
              <a:lumMod val="60000"/>
              <a:lumOff val="40000"/>
            </a:schemeClr>
          </a:solidFill>
        </p:spPr>
        <p:txBody>
          <a:bodyPr wrap="square" rtlCol="0">
            <a:spAutoFit/>
          </a:bodyPr>
          <a:lstStyle/>
          <a:p>
            <a:pPr algn="ctr"/>
            <a:r>
              <a:rPr lang="pl-PL" sz="2400" dirty="0"/>
              <a:t>W jaki sposób powietrze w jamie nosowej jest nawilżane?</a:t>
            </a:r>
          </a:p>
        </p:txBody>
      </p:sp>
      <p:sp>
        <p:nvSpPr>
          <p:cNvPr id="14" name="pole tekstowe 13">
            <a:extLst>
              <a:ext uri="{FF2B5EF4-FFF2-40B4-BE49-F238E27FC236}">
                <a16:creationId xmlns:a16="http://schemas.microsoft.com/office/drawing/2014/main" id="{E1DBEDAB-851F-4148-8879-3FFB6B102542}"/>
              </a:ext>
            </a:extLst>
          </p:cNvPr>
          <p:cNvSpPr txBox="1"/>
          <p:nvPr/>
        </p:nvSpPr>
        <p:spPr>
          <a:xfrm>
            <a:off x="4315204" y="360523"/>
            <a:ext cx="4474434" cy="830997"/>
          </a:xfrm>
          <a:prstGeom prst="rect">
            <a:avLst/>
          </a:prstGeom>
          <a:solidFill>
            <a:schemeClr val="accent1">
              <a:lumMod val="60000"/>
              <a:lumOff val="40000"/>
            </a:schemeClr>
          </a:solidFill>
        </p:spPr>
        <p:txBody>
          <a:bodyPr wrap="square" rtlCol="0">
            <a:spAutoFit/>
          </a:bodyPr>
          <a:lstStyle/>
          <a:p>
            <a:pPr algn="ctr"/>
            <a:r>
              <a:rPr lang="pl-PL" sz="2400" dirty="0"/>
              <a:t>W jaki sposób powietrze w jamie nosowej jest oczyszczane?</a:t>
            </a:r>
          </a:p>
        </p:txBody>
      </p:sp>
    </p:spTree>
    <p:extLst>
      <p:ext uri="{BB962C8B-B14F-4D97-AF65-F5344CB8AC3E}">
        <p14:creationId xmlns:p14="http://schemas.microsoft.com/office/powerpoint/2010/main" val="6317557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solidFill>
            <a:schemeClr val="accent3">
              <a:lumMod val="40000"/>
              <a:lumOff val="60000"/>
            </a:schemeClr>
          </a:solidFill>
        </p:spPr>
        <p:txBody>
          <a:bodyPr/>
          <a:lstStyle/>
          <a:p>
            <a:r>
              <a:rPr lang="pl-PL" dirty="0"/>
              <a:t>Polecenie</a:t>
            </a:r>
          </a:p>
        </p:txBody>
      </p:sp>
      <p:sp>
        <p:nvSpPr>
          <p:cNvPr id="3" name="Symbol zastępczy zawartości 2"/>
          <p:cNvSpPr>
            <a:spLocks noGrp="1"/>
          </p:cNvSpPr>
          <p:nvPr>
            <p:ph idx="1"/>
          </p:nvPr>
        </p:nvSpPr>
        <p:spPr/>
        <p:txBody>
          <a:bodyPr/>
          <a:lstStyle/>
          <a:p>
            <a:pPr algn="ctr">
              <a:buNone/>
            </a:pPr>
            <a:r>
              <a:rPr lang="pl-PL" dirty="0"/>
              <a:t>	Wyjaśnij, dlaczego powinniśmy oddychać nosem, a nie ustami? </a:t>
            </a:r>
            <a:br>
              <a:rPr lang="pl-PL" dirty="0"/>
            </a:br>
            <a:endParaRPr lang="pl-PL" dirty="0"/>
          </a:p>
          <a:p>
            <a:pPr>
              <a:buNone/>
            </a:pPr>
            <a:endParaRPr lang="pl-PL" dirty="0"/>
          </a:p>
        </p:txBody>
      </p:sp>
      <p:pic>
        <p:nvPicPr>
          <p:cNvPr id="1026" name="Picture 2" descr="Pytanie, Znak Zapytania, Odpowiedzi, Symbol, Znaków">
            <a:extLst>
              <a:ext uri="{FF2B5EF4-FFF2-40B4-BE49-F238E27FC236}">
                <a16:creationId xmlns:a16="http://schemas.microsoft.com/office/drawing/2014/main" id="{78D462D6-4CC0-4C41-8376-A4E4A61DDB0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23928" y="2780928"/>
            <a:ext cx="4077072" cy="407707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624F78E7-5823-4182-B1E2-0FBB31850097}"/>
              </a:ext>
            </a:extLst>
          </p:cNvPr>
          <p:cNvSpPr>
            <a:spLocks noGrp="1"/>
          </p:cNvSpPr>
          <p:nvPr>
            <p:ph type="title"/>
          </p:nvPr>
        </p:nvSpPr>
        <p:spPr/>
        <p:txBody>
          <a:bodyPr/>
          <a:lstStyle/>
          <a:p>
            <a:r>
              <a:rPr lang="pl-PL" dirty="0"/>
              <a:t>GARDŁO</a:t>
            </a:r>
          </a:p>
        </p:txBody>
      </p:sp>
      <p:pic>
        <p:nvPicPr>
          <p:cNvPr id="5" name="Symbol zastępczy zawartości 4">
            <a:extLst>
              <a:ext uri="{FF2B5EF4-FFF2-40B4-BE49-F238E27FC236}">
                <a16:creationId xmlns:a16="http://schemas.microsoft.com/office/drawing/2014/main" id="{F5CB0B4D-6C1F-4332-9D44-07285B2DA6DD}"/>
              </a:ext>
            </a:extLst>
          </p:cNvPr>
          <p:cNvPicPr>
            <a:picLocks noGrp="1" noChangeAspect="1"/>
          </p:cNvPicPr>
          <p:nvPr>
            <p:ph idx="1"/>
          </p:nvPr>
        </p:nvPicPr>
        <p:blipFill>
          <a:blip r:embed="rId2"/>
          <a:stretch>
            <a:fillRect/>
          </a:stretch>
        </p:blipFill>
        <p:spPr>
          <a:xfrm>
            <a:off x="3524188" y="1844823"/>
            <a:ext cx="5643342" cy="4517437"/>
          </a:xfrm>
        </p:spPr>
      </p:pic>
      <p:sp>
        <p:nvSpPr>
          <p:cNvPr id="8" name="pole tekstowe 7">
            <a:extLst>
              <a:ext uri="{FF2B5EF4-FFF2-40B4-BE49-F238E27FC236}">
                <a16:creationId xmlns:a16="http://schemas.microsoft.com/office/drawing/2014/main" id="{CC67903D-6229-4AD9-BCC4-664A7D683044}"/>
              </a:ext>
            </a:extLst>
          </p:cNvPr>
          <p:cNvSpPr txBox="1"/>
          <p:nvPr/>
        </p:nvSpPr>
        <p:spPr>
          <a:xfrm>
            <a:off x="395536" y="1700808"/>
            <a:ext cx="3168352" cy="830997"/>
          </a:xfrm>
          <a:prstGeom prst="rect">
            <a:avLst/>
          </a:prstGeom>
          <a:solidFill>
            <a:schemeClr val="accent1">
              <a:lumMod val="60000"/>
              <a:lumOff val="40000"/>
            </a:schemeClr>
          </a:solidFill>
        </p:spPr>
        <p:txBody>
          <a:bodyPr wrap="square" rtlCol="0">
            <a:spAutoFit/>
          </a:bodyPr>
          <a:lstStyle/>
          <a:p>
            <a:pPr algn="ctr"/>
            <a:r>
              <a:rPr lang="pl-PL" sz="2400" dirty="0"/>
              <a:t>Drugi odcinek dróg oddechowych</a:t>
            </a:r>
          </a:p>
        </p:txBody>
      </p:sp>
      <p:sp>
        <p:nvSpPr>
          <p:cNvPr id="9" name="pole tekstowe 8">
            <a:extLst>
              <a:ext uri="{FF2B5EF4-FFF2-40B4-BE49-F238E27FC236}">
                <a16:creationId xmlns:a16="http://schemas.microsoft.com/office/drawing/2014/main" id="{B608EBF1-BA8F-46CE-B314-1DA4F446A059}"/>
              </a:ext>
            </a:extLst>
          </p:cNvPr>
          <p:cNvSpPr txBox="1"/>
          <p:nvPr/>
        </p:nvSpPr>
        <p:spPr>
          <a:xfrm>
            <a:off x="395536" y="2792663"/>
            <a:ext cx="3168352" cy="1200329"/>
          </a:xfrm>
          <a:prstGeom prst="rect">
            <a:avLst/>
          </a:prstGeom>
          <a:solidFill>
            <a:schemeClr val="accent1">
              <a:lumMod val="60000"/>
              <a:lumOff val="40000"/>
            </a:schemeClr>
          </a:solidFill>
        </p:spPr>
        <p:txBody>
          <a:bodyPr wrap="square" rtlCol="0">
            <a:spAutoFit/>
          </a:bodyPr>
          <a:lstStyle/>
          <a:p>
            <a:pPr algn="ctr"/>
            <a:r>
              <a:rPr lang="pl-PL" sz="2400" dirty="0"/>
              <a:t>Wspólny odcinek układu oddechowego </a:t>
            </a:r>
            <a:br>
              <a:rPr lang="pl-PL" sz="2400" dirty="0"/>
            </a:br>
            <a:r>
              <a:rPr lang="pl-PL" sz="2400" dirty="0"/>
              <a:t>i pokarmowego</a:t>
            </a:r>
          </a:p>
        </p:txBody>
      </p:sp>
      <p:sp>
        <p:nvSpPr>
          <p:cNvPr id="10" name="pole tekstowe 9">
            <a:extLst>
              <a:ext uri="{FF2B5EF4-FFF2-40B4-BE49-F238E27FC236}">
                <a16:creationId xmlns:a16="http://schemas.microsoft.com/office/drawing/2014/main" id="{3963025A-F3E1-42CE-9AE6-E855D55B5684}"/>
              </a:ext>
            </a:extLst>
          </p:cNvPr>
          <p:cNvSpPr txBox="1"/>
          <p:nvPr/>
        </p:nvSpPr>
        <p:spPr>
          <a:xfrm>
            <a:off x="395536" y="4253850"/>
            <a:ext cx="3168352" cy="1938992"/>
          </a:xfrm>
          <a:prstGeom prst="rect">
            <a:avLst/>
          </a:prstGeom>
          <a:solidFill>
            <a:schemeClr val="accent2">
              <a:lumMod val="40000"/>
              <a:lumOff val="60000"/>
            </a:schemeClr>
          </a:solidFill>
        </p:spPr>
        <p:txBody>
          <a:bodyPr wrap="square" rtlCol="0">
            <a:spAutoFit/>
          </a:bodyPr>
          <a:lstStyle/>
          <a:p>
            <a:pPr algn="ctr"/>
            <a:r>
              <a:rPr lang="pl-PL" sz="2400" dirty="0"/>
              <a:t>Co chroni przed dostaniem się cząstek pokarmu do kolejnych odcinków układu oddechowego?</a:t>
            </a:r>
          </a:p>
        </p:txBody>
      </p:sp>
      <p:sp>
        <p:nvSpPr>
          <p:cNvPr id="11" name="Owal 10">
            <a:extLst>
              <a:ext uri="{FF2B5EF4-FFF2-40B4-BE49-F238E27FC236}">
                <a16:creationId xmlns:a16="http://schemas.microsoft.com/office/drawing/2014/main" id="{294A2223-1E85-401A-AB19-E6C930CAA67E}"/>
              </a:ext>
            </a:extLst>
          </p:cNvPr>
          <p:cNvSpPr/>
          <p:nvPr/>
        </p:nvSpPr>
        <p:spPr>
          <a:xfrm>
            <a:off x="6832908" y="116632"/>
            <a:ext cx="2141924" cy="1800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l-PL" sz="1600" b="1" dirty="0"/>
              <a:t>Zlokalizuj na swoim ciele umiejscowienie tego narządu</a:t>
            </a:r>
          </a:p>
        </p:txBody>
      </p:sp>
      <p:sp>
        <p:nvSpPr>
          <p:cNvPr id="12" name="Owal 11">
            <a:extLst>
              <a:ext uri="{FF2B5EF4-FFF2-40B4-BE49-F238E27FC236}">
                <a16:creationId xmlns:a16="http://schemas.microsoft.com/office/drawing/2014/main" id="{6BC6BF01-F4B4-4247-AC42-72F3E458BF36}"/>
              </a:ext>
            </a:extLst>
          </p:cNvPr>
          <p:cNvSpPr/>
          <p:nvPr/>
        </p:nvSpPr>
        <p:spPr>
          <a:xfrm>
            <a:off x="899592" y="108065"/>
            <a:ext cx="2160240" cy="1440160"/>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pl-PL" dirty="0"/>
              <a:t>Co wiesz o jego budowie </a:t>
            </a:r>
            <a:br>
              <a:rPr lang="pl-PL" dirty="0"/>
            </a:br>
            <a:r>
              <a:rPr lang="pl-PL" dirty="0"/>
              <a:t>i funkcji?</a:t>
            </a:r>
          </a:p>
        </p:txBody>
      </p:sp>
    </p:spTree>
    <p:extLst>
      <p:ext uri="{BB962C8B-B14F-4D97-AF65-F5344CB8AC3E}">
        <p14:creationId xmlns:p14="http://schemas.microsoft.com/office/powerpoint/2010/main" val="5575006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624F78E7-5823-4182-B1E2-0FBB31850097}"/>
              </a:ext>
            </a:extLst>
          </p:cNvPr>
          <p:cNvSpPr>
            <a:spLocks noGrp="1"/>
          </p:cNvSpPr>
          <p:nvPr>
            <p:ph type="title"/>
          </p:nvPr>
        </p:nvSpPr>
        <p:spPr/>
        <p:txBody>
          <a:bodyPr/>
          <a:lstStyle/>
          <a:p>
            <a:r>
              <a:rPr lang="pl-PL" dirty="0"/>
              <a:t>KRTAŃ</a:t>
            </a:r>
          </a:p>
        </p:txBody>
      </p:sp>
      <p:sp>
        <p:nvSpPr>
          <p:cNvPr id="8" name="pole tekstowe 7">
            <a:extLst>
              <a:ext uri="{FF2B5EF4-FFF2-40B4-BE49-F238E27FC236}">
                <a16:creationId xmlns:a16="http://schemas.microsoft.com/office/drawing/2014/main" id="{CC67903D-6229-4AD9-BCC4-664A7D683044}"/>
              </a:ext>
            </a:extLst>
          </p:cNvPr>
          <p:cNvSpPr txBox="1"/>
          <p:nvPr/>
        </p:nvSpPr>
        <p:spPr>
          <a:xfrm>
            <a:off x="395536" y="1700808"/>
            <a:ext cx="3384376" cy="1200329"/>
          </a:xfrm>
          <a:prstGeom prst="rect">
            <a:avLst/>
          </a:prstGeom>
          <a:solidFill>
            <a:schemeClr val="accent1">
              <a:lumMod val="60000"/>
              <a:lumOff val="40000"/>
            </a:schemeClr>
          </a:solidFill>
        </p:spPr>
        <p:txBody>
          <a:bodyPr wrap="square" rtlCol="0">
            <a:spAutoFit/>
          </a:bodyPr>
          <a:lstStyle/>
          <a:p>
            <a:pPr algn="ctr"/>
            <a:r>
              <a:rPr lang="pl-PL" sz="2400" dirty="0"/>
              <a:t>Zbudowana jest </a:t>
            </a:r>
            <a:br>
              <a:rPr lang="pl-PL" sz="2400" dirty="0"/>
            </a:br>
            <a:r>
              <a:rPr lang="pl-PL" sz="2400" dirty="0"/>
              <a:t>z chrząstek połączonych więzadłami</a:t>
            </a:r>
          </a:p>
        </p:txBody>
      </p:sp>
      <p:sp>
        <p:nvSpPr>
          <p:cNvPr id="9" name="pole tekstowe 8">
            <a:extLst>
              <a:ext uri="{FF2B5EF4-FFF2-40B4-BE49-F238E27FC236}">
                <a16:creationId xmlns:a16="http://schemas.microsoft.com/office/drawing/2014/main" id="{B608EBF1-BA8F-46CE-B314-1DA4F446A059}"/>
              </a:ext>
            </a:extLst>
          </p:cNvPr>
          <p:cNvSpPr txBox="1"/>
          <p:nvPr/>
        </p:nvSpPr>
        <p:spPr>
          <a:xfrm>
            <a:off x="386510" y="2990870"/>
            <a:ext cx="3168352" cy="830997"/>
          </a:xfrm>
          <a:prstGeom prst="rect">
            <a:avLst/>
          </a:prstGeom>
          <a:solidFill>
            <a:schemeClr val="accent1">
              <a:lumMod val="60000"/>
              <a:lumOff val="40000"/>
            </a:schemeClr>
          </a:solidFill>
        </p:spPr>
        <p:txBody>
          <a:bodyPr wrap="square" rtlCol="0">
            <a:spAutoFit/>
          </a:bodyPr>
          <a:lstStyle/>
          <a:p>
            <a:pPr algn="ctr"/>
            <a:r>
              <a:rPr lang="pl-PL" sz="2400" dirty="0"/>
              <a:t>Jest narządem </a:t>
            </a:r>
            <a:br>
              <a:rPr lang="pl-PL" sz="2400" dirty="0"/>
            </a:br>
            <a:r>
              <a:rPr lang="pl-PL" sz="2400" dirty="0"/>
              <a:t>w którym powstaje głos</a:t>
            </a:r>
          </a:p>
        </p:txBody>
      </p:sp>
      <p:sp>
        <p:nvSpPr>
          <p:cNvPr id="10" name="pole tekstowe 9">
            <a:extLst>
              <a:ext uri="{FF2B5EF4-FFF2-40B4-BE49-F238E27FC236}">
                <a16:creationId xmlns:a16="http://schemas.microsoft.com/office/drawing/2014/main" id="{3963025A-F3E1-42CE-9AE6-E855D55B5684}"/>
              </a:ext>
            </a:extLst>
          </p:cNvPr>
          <p:cNvSpPr txBox="1"/>
          <p:nvPr/>
        </p:nvSpPr>
        <p:spPr>
          <a:xfrm>
            <a:off x="377483" y="3911601"/>
            <a:ext cx="3168352" cy="1938992"/>
          </a:xfrm>
          <a:prstGeom prst="rect">
            <a:avLst/>
          </a:prstGeom>
          <a:solidFill>
            <a:schemeClr val="accent1">
              <a:lumMod val="60000"/>
              <a:lumOff val="40000"/>
            </a:schemeClr>
          </a:solidFill>
        </p:spPr>
        <p:txBody>
          <a:bodyPr wrap="square" rtlCol="0">
            <a:spAutoFit/>
          </a:bodyPr>
          <a:lstStyle/>
          <a:p>
            <a:pPr algn="ctr"/>
            <a:r>
              <a:rPr lang="pl-PL" sz="2400" dirty="0"/>
              <a:t>Chrząstka zwana </a:t>
            </a:r>
            <a:r>
              <a:rPr lang="pl-PL" sz="2400" b="1" dirty="0"/>
              <a:t>nagłośnią</a:t>
            </a:r>
            <a:r>
              <a:rPr lang="pl-PL" sz="2400" dirty="0"/>
              <a:t>, zamyka wejście do krtani podczas połykania pokarmu</a:t>
            </a:r>
          </a:p>
        </p:txBody>
      </p:sp>
      <p:pic>
        <p:nvPicPr>
          <p:cNvPr id="7" name="Symbol zastępczy zawartości 6">
            <a:extLst>
              <a:ext uri="{FF2B5EF4-FFF2-40B4-BE49-F238E27FC236}">
                <a16:creationId xmlns:a16="http://schemas.microsoft.com/office/drawing/2014/main" id="{4B392C75-D0AA-4F01-BF57-420508F4A658}"/>
              </a:ext>
            </a:extLst>
          </p:cNvPr>
          <p:cNvPicPr>
            <a:picLocks noGrp="1" noChangeAspect="1"/>
          </p:cNvPicPr>
          <p:nvPr>
            <p:ph idx="1"/>
          </p:nvPr>
        </p:nvPicPr>
        <p:blipFill>
          <a:blip r:embed="rId2"/>
          <a:stretch>
            <a:fillRect/>
          </a:stretch>
        </p:blipFill>
        <p:spPr>
          <a:xfrm>
            <a:off x="3563888" y="1700808"/>
            <a:ext cx="5287443" cy="4320480"/>
          </a:xfrm>
        </p:spPr>
      </p:pic>
      <p:sp>
        <p:nvSpPr>
          <p:cNvPr id="11" name="Owal 10">
            <a:extLst>
              <a:ext uri="{FF2B5EF4-FFF2-40B4-BE49-F238E27FC236}">
                <a16:creationId xmlns:a16="http://schemas.microsoft.com/office/drawing/2014/main" id="{0D504029-20FA-4EAA-8F93-47DD2A29BFA2}"/>
              </a:ext>
            </a:extLst>
          </p:cNvPr>
          <p:cNvSpPr/>
          <p:nvPr/>
        </p:nvSpPr>
        <p:spPr>
          <a:xfrm>
            <a:off x="6300192" y="3184307"/>
            <a:ext cx="360040" cy="316701"/>
          </a:xfrm>
          <a:prstGeom prst="ellipse">
            <a:avLst/>
          </a:prstGeom>
          <a:noFill/>
          <a:ln w="28575"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lang="pl-PL"/>
          </a:p>
        </p:txBody>
      </p:sp>
      <p:sp>
        <p:nvSpPr>
          <p:cNvPr id="12" name="Owal 11">
            <a:extLst>
              <a:ext uri="{FF2B5EF4-FFF2-40B4-BE49-F238E27FC236}">
                <a16:creationId xmlns:a16="http://schemas.microsoft.com/office/drawing/2014/main" id="{0A677BAA-E569-4D46-8279-A872B241CADC}"/>
              </a:ext>
            </a:extLst>
          </p:cNvPr>
          <p:cNvSpPr/>
          <p:nvPr/>
        </p:nvSpPr>
        <p:spPr>
          <a:xfrm>
            <a:off x="6832908" y="116632"/>
            <a:ext cx="2141924" cy="1800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l-PL" sz="1600" b="1" dirty="0"/>
              <a:t>Zlokalizuj na swoim ciele umiejscowienie tego narządu</a:t>
            </a:r>
          </a:p>
        </p:txBody>
      </p:sp>
      <p:sp>
        <p:nvSpPr>
          <p:cNvPr id="13" name="Owal 12">
            <a:extLst>
              <a:ext uri="{FF2B5EF4-FFF2-40B4-BE49-F238E27FC236}">
                <a16:creationId xmlns:a16="http://schemas.microsoft.com/office/drawing/2014/main" id="{39ED97CA-8808-44B2-9EE2-E7349FDB4682}"/>
              </a:ext>
            </a:extLst>
          </p:cNvPr>
          <p:cNvSpPr/>
          <p:nvPr/>
        </p:nvSpPr>
        <p:spPr>
          <a:xfrm>
            <a:off x="1007604" y="69364"/>
            <a:ext cx="2160240" cy="1440160"/>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pl-PL" dirty="0"/>
              <a:t>Co wiesz o jej budowie </a:t>
            </a:r>
            <a:br>
              <a:rPr lang="pl-PL" dirty="0"/>
            </a:br>
            <a:r>
              <a:rPr lang="pl-PL" dirty="0"/>
              <a:t>i funkcji?</a:t>
            </a:r>
          </a:p>
        </p:txBody>
      </p:sp>
    </p:spTree>
    <p:extLst>
      <p:ext uri="{BB962C8B-B14F-4D97-AF65-F5344CB8AC3E}">
        <p14:creationId xmlns:p14="http://schemas.microsoft.com/office/powerpoint/2010/main" val="35379570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descr="Ilustracja przedstawia z profilu dwie sylwetki g&amp;lstrok;owy cz&amp;lstrok;owieka. Wrysowano ciemnoró&amp;zdot;owe drogi oddechowe z jasnoró&amp;zdot;ow&amp;aogon; nag&amp;lstrok;o&amp;sacute;ni&amp;aogon;, opisan&amp;aogon; cyfr&amp;aogon; jeden. Po lewej sytuacja przy wdechu: nag&amp;lstrok;o&amp;sacute;nia uniesiona do góry, powietrze (strza&amp;lstrok;ki) wchodzi do dróg oddechowych. Z prawej sytuacja przy prze&amp;lstrok;ykaniu: nag&amp;lstrok;o&amp;sacute;nia opuszczona, drogi oddechowe zamkni&amp;eogon;te. Pokarm przechodzi do prze&amp;lstrok;yku."/>
          <p:cNvPicPr>
            <a:picLocks noGrp="1" noChangeAspect="1" noChangeArrowheads="1"/>
          </p:cNvPicPr>
          <p:nvPr>
            <p:ph idx="1"/>
          </p:nvPr>
        </p:nvPicPr>
        <p:blipFill>
          <a:blip r:embed="rId2"/>
          <a:srcRect/>
          <a:stretch>
            <a:fillRect/>
          </a:stretch>
        </p:blipFill>
        <p:spPr bwMode="auto">
          <a:xfrm>
            <a:off x="642910" y="928670"/>
            <a:ext cx="7693007" cy="5126055"/>
          </a:xfrm>
          <a:prstGeom prst="rect">
            <a:avLst/>
          </a:prstGeom>
          <a:noFill/>
        </p:spPr>
      </p:pic>
      <p:sp>
        <p:nvSpPr>
          <p:cNvPr id="2" name="Tytuł 1"/>
          <p:cNvSpPr>
            <a:spLocks noGrp="1"/>
          </p:cNvSpPr>
          <p:nvPr>
            <p:ph type="title"/>
          </p:nvPr>
        </p:nvSpPr>
        <p:spPr/>
        <p:txBody>
          <a:bodyPr/>
          <a:lstStyle/>
          <a:p>
            <a:r>
              <a:rPr lang="pl-PL" dirty="0"/>
              <a:t>nagłośnia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normAutofit fontScale="90000"/>
          </a:bodyPr>
          <a:lstStyle/>
          <a:p>
            <a:r>
              <a:rPr lang="pl-PL" dirty="0"/>
              <a:t>Między gardłem i krtanią znajduje się ruchoma chrząstka - nagłośnia</a:t>
            </a:r>
          </a:p>
        </p:txBody>
      </p:sp>
      <p:sp>
        <p:nvSpPr>
          <p:cNvPr id="3" name="Symbol zastępczy zawartości 2"/>
          <p:cNvSpPr>
            <a:spLocks noGrp="1"/>
          </p:cNvSpPr>
          <p:nvPr>
            <p:ph idx="1"/>
          </p:nvPr>
        </p:nvSpPr>
        <p:spPr/>
        <p:txBody>
          <a:bodyPr>
            <a:normAutofit fontScale="85000" lnSpcReduction="10000"/>
          </a:bodyPr>
          <a:lstStyle/>
          <a:p>
            <a:pPr algn="just">
              <a:buNone/>
            </a:pPr>
            <a:r>
              <a:rPr lang="pl-PL" dirty="0"/>
              <a:t>	Działa ona jak zastawka, która podczas oddychania i mówienia uniesiona jest do góry, co umożliwia transport wdychanego powietrza do krtani i tchawicy. Podczas przełykania nagłośnia opada i zamyka wejście do krtani, zabezpieczając drogi oddechowe przed dostaniem się do nich cząstek pokarmu. Czasem, gdy podczas przełykania zrobimy głęboki wdech (chcąc np. coś głośniej powiedzieć), nagłośnia nie zdąży się zamknąć i pokarm razem ze strumieniem powietrza trafia do krtani. </a:t>
            </a:r>
            <a:r>
              <a:rPr lang="pl-PL" dirty="0">
                <a:solidFill>
                  <a:srgbClr val="FF0000"/>
                </a:solidFill>
              </a:rPr>
              <a:t>Powoduje to podrażnienie receptorów mechanicznych we wnętrzu krtani i odruch kaszlu.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solidFill>
            <a:schemeClr val="accent3">
              <a:lumMod val="60000"/>
              <a:lumOff val="40000"/>
            </a:schemeClr>
          </a:solidFill>
        </p:spPr>
        <p:txBody>
          <a:bodyPr/>
          <a:lstStyle/>
          <a:p>
            <a:r>
              <a:rPr lang="pl-PL" dirty="0"/>
              <a:t>ciekawostka</a:t>
            </a:r>
          </a:p>
        </p:txBody>
      </p:sp>
      <p:sp>
        <p:nvSpPr>
          <p:cNvPr id="3" name="Symbol zastępczy zawartości 2"/>
          <p:cNvSpPr>
            <a:spLocks noGrp="1"/>
          </p:cNvSpPr>
          <p:nvPr>
            <p:ph idx="1"/>
          </p:nvPr>
        </p:nvSpPr>
        <p:spPr>
          <a:xfrm>
            <a:off x="457200" y="1600201"/>
            <a:ext cx="8229600" cy="1684784"/>
          </a:xfrm>
        </p:spPr>
        <p:txBody>
          <a:bodyPr/>
          <a:lstStyle/>
          <a:p>
            <a:pPr algn="ctr">
              <a:buNone/>
            </a:pPr>
            <a:r>
              <a:rPr lang="pl-PL" dirty="0"/>
              <a:t>	U mężczyzn, na przedniej stronie szyi pod skórą, można zauważyć jedną z chrząstek krtani, zwaną jabłkiem Adama.</a:t>
            </a:r>
          </a:p>
          <a:p>
            <a:pPr>
              <a:buNone/>
            </a:pPr>
            <a:endParaRPr lang="pl-PL"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Symbol zastępczy zawartości 4">
            <a:extLst>
              <a:ext uri="{FF2B5EF4-FFF2-40B4-BE49-F238E27FC236}">
                <a16:creationId xmlns:a16="http://schemas.microsoft.com/office/drawing/2014/main" id="{34FABB63-D04F-4C3A-8F1C-DD2259A8CFBA}"/>
              </a:ext>
            </a:extLst>
          </p:cNvPr>
          <p:cNvPicPr>
            <a:picLocks noGrp="1" noChangeAspect="1"/>
          </p:cNvPicPr>
          <p:nvPr>
            <p:ph idx="1"/>
          </p:nvPr>
        </p:nvPicPr>
        <p:blipFill>
          <a:blip r:embed="rId2"/>
          <a:stretch>
            <a:fillRect/>
          </a:stretch>
        </p:blipFill>
        <p:spPr>
          <a:xfrm>
            <a:off x="141278" y="24933"/>
            <a:ext cx="4536504" cy="3277643"/>
          </a:xfrm>
        </p:spPr>
      </p:pic>
      <p:sp>
        <p:nvSpPr>
          <p:cNvPr id="2" name="Tytuł 1">
            <a:extLst>
              <a:ext uri="{FF2B5EF4-FFF2-40B4-BE49-F238E27FC236}">
                <a16:creationId xmlns:a16="http://schemas.microsoft.com/office/drawing/2014/main" id="{970D3BA3-F40E-4870-AF0B-D5FDFEBDFE0E}"/>
              </a:ext>
            </a:extLst>
          </p:cNvPr>
          <p:cNvSpPr>
            <a:spLocks noGrp="1"/>
          </p:cNvSpPr>
          <p:nvPr>
            <p:ph type="title"/>
          </p:nvPr>
        </p:nvSpPr>
        <p:spPr>
          <a:xfrm>
            <a:off x="4355976" y="0"/>
            <a:ext cx="4690864" cy="634082"/>
          </a:xfrm>
        </p:spPr>
        <p:txBody>
          <a:bodyPr>
            <a:normAutofit fontScale="90000"/>
          </a:bodyPr>
          <a:lstStyle/>
          <a:p>
            <a:r>
              <a:rPr lang="pl-PL" dirty="0"/>
              <a:t>Powstawanie głosu</a:t>
            </a:r>
          </a:p>
        </p:txBody>
      </p:sp>
      <p:sp>
        <p:nvSpPr>
          <p:cNvPr id="8" name="pole tekstowe 7">
            <a:extLst>
              <a:ext uri="{FF2B5EF4-FFF2-40B4-BE49-F238E27FC236}">
                <a16:creationId xmlns:a16="http://schemas.microsoft.com/office/drawing/2014/main" id="{5120C2F5-27BB-47A8-9F64-1F7C29D917B4}"/>
              </a:ext>
            </a:extLst>
          </p:cNvPr>
          <p:cNvSpPr txBox="1"/>
          <p:nvPr/>
        </p:nvSpPr>
        <p:spPr>
          <a:xfrm>
            <a:off x="172312" y="3093760"/>
            <a:ext cx="4536503" cy="923330"/>
          </a:xfrm>
          <a:prstGeom prst="rect">
            <a:avLst/>
          </a:prstGeom>
          <a:solidFill>
            <a:schemeClr val="accent2">
              <a:lumMod val="40000"/>
              <a:lumOff val="60000"/>
            </a:schemeClr>
          </a:solidFill>
        </p:spPr>
        <p:txBody>
          <a:bodyPr wrap="square" rtlCol="0">
            <a:spAutoFit/>
          </a:bodyPr>
          <a:lstStyle/>
          <a:p>
            <a:pPr algn="just"/>
            <a:r>
              <a:rPr lang="pl-PL" dirty="0"/>
              <a:t>Część krtani, w której powstaje głos to głośnia. Składa się ona z dwóch fałdów głosowych, między którymi znajduje się szpara głośni</a:t>
            </a:r>
          </a:p>
        </p:txBody>
      </p:sp>
      <p:pic>
        <p:nvPicPr>
          <p:cNvPr id="10" name="Obraz 9">
            <a:extLst>
              <a:ext uri="{FF2B5EF4-FFF2-40B4-BE49-F238E27FC236}">
                <a16:creationId xmlns:a16="http://schemas.microsoft.com/office/drawing/2014/main" id="{0E8B4DF1-125D-4FC6-9968-149829A7691E}"/>
              </a:ext>
            </a:extLst>
          </p:cNvPr>
          <p:cNvPicPr>
            <a:picLocks noChangeAspect="1"/>
          </p:cNvPicPr>
          <p:nvPr/>
        </p:nvPicPr>
        <p:blipFill>
          <a:blip r:embed="rId3"/>
          <a:stretch>
            <a:fillRect/>
          </a:stretch>
        </p:blipFill>
        <p:spPr>
          <a:xfrm>
            <a:off x="4893141" y="1037708"/>
            <a:ext cx="3965612" cy="2920868"/>
          </a:xfrm>
          <a:prstGeom prst="rect">
            <a:avLst/>
          </a:prstGeom>
        </p:spPr>
      </p:pic>
      <p:sp>
        <p:nvSpPr>
          <p:cNvPr id="11" name="pole tekstowe 10">
            <a:extLst>
              <a:ext uri="{FF2B5EF4-FFF2-40B4-BE49-F238E27FC236}">
                <a16:creationId xmlns:a16="http://schemas.microsoft.com/office/drawing/2014/main" id="{AE5DC080-8E18-4E8B-A940-C67BED88CADC}"/>
              </a:ext>
            </a:extLst>
          </p:cNvPr>
          <p:cNvSpPr txBox="1"/>
          <p:nvPr/>
        </p:nvSpPr>
        <p:spPr>
          <a:xfrm>
            <a:off x="4572000" y="4293096"/>
            <a:ext cx="4536503" cy="923330"/>
          </a:xfrm>
          <a:prstGeom prst="rect">
            <a:avLst/>
          </a:prstGeom>
          <a:solidFill>
            <a:schemeClr val="accent2">
              <a:lumMod val="40000"/>
              <a:lumOff val="60000"/>
            </a:schemeClr>
          </a:solidFill>
        </p:spPr>
        <p:txBody>
          <a:bodyPr wrap="square" rtlCol="0">
            <a:spAutoFit/>
          </a:bodyPr>
          <a:lstStyle/>
          <a:p>
            <a:pPr algn="just"/>
            <a:r>
              <a:rPr lang="pl-PL" dirty="0"/>
              <a:t>Podczas spokojnego wdechu, szpara głośni jest rozwarta, powietrze swobodnie przez nią przepływa</a:t>
            </a:r>
          </a:p>
        </p:txBody>
      </p:sp>
      <p:pic>
        <p:nvPicPr>
          <p:cNvPr id="13" name="Obraz 12">
            <a:extLst>
              <a:ext uri="{FF2B5EF4-FFF2-40B4-BE49-F238E27FC236}">
                <a16:creationId xmlns:a16="http://schemas.microsoft.com/office/drawing/2014/main" id="{52CADCEF-C610-4460-B218-A38D2472969E}"/>
              </a:ext>
            </a:extLst>
          </p:cNvPr>
          <p:cNvPicPr>
            <a:picLocks noChangeAspect="1"/>
          </p:cNvPicPr>
          <p:nvPr/>
        </p:nvPicPr>
        <p:blipFill>
          <a:blip r:embed="rId4"/>
          <a:stretch>
            <a:fillRect/>
          </a:stretch>
        </p:blipFill>
        <p:spPr>
          <a:xfrm>
            <a:off x="0" y="4030672"/>
            <a:ext cx="4536504" cy="2827328"/>
          </a:xfrm>
          <a:prstGeom prst="rect">
            <a:avLst/>
          </a:prstGeom>
        </p:spPr>
      </p:pic>
      <p:sp>
        <p:nvSpPr>
          <p:cNvPr id="14" name="pole tekstowe 13">
            <a:extLst>
              <a:ext uri="{FF2B5EF4-FFF2-40B4-BE49-F238E27FC236}">
                <a16:creationId xmlns:a16="http://schemas.microsoft.com/office/drawing/2014/main" id="{00CF1443-8DA1-46DD-A05C-AFB2D8EAAC45}"/>
              </a:ext>
            </a:extLst>
          </p:cNvPr>
          <p:cNvSpPr txBox="1"/>
          <p:nvPr/>
        </p:nvSpPr>
        <p:spPr>
          <a:xfrm>
            <a:off x="4572000" y="5820292"/>
            <a:ext cx="4536503" cy="923330"/>
          </a:xfrm>
          <a:prstGeom prst="rect">
            <a:avLst/>
          </a:prstGeom>
          <a:solidFill>
            <a:schemeClr val="accent2">
              <a:lumMod val="40000"/>
              <a:lumOff val="60000"/>
            </a:schemeClr>
          </a:solidFill>
        </p:spPr>
        <p:txBody>
          <a:bodyPr wrap="square" rtlCol="0">
            <a:spAutoFit/>
          </a:bodyPr>
          <a:lstStyle/>
          <a:p>
            <a:pPr algn="just"/>
            <a:r>
              <a:rPr lang="pl-PL" dirty="0"/>
              <a:t>Napięcie fałdów głosowych powoduje zwężenie szpary głośni, przepływające powietrze powoduje jej drgania</a:t>
            </a:r>
          </a:p>
        </p:txBody>
      </p:sp>
    </p:spTree>
    <p:extLst>
      <p:ext uri="{BB962C8B-B14F-4D97-AF65-F5344CB8AC3E}">
        <p14:creationId xmlns:p14="http://schemas.microsoft.com/office/powerpoint/2010/main" val="33029319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4"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457200" y="274638"/>
            <a:ext cx="8229600" cy="778098"/>
          </a:xfrm>
        </p:spPr>
        <p:txBody>
          <a:bodyPr/>
          <a:lstStyle/>
          <a:p>
            <a:r>
              <a:rPr lang="pl-PL" dirty="0"/>
              <a:t>Głośnia </a:t>
            </a:r>
          </a:p>
        </p:txBody>
      </p:sp>
      <p:pic>
        <p:nvPicPr>
          <p:cNvPr id="6" name="Obraz 5">
            <a:extLst>
              <a:ext uri="{FF2B5EF4-FFF2-40B4-BE49-F238E27FC236}">
                <a16:creationId xmlns:a16="http://schemas.microsoft.com/office/drawing/2014/main" id="{97C828BC-3005-4B99-A026-F05F253F923A}"/>
              </a:ext>
            </a:extLst>
          </p:cNvPr>
          <p:cNvPicPr>
            <a:picLocks noChangeAspect="1"/>
          </p:cNvPicPr>
          <p:nvPr/>
        </p:nvPicPr>
        <p:blipFill>
          <a:blip r:embed="rId2"/>
          <a:stretch>
            <a:fillRect/>
          </a:stretch>
        </p:blipFill>
        <p:spPr>
          <a:xfrm>
            <a:off x="752475" y="1053344"/>
            <a:ext cx="7639050" cy="3619500"/>
          </a:xfrm>
          <a:prstGeom prst="rect">
            <a:avLst/>
          </a:prstGeom>
        </p:spPr>
      </p:pic>
      <p:sp>
        <p:nvSpPr>
          <p:cNvPr id="7" name="pole tekstowe 6">
            <a:extLst>
              <a:ext uri="{FF2B5EF4-FFF2-40B4-BE49-F238E27FC236}">
                <a16:creationId xmlns:a16="http://schemas.microsoft.com/office/drawing/2014/main" id="{FCB7252C-8160-4FC3-AD87-F74721F1FD8F}"/>
              </a:ext>
            </a:extLst>
          </p:cNvPr>
          <p:cNvSpPr txBox="1"/>
          <p:nvPr/>
        </p:nvSpPr>
        <p:spPr>
          <a:xfrm>
            <a:off x="971600" y="5013176"/>
            <a:ext cx="7200800" cy="830997"/>
          </a:xfrm>
          <a:prstGeom prst="rect">
            <a:avLst/>
          </a:prstGeom>
          <a:solidFill>
            <a:schemeClr val="accent2">
              <a:lumMod val="40000"/>
              <a:lumOff val="60000"/>
            </a:schemeClr>
          </a:solidFill>
        </p:spPr>
        <p:txBody>
          <a:bodyPr wrap="square" rtlCol="0">
            <a:spAutoFit/>
          </a:bodyPr>
          <a:lstStyle/>
          <a:p>
            <a:pPr algn="ctr"/>
            <a:r>
              <a:rPr lang="pl-PL" sz="2400" dirty="0"/>
              <a:t>Jak myślisz, z jakie tkanki budują fałdy głosowe, potocznie zwane strunami głosowymi?</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solidFill>
            <a:schemeClr val="accent4">
              <a:lumMod val="60000"/>
              <a:lumOff val="40000"/>
            </a:schemeClr>
          </a:solidFill>
        </p:spPr>
        <p:txBody>
          <a:bodyPr/>
          <a:lstStyle/>
          <a:p>
            <a:r>
              <a:rPr lang="pl-PL" dirty="0"/>
              <a:t>Ćwiczenie</a:t>
            </a:r>
          </a:p>
        </p:txBody>
      </p:sp>
      <p:sp>
        <p:nvSpPr>
          <p:cNvPr id="3" name="Symbol zastępczy zawartości 2"/>
          <p:cNvSpPr>
            <a:spLocks noGrp="1"/>
          </p:cNvSpPr>
          <p:nvPr>
            <p:ph idx="1"/>
          </p:nvPr>
        </p:nvSpPr>
        <p:spPr/>
        <p:txBody>
          <a:bodyPr/>
          <a:lstStyle/>
          <a:p>
            <a:pPr algn="ctr">
              <a:buNone/>
            </a:pPr>
            <a:r>
              <a:rPr lang="pl-PL" dirty="0"/>
              <a:t>	Zrób spokojny wydech i bezpośrednio po nim, nie nabierając kolejnej porcji powietrza, spróbuj głośno wykrzyczeć swoje imię. </a:t>
            </a:r>
          </a:p>
          <a:p>
            <a:pPr algn="ctr">
              <a:buNone/>
            </a:pPr>
            <a:r>
              <a:rPr lang="pl-PL" dirty="0"/>
              <a:t>Udało ci się? </a:t>
            </a:r>
          </a:p>
          <a:p>
            <a:pPr algn="ctr">
              <a:buNone/>
            </a:pPr>
            <a:r>
              <a:rPr lang="pl-PL" dirty="0"/>
              <a:t>Było trudno? </a:t>
            </a:r>
          </a:p>
          <a:p>
            <a:pPr algn="ctr">
              <a:buNone/>
            </a:pPr>
            <a:r>
              <a:rPr lang="pl-PL" dirty="0"/>
              <a:t>Dlaczego?</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624F78E7-5823-4182-B1E2-0FBB31850097}"/>
              </a:ext>
            </a:extLst>
          </p:cNvPr>
          <p:cNvSpPr>
            <a:spLocks noGrp="1"/>
          </p:cNvSpPr>
          <p:nvPr>
            <p:ph type="title"/>
          </p:nvPr>
        </p:nvSpPr>
        <p:spPr/>
        <p:txBody>
          <a:bodyPr/>
          <a:lstStyle/>
          <a:p>
            <a:r>
              <a:rPr lang="pl-PL" dirty="0"/>
              <a:t>TCHAWICA</a:t>
            </a:r>
          </a:p>
        </p:txBody>
      </p:sp>
      <p:sp>
        <p:nvSpPr>
          <p:cNvPr id="8" name="pole tekstowe 7">
            <a:extLst>
              <a:ext uri="{FF2B5EF4-FFF2-40B4-BE49-F238E27FC236}">
                <a16:creationId xmlns:a16="http://schemas.microsoft.com/office/drawing/2014/main" id="{CC67903D-6229-4AD9-BCC4-664A7D683044}"/>
              </a:ext>
            </a:extLst>
          </p:cNvPr>
          <p:cNvSpPr txBox="1"/>
          <p:nvPr/>
        </p:nvSpPr>
        <p:spPr>
          <a:xfrm>
            <a:off x="395536" y="2115623"/>
            <a:ext cx="3384376" cy="1200329"/>
          </a:xfrm>
          <a:prstGeom prst="rect">
            <a:avLst/>
          </a:prstGeom>
          <a:solidFill>
            <a:schemeClr val="accent1">
              <a:lumMod val="60000"/>
              <a:lumOff val="40000"/>
            </a:schemeClr>
          </a:solidFill>
        </p:spPr>
        <p:txBody>
          <a:bodyPr wrap="square" rtlCol="0">
            <a:spAutoFit/>
          </a:bodyPr>
          <a:lstStyle/>
          <a:p>
            <a:pPr algn="ctr"/>
            <a:r>
              <a:rPr lang="pl-PL" sz="2400" dirty="0"/>
              <a:t>Elastyczny przewód wzmocniony chrząstkami w kształcie podkowy</a:t>
            </a:r>
          </a:p>
        </p:txBody>
      </p:sp>
      <p:sp>
        <p:nvSpPr>
          <p:cNvPr id="9" name="pole tekstowe 8">
            <a:extLst>
              <a:ext uri="{FF2B5EF4-FFF2-40B4-BE49-F238E27FC236}">
                <a16:creationId xmlns:a16="http://schemas.microsoft.com/office/drawing/2014/main" id="{B608EBF1-BA8F-46CE-B314-1DA4F446A059}"/>
              </a:ext>
            </a:extLst>
          </p:cNvPr>
          <p:cNvSpPr txBox="1"/>
          <p:nvPr/>
        </p:nvSpPr>
        <p:spPr>
          <a:xfrm>
            <a:off x="395536" y="3541365"/>
            <a:ext cx="3384376" cy="830997"/>
          </a:xfrm>
          <a:prstGeom prst="rect">
            <a:avLst/>
          </a:prstGeom>
          <a:solidFill>
            <a:schemeClr val="accent1">
              <a:lumMod val="60000"/>
              <a:lumOff val="40000"/>
            </a:schemeClr>
          </a:solidFill>
        </p:spPr>
        <p:txBody>
          <a:bodyPr wrap="square" rtlCol="0">
            <a:spAutoFit/>
          </a:bodyPr>
          <a:lstStyle/>
          <a:p>
            <a:pPr algn="ctr"/>
            <a:r>
              <a:rPr lang="pl-PL" sz="2400" dirty="0"/>
              <a:t>Chrząstki są połączone więzadłami</a:t>
            </a:r>
          </a:p>
        </p:txBody>
      </p:sp>
      <p:pic>
        <p:nvPicPr>
          <p:cNvPr id="6" name="Obraz 5">
            <a:extLst>
              <a:ext uri="{FF2B5EF4-FFF2-40B4-BE49-F238E27FC236}">
                <a16:creationId xmlns:a16="http://schemas.microsoft.com/office/drawing/2014/main" id="{A39AD299-C9C2-458B-8323-EE7019A9C36D}"/>
              </a:ext>
            </a:extLst>
          </p:cNvPr>
          <p:cNvPicPr>
            <a:picLocks noChangeAspect="1"/>
          </p:cNvPicPr>
          <p:nvPr/>
        </p:nvPicPr>
        <p:blipFill>
          <a:blip r:embed="rId2"/>
          <a:stretch>
            <a:fillRect/>
          </a:stretch>
        </p:blipFill>
        <p:spPr>
          <a:xfrm>
            <a:off x="4168612" y="2102424"/>
            <a:ext cx="4806220" cy="4162474"/>
          </a:xfrm>
          <a:prstGeom prst="rect">
            <a:avLst/>
          </a:prstGeom>
        </p:spPr>
      </p:pic>
      <p:sp>
        <p:nvSpPr>
          <p:cNvPr id="12" name="Owal 11">
            <a:extLst>
              <a:ext uri="{FF2B5EF4-FFF2-40B4-BE49-F238E27FC236}">
                <a16:creationId xmlns:a16="http://schemas.microsoft.com/office/drawing/2014/main" id="{906110B6-FF01-434A-A52B-3CEA70307B8D}"/>
              </a:ext>
            </a:extLst>
          </p:cNvPr>
          <p:cNvSpPr/>
          <p:nvPr/>
        </p:nvSpPr>
        <p:spPr>
          <a:xfrm>
            <a:off x="6832908" y="116632"/>
            <a:ext cx="2141924" cy="1800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l-PL" sz="1600" b="1" dirty="0"/>
              <a:t>Zlokalizuj na swoim ciele umiejscowienie tego narządu</a:t>
            </a:r>
          </a:p>
        </p:txBody>
      </p:sp>
      <p:sp>
        <p:nvSpPr>
          <p:cNvPr id="13" name="Owal 12">
            <a:extLst>
              <a:ext uri="{FF2B5EF4-FFF2-40B4-BE49-F238E27FC236}">
                <a16:creationId xmlns:a16="http://schemas.microsoft.com/office/drawing/2014/main" id="{895DA934-7A85-41E3-A96C-CBE01641A28D}"/>
              </a:ext>
            </a:extLst>
          </p:cNvPr>
          <p:cNvSpPr/>
          <p:nvPr/>
        </p:nvSpPr>
        <p:spPr>
          <a:xfrm>
            <a:off x="383771" y="126058"/>
            <a:ext cx="2160240" cy="1440160"/>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pl-PL" dirty="0"/>
              <a:t>Co wiesz o jej budowie </a:t>
            </a:r>
            <a:br>
              <a:rPr lang="pl-PL" dirty="0"/>
            </a:br>
            <a:r>
              <a:rPr lang="pl-PL" dirty="0"/>
              <a:t>i funkcji?</a:t>
            </a:r>
          </a:p>
        </p:txBody>
      </p:sp>
    </p:spTree>
    <p:extLst>
      <p:ext uri="{BB962C8B-B14F-4D97-AF65-F5344CB8AC3E}">
        <p14:creationId xmlns:p14="http://schemas.microsoft.com/office/powerpoint/2010/main" val="21942615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624F78E7-5823-4182-B1E2-0FBB31850097}"/>
              </a:ext>
            </a:extLst>
          </p:cNvPr>
          <p:cNvSpPr>
            <a:spLocks noGrp="1"/>
          </p:cNvSpPr>
          <p:nvPr>
            <p:ph type="title"/>
          </p:nvPr>
        </p:nvSpPr>
        <p:spPr/>
        <p:txBody>
          <a:bodyPr/>
          <a:lstStyle/>
          <a:p>
            <a:r>
              <a:rPr lang="pl-PL" dirty="0"/>
              <a:t>OSKRZELA</a:t>
            </a:r>
          </a:p>
        </p:txBody>
      </p:sp>
      <p:sp>
        <p:nvSpPr>
          <p:cNvPr id="8" name="pole tekstowe 7">
            <a:extLst>
              <a:ext uri="{FF2B5EF4-FFF2-40B4-BE49-F238E27FC236}">
                <a16:creationId xmlns:a16="http://schemas.microsoft.com/office/drawing/2014/main" id="{CC67903D-6229-4AD9-BCC4-664A7D683044}"/>
              </a:ext>
            </a:extLst>
          </p:cNvPr>
          <p:cNvSpPr txBox="1"/>
          <p:nvPr/>
        </p:nvSpPr>
        <p:spPr>
          <a:xfrm>
            <a:off x="457200" y="2996952"/>
            <a:ext cx="3384376" cy="1200329"/>
          </a:xfrm>
          <a:prstGeom prst="rect">
            <a:avLst/>
          </a:prstGeom>
          <a:solidFill>
            <a:schemeClr val="accent1">
              <a:lumMod val="60000"/>
              <a:lumOff val="40000"/>
            </a:schemeClr>
          </a:solidFill>
        </p:spPr>
        <p:txBody>
          <a:bodyPr wrap="square" rtlCol="0">
            <a:spAutoFit/>
          </a:bodyPr>
          <a:lstStyle/>
          <a:p>
            <a:pPr algn="ctr"/>
            <a:r>
              <a:rPr lang="pl-PL" sz="2400" dirty="0"/>
              <a:t>Rozgałęziają się wnikając do płuc – prawego </a:t>
            </a:r>
            <a:br>
              <a:rPr lang="pl-PL" sz="2400" dirty="0"/>
            </a:br>
            <a:r>
              <a:rPr lang="pl-PL" sz="2400" dirty="0"/>
              <a:t>i lewego</a:t>
            </a:r>
          </a:p>
        </p:txBody>
      </p:sp>
      <p:sp>
        <p:nvSpPr>
          <p:cNvPr id="9" name="pole tekstowe 8">
            <a:extLst>
              <a:ext uri="{FF2B5EF4-FFF2-40B4-BE49-F238E27FC236}">
                <a16:creationId xmlns:a16="http://schemas.microsoft.com/office/drawing/2014/main" id="{B608EBF1-BA8F-46CE-B314-1DA4F446A059}"/>
              </a:ext>
            </a:extLst>
          </p:cNvPr>
          <p:cNvSpPr txBox="1"/>
          <p:nvPr/>
        </p:nvSpPr>
        <p:spPr>
          <a:xfrm>
            <a:off x="457200" y="2356783"/>
            <a:ext cx="3384376" cy="461665"/>
          </a:xfrm>
          <a:prstGeom prst="rect">
            <a:avLst/>
          </a:prstGeom>
          <a:solidFill>
            <a:schemeClr val="accent1">
              <a:lumMod val="60000"/>
              <a:lumOff val="40000"/>
            </a:schemeClr>
          </a:solidFill>
        </p:spPr>
        <p:txBody>
          <a:bodyPr wrap="square" rtlCol="0">
            <a:spAutoFit/>
          </a:bodyPr>
          <a:lstStyle/>
          <a:p>
            <a:pPr algn="ctr"/>
            <a:r>
              <a:rPr lang="pl-PL" sz="2400" dirty="0"/>
              <a:t>To rozgałęzienia tchawicy</a:t>
            </a:r>
          </a:p>
        </p:txBody>
      </p:sp>
      <p:pic>
        <p:nvPicPr>
          <p:cNvPr id="4" name="Obraz 3">
            <a:extLst>
              <a:ext uri="{FF2B5EF4-FFF2-40B4-BE49-F238E27FC236}">
                <a16:creationId xmlns:a16="http://schemas.microsoft.com/office/drawing/2014/main" id="{89450EB0-1C6E-41B7-AE1A-DD47972CD81A}"/>
              </a:ext>
            </a:extLst>
          </p:cNvPr>
          <p:cNvPicPr>
            <a:picLocks noChangeAspect="1"/>
          </p:cNvPicPr>
          <p:nvPr/>
        </p:nvPicPr>
        <p:blipFill>
          <a:blip r:embed="rId2"/>
          <a:stretch>
            <a:fillRect/>
          </a:stretch>
        </p:blipFill>
        <p:spPr>
          <a:xfrm>
            <a:off x="4108798" y="1994076"/>
            <a:ext cx="4639666" cy="4756571"/>
          </a:xfrm>
          <a:prstGeom prst="rect">
            <a:avLst/>
          </a:prstGeom>
        </p:spPr>
      </p:pic>
    </p:spTree>
    <p:extLst>
      <p:ext uri="{BB962C8B-B14F-4D97-AF65-F5344CB8AC3E}">
        <p14:creationId xmlns:p14="http://schemas.microsoft.com/office/powerpoint/2010/main" val="15237094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Obraz 4">
            <a:extLst>
              <a:ext uri="{FF2B5EF4-FFF2-40B4-BE49-F238E27FC236}">
                <a16:creationId xmlns:a16="http://schemas.microsoft.com/office/drawing/2014/main" id="{DB542390-B10F-4978-8E36-0ECF6C293BBF}"/>
              </a:ext>
            </a:extLst>
          </p:cNvPr>
          <p:cNvPicPr>
            <a:picLocks noChangeAspect="1"/>
          </p:cNvPicPr>
          <p:nvPr/>
        </p:nvPicPr>
        <p:blipFill>
          <a:blip r:embed="rId2"/>
          <a:stretch>
            <a:fillRect/>
          </a:stretch>
        </p:blipFill>
        <p:spPr>
          <a:xfrm>
            <a:off x="4283969" y="1042638"/>
            <a:ext cx="4860032" cy="4601296"/>
          </a:xfrm>
          <a:prstGeom prst="rect">
            <a:avLst/>
          </a:prstGeom>
        </p:spPr>
      </p:pic>
      <p:sp>
        <p:nvSpPr>
          <p:cNvPr id="2" name="Tytuł 1">
            <a:extLst>
              <a:ext uri="{FF2B5EF4-FFF2-40B4-BE49-F238E27FC236}">
                <a16:creationId xmlns:a16="http://schemas.microsoft.com/office/drawing/2014/main" id="{624F78E7-5823-4182-B1E2-0FBB31850097}"/>
              </a:ext>
            </a:extLst>
          </p:cNvPr>
          <p:cNvSpPr>
            <a:spLocks noGrp="1"/>
          </p:cNvSpPr>
          <p:nvPr>
            <p:ph type="title"/>
          </p:nvPr>
        </p:nvSpPr>
        <p:spPr>
          <a:xfrm>
            <a:off x="457200" y="160753"/>
            <a:ext cx="8229600" cy="567303"/>
          </a:xfrm>
        </p:spPr>
        <p:txBody>
          <a:bodyPr>
            <a:normAutofit fontScale="90000"/>
          </a:bodyPr>
          <a:lstStyle/>
          <a:p>
            <a:r>
              <a:rPr lang="pl-PL" dirty="0"/>
              <a:t>OSKRZELA</a:t>
            </a:r>
          </a:p>
        </p:txBody>
      </p:sp>
      <p:sp>
        <p:nvSpPr>
          <p:cNvPr id="9" name="pole tekstowe 8">
            <a:extLst>
              <a:ext uri="{FF2B5EF4-FFF2-40B4-BE49-F238E27FC236}">
                <a16:creationId xmlns:a16="http://schemas.microsoft.com/office/drawing/2014/main" id="{B608EBF1-BA8F-46CE-B314-1DA4F446A059}"/>
              </a:ext>
            </a:extLst>
          </p:cNvPr>
          <p:cNvSpPr txBox="1"/>
          <p:nvPr/>
        </p:nvSpPr>
        <p:spPr>
          <a:xfrm>
            <a:off x="319758" y="5899109"/>
            <a:ext cx="3384376" cy="830997"/>
          </a:xfrm>
          <a:prstGeom prst="rect">
            <a:avLst/>
          </a:prstGeom>
          <a:solidFill>
            <a:schemeClr val="accent1">
              <a:lumMod val="60000"/>
              <a:lumOff val="40000"/>
            </a:schemeClr>
          </a:solidFill>
        </p:spPr>
        <p:txBody>
          <a:bodyPr wrap="square" rtlCol="0">
            <a:spAutoFit/>
          </a:bodyPr>
          <a:lstStyle/>
          <a:p>
            <a:pPr algn="ctr"/>
            <a:r>
              <a:rPr lang="pl-PL" sz="2400" dirty="0"/>
              <a:t>To rozgałęzienia tchawicy, wnikają do płuc</a:t>
            </a:r>
          </a:p>
        </p:txBody>
      </p:sp>
      <p:pic>
        <p:nvPicPr>
          <p:cNvPr id="4" name="Obraz 3">
            <a:extLst>
              <a:ext uri="{FF2B5EF4-FFF2-40B4-BE49-F238E27FC236}">
                <a16:creationId xmlns:a16="http://schemas.microsoft.com/office/drawing/2014/main" id="{89450EB0-1C6E-41B7-AE1A-DD47972CD81A}"/>
              </a:ext>
            </a:extLst>
          </p:cNvPr>
          <p:cNvPicPr>
            <a:picLocks noChangeAspect="1"/>
          </p:cNvPicPr>
          <p:nvPr/>
        </p:nvPicPr>
        <p:blipFill>
          <a:blip r:embed="rId3"/>
          <a:stretch>
            <a:fillRect/>
          </a:stretch>
        </p:blipFill>
        <p:spPr>
          <a:xfrm>
            <a:off x="33063" y="1050714"/>
            <a:ext cx="4639666" cy="4756571"/>
          </a:xfrm>
          <a:prstGeom prst="rect">
            <a:avLst/>
          </a:prstGeom>
        </p:spPr>
      </p:pic>
      <p:sp>
        <p:nvSpPr>
          <p:cNvPr id="8" name="pole tekstowe 7">
            <a:extLst>
              <a:ext uri="{FF2B5EF4-FFF2-40B4-BE49-F238E27FC236}">
                <a16:creationId xmlns:a16="http://schemas.microsoft.com/office/drawing/2014/main" id="{CC67903D-6229-4AD9-BCC4-664A7D683044}"/>
              </a:ext>
            </a:extLst>
          </p:cNvPr>
          <p:cNvSpPr txBox="1"/>
          <p:nvPr/>
        </p:nvSpPr>
        <p:spPr>
          <a:xfrm>
            <a:off x="3995042" y="5899109"/>
            <a:ext cx="4860032" cy="830997"/>
          </a:xfrm>
          <a:prstGeom prst="rect">
            <a:avLst/>
          </a:prstGeom>
          <a:solidFill>
            <a:schemeClr val="accent1">
              <a:lumMod val="60000"/>
              <a:lumOff val="40000"/>
            </a:schemeClr>
          </a:solidFill>
        </p:spPr>
        <p:txBody>
          <a:bodyPr wrap="square" rtlCol="0">
            <a:spAutoFit/>
          </a:bodyPr>
          <a:lstStyle/>
          <a:p>
            <a:pPr algn="ctr"/>
            <a:r>
              <a:rPr lang="pl-PL" sz="2400" dirty="0"/>
              <a:t>Rozgałęziają się na drobniejsze oskrzela</a:t>
            </a:r>
          </a:p>
        </p:txBody>
      </p:sp>
      <p:sp>
        <p:nvSpPr>
          <p:cNvPr id="10" name="Owal 9">
            <a:extLst>
              <a:ext uri="{FF2B5EF4-FFF2-40B4-BE49-F238E27FC236}">
                <a16:creationId xmlns:a16="http://schemas.microsoft.com/office/drawing/2014/main" id="{51AA2104-FE95-4A73-A9DB-8B91B55BD9BA}"/>
              </a:ext>
            </a:extLst>
          </p:cNvPr>
          <p:cNvSpPr/>
          <p:nvPr/>
        </p:nvSpPr>
        <p:spPr>
          <a:xfrm>
            <a:off x="6768872" y="67383"/>
            <a:ext cx="2160240" cy="1440160"/>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pl-PL" dirty="0"/>
              <a:t>Co wiesz o ich budowie </a:t>
            </a:r>
            <a:br>
              <a:rPr lang="pl-PL" dirty="0"/>
            </a:br>
            <a:r>
              <a:rPr lang="pl-PL" dirty="0"/>
              <a:t>i funkcji?</a:t>
            </a:r>
          </a:p>
        </p:txBody>
      </p:sp>
    </p:spTree>
    <p:extLst>
      <p:ext uri="{BB962C8B-B14F-4D97-AF65-F5344CB8AC3E}">
        <p14:creationId xmlns:p14="http://schemas.microsoft.com/office/powerpoint/2010/main" val="28688455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8"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2A336CCD-0DFF-4736-8FCA-1DC2625F6BE8}"/>
              </a:ext>
            </a:extLst>
          </p:cNvPr>
          <p:cNvSpPr>
            <a:spLocks noGrp="1"/>
          </p:cNvSpPr>
          <p:nvPr>
            <p:ph type="title"/>
          </p:nvPr>
        </p:nvSpPr>
        <p:spPr>
          <a:xfrm>
            <a:off x="457200" y="188640"/>
            <a:ext cx="8229600" cy="346050"/>
          </a:xfrm>
        </p:spPr>
        <p:txBody>
          <a:bodyPr>
            <a:normAutofit fontScale="90000"/>
          </a:bodyPr>
          <a:lstStyle/>
          <a:p>
            <a:r>
              <a:rPr lang="pl-PL" dirty="0"/>
              <a:t>OSKRZELIKI</a:t>
            </a:r>
          </a:p>
        </p:txBody>
      </p:sp>
      <p:pic>
        <p:nvPicPr>
          <p:cNvPr id="7" name="Symbol zastępczy zawartości 6">
            <a:extLst>
              <a:ext uri="{FF2B5EF4-FFF2-40B4-BE49-F238E27FC236}">
                <a16:creationId xmlns:a16="http://schemas.microsoft.com/office/drawing/2014/main" id="{899722FB-404D-46DE-812E-4669783811FC}"/>
              </a:ext>
            </a:extLst>
          </p:cNvPr>
          <p:cNvPicPr>
            <a:picLocks noGrp="1" noChangeAspect="1"/>
          </p:cNvPicPr>
          <p:nvPr>
            <p:ph idx="1"/>
          </p:nvPr>
        </p:nvPicPr>
        <p:blipFill>
          <a:blip r:embed="rId2"/>
          <a:stretch>
            <a:fillRect/>
          </a:stretch>
        </p:blipFill>
        <p:spPr>
          <a:xfrm>
            <a:off x="2267744" y="621206"/>
            <a:ext cx="6288371" cy="5294129"/>
          </a:xfrm>
        </p:spPr>
      </p:pic>
      <p:sp>
        <p:nvSpPr>
          <p:cNvPr id="10" name="pole tekstowe 9">
            <a:extLst>
              <a:ext uri="{FF2B5EF4-FFF2-40B4-BE49-F238E27FC236}">
                <a16:creationId xmlns:a16="http://schemas.microsoft.com/office/drawing/2014/main" id="{61ED1308-49E3-4235-AF15-1A0B35A39C82}"/>
              </a:ext>
            </a:extLst>
          </p:cNvPr>
          <p:cNvSpPr txBox="1"/>
          <p:nvPr/>
        </p:nvSpPr>
        <p:spPr>
          <a:xfrm>
            <a:off x="5508104" y="1916832"/>
            <a:ext cx="3466728" cy="1200329"/>
          </a:xfrm>
          <a:prstGeom prst="rect">
            <a:avLst/>
          </a:prstGeom>
          <a:solidFill>
            <a:schemeClr val="accent1">
              <a:lumMod val="60000"/>
              <a:lumOff val="40000"/>
            </a:schemeClr>
          </a:solidFill>
        </p:spPr>
        <p:txBody>
          <a:bodyPr wrap="square" rtlCol="0">
            <a:spAutoFit/>
          </a:bodyPr>
          <a:lstStyle/>
          <a:p>
            <a:pPr algn="ctr"/>
            <a:r>
              <a:rPr lang="pl-PL" sz="2400" dirty="0"/>
              <a:t>Mają średnicę poniżej 7mm. W ich ścianach nie występują chrząstki</a:t>
            </a:r>
          </a:p>
        </p:txBody>
      </p:sp>
      <p:sp>
        <p:nvSpPr>
          <p:cNvPr id="11" name="pole tekstowe 10">
            <a:extLst>
              <a:ext uri="{FF2B5EF4-FFF2-40B4-BE49-F238E27FC236}">
                <a16:creationId xmlns:a16="http://schemas.microsoft.com/office/drawing/2014/main" id="{200C93A2-2E9F-45AB-9EE0-83A96C66EA94}"/>
              </a:ext>
            </a:extLst>
          </p:cNvPr>
          <p:cNvSpPr txBox="1"/>
          <p:nvPr/>
        </p:nvSpPr>
        <p:spPr>
          <a:xfrm>
            <a:off x="376459" y="6001851"/>
            <a:ext cx="8594519" cy="830997"/>
          </a:xfrm>
          <a:prstGeom prst="rect">
            <a:avLst/>
          </a:prstGeom>
          <a:solidFill>
            <a:schemeClr val="accent1">
              <a:lumMod val="60000"/>
              <a:lumOff val="40000"/>
            </a:schemeClr>
          </a:solidFill>
        </p:spPr>
        <p:txBody>
          <a:bodyPr wrap="square" rtlCol="0">
            <a:spAutoFit/>
          </a:bodyPr>
          <a:lstStyle/>
          <a:p>
            <a:pPr algn="ctr"/>
            <a:r>
              <a:rPr lang="pl-PL" sz="2400" dirty="0"/>
              <a:t>Ich końcowe odgałęzienia są nazywane oskrzelikami oddechowymi lub pęcherzykowymi</a:t>
            </a:r>
          </a:p>
        </p:txBody>
      </p:sp>
    </p:spTree>
    <p:extLst>
      <p:ext uri="{BB962C8B-B14F-4D97-AF65-F5344CB8AC3E}">
        <p14:creationId xmlns:p14="http://schemas.microsoft.com/office/powerpoint/2010/main" val="277405338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5693F37B-C039-4E30-87EF-973381027334}"/>
              </a:ext>
            </a:extLst>
          </p:cNvPr>
          <p:cNvSpPr>
            <a:spLocks noGrp="1"/>
          </p:cNvSpPr>
          <p:nvPr>
            <p:ph type="title"/>
          </p:nvPr>
        </p:nvSpPr>
        <p:spPr>
          <a:xfrm>
            <a:off x="457200" y="157750"/>
            <a:ext cx="8229600" cy="571500"/>
          </a:xfrm>
        </p:spPr>
        <p:txBody>
          <a:bodyPr>
            <a:normAutofit fontScale="90000"/>
          </a:bodyPr>
          <a:lstStyle/>
          <a:p>
            <a:r>
              <a:rPr lang="pl-PL" dirty="0"/>
              <a:t>PŁUCA</a:t>
            </a:r>
          </a:p>
        </p:txBody>
      </p:sp>
      <p:pic>
        <p:nvPicPr>
          <p:cNvPr id="9" name="Obraz 8">
            <a:extLst>
              <a:ext uri="{FF2B5EF4-FFF2-40B4-BE49-F238E27FC236}">
                <a16:creationId xmlns:a16="http://schemas.microsoft.com/office/drawing/2014/main" id="{13EFC9F3-87F4-4066-90F4-6D13CB000811}"/>
              </a:ext>
            </a:extLst>
          </p:cNvPr>
          <p:cNvPicPr>
            <a:picLocks noChangeAspect="1"/>
          </p:cNvPicPr>
          <p:nvPr/>
        </p:nvPicPr>
        <p:blipFill>
          <a:blip r:embed="rId2"/>
          <a:stretch>
            <a:fillRect/>
          </a:stretch>
        </p:blipFill>
        <p:spPr>
          <a:xfrm>
            <a:off x="2033668" y="2020746"/>
            <a:ext cx="7092280" cy="4832792"/>
          </a:xfrm>
          <a:prstGeom prst="rect">
            <a:avLst/>
          </a:prstGeom>
        </p:spPr>
      </p:pic>
      <p:sp>
        <p:nvSpPr>
          <p:cNvPr id="11" name="pole tekstowe 10">
            <a:extLst>
              <a:ext uri="{FF2B5EF4-FFF2-40B4-BE49-F238E27FC236}">
                <a16:creationId xmlns:a16="http://schemas.microsoft.com/office/drawing/2014/main" id="{3AEB2CB8-6B87-4AFF-AAC4-99548EC3670D}"/>
              </a:ext>
            </a:extLst>
          </p:cNvPr>
          <p:cNvSpPr txBox="1"/>
          <p:nvPr/>
        </p:nvSpPr>
        <p:spPr>
          <a:xfrm>
            <a:off x="467544" y="1030804"/>
            <a:ext cx="4937258" cy="461665"/>
          </a:xfrm>
          <a:prstGeom prst="rect">
            <a:avLst/>
          </a:prstGeom>
          <a:solidFill>
            <a:schemeClr val="accent1">
              <a:lumMod val="60000"/>
              <a:lumOff val="40000"/>
            </a:schemeClr>
          </a:solidFill>
        </p:spPr>
        <p:txBody>
          <a:bodyPr wrap="square" rtlCol="0">
            <a:spAutoFit/>
          </a:bodyPr>
          <a:lstStyle/>
          <a:p>
            <a:pPr algn="ctr"/>
            <a:r>
              <a:rPr lang="pl-PL" sz="2400" dirty="0"/>
              <a:t>Jak zbudowane są płuca?</a:t>
            </a:r>
          </a:p>
        </p:txBody>
      </p:sp>
      <p:sp>
        <p:nvSpPr>
          <p:cNvPr id="12" name="pole tekstowe 11">
            <a:extLst>
              <a:ext uri="{FF2B5EF4-FFF2-40B4-BE49-F238E27FC236}">
                <a16:creationId xmlns:a16="http://schemas.microsoft.com/office/drawing/2014/main" id="{EFE6A30A-CD7D-4645-8BDC-616630C5A8A4}"/>
              </a:ext>
            </a:extLst>
          </p:cNvPr>
          <p:cNvSpPr txBox="1"/>
          <p:nvPr/>
        </p:nvSpPr>
        <p:spPr>
          <a:xfrm>
            <a:off x="467543" y="1628800"/>
            <a:ext cx="4937259" cy="830997"/>
          </a:xfrm>
          <a:prstGeom prst="rect">
            <a:avLst/>
          </a:prstGeom>
          <a:solidFill>
            <a:schemeClr val="accent2">
              <a:lumMod val="40000"/>
              <a:lumOff val="60000"/>
            </a:schemeClr>
          </a:solidFill>
        </p:spPr>
        <p:txBody>
          <a:bodyPr wrap="square" rtlCol="0">
            <a:spAutoFit/>
          </a:bodyPr>
          <a:lstStyle/>
          <a:p>
            <a:pPr algn="just"/>
            <a:r>
              <a:rPr lang="pl-PL" sz="2400" dirty="0"/>
              <a:t>Płuca składają się z płatów, prawe płuco z trzech płatów, a lewe z dwóch</a:t>
            </a:r>
          </a:p>
        </p:txBody>
      </p:sp>
      <p:sp>
        <p:nvSpPr>
          <p:cNvPr id="14" name="pole tekstowe 13">
            <a:extLst>
              <a:ext uri="{FF2B5EF4-FFF2-40B4-BE49-F238E27FC236}">
                <a16:creationId xmlns:a16="http://schemas.microsoft.com/office/drawing/2014/main" id="{C56D7CAC-A17F-4C67-8B19-5B6FFF6EEA34}"/>
              </a:ext>
            </a:extLst>
          </p:cNvPr>
          <p:cNvSpPr txBox="1"/>
          <p:nvPr/>
        </p:nvSpPr>
        <p:spPr>
          <a:xfrm>
            <a:off x="467543" y="2623745"/>
            <a:ext cx="4937259" cy="830997"/>
          </a:xfrm>
          <a:prstGeom prst="rect">
            <a:avLst/>
          </a:prstGeom>
          <a:solidFill>
            <a:schemeClr val="accent1">
              <a:lumMod val="60000"/>
              <a:lumOff val="40000"/>
            </a:schemeClr>
          </a:solidFill>
        </p:spPr>
        <p:txBody>
          <a:bodyPr wrap="square" rtlCol="0">
            <a:spAutoFit/>
          </a:bodyPr>
          <a:lstStyle/>
          <a:p>
            <a:pPr algn="just"/>
            <a:r>
              <a:rPr lang="pl-PL" sz="2400" dirty="0"/>
              <a:t>Skąd określenie: „Płuca mają budowę pęcherzykową”?</a:t>
            </a:r>
          </a:p>
        </p:txBody>
      </p:sp>
      <p:sp>
        <p:nvSpPr>
          <p:cNvPr id="15" name="Owal 14">
            <a:extLst>
              <a:ext uri="{FF2B5EF4-FFF2-40B4-BE49-F238E27FC236}">
                <a16:creationId xmlns:a16="http://schemas.microsoft.com/office/drawing/2014/main" id="{2820DD49-3C81-406C-8DE3-D71157933C1B}"/>
              </a:ext>
            </a:extLst>
          </p:cNvPr>
          <p:cNvSpPr/>
          <p:nvPr/>
        </p:nvSpPr>
        <p:spPr>
          <a:xfrm>
            <a:off x="6876256" y="332656"/>
            <a:ext cx="2160240" cy="1440160"/>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pl-PL" dirty="0"/>
              <a:t>Co wiesz o ich budowie </a:t>
            </a:r>
            <a:br>
              <a:rPr lang="pl-PL" dirty="0"/>
            </a:br>
            <a:r>
              <a:rPr lang="pl-PL" dirty="0"/>
              <a:t>i funkcji?</a:t>
            </a:r>
          </a:p>
        </p:txBody>
      </p:sp>
    </p:spTree>
    <p:extLst>
      <p:ext uri="{BB962C8B-B14F-4D97-AF65-F5344CB8AC3E}">
        <p14:creationId xmlns:p14="http://schemas.microsoft.com/office/powerpoint/2010/main" val="21137939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Symbol zastępczy zawartości 4">
            <a:extLst>
              <a:ext uri="{FF2B5EF4-FFF2-40B4-BE49-F238E27FC236}">
                <a16:creationId xmlns:a16="http://schemas.microsoft.com/office/drawing/2014/main" id="{9CD9F1F8-0BC1-4CB4-8E64-9549C288219A}"/>
              </a:ext>
            </a:extLst>
          </p:cNvPr>
          <p:cNvPicPr>
            <a:picLocks noGrp="1" noChangeAspect="1"/>
          </p:cNvPicPr>
          <p:nvPr>
            <p:ph idx="1"/>
          </p:nvPr>
        </p:nvPicPr>
        <p:blipFill>
          <a:blip r:embed="rId2"/>
          <a:stretch>
            <a:fillRect/>
          </a:stretch>
        </p:blipFill>
        <p:spPr>
          <a:xfrm>
            <a:off x="816597" y="723081"/>
            <a:ext cx="8354584" cy="5793507"/>
          </a:xfrm>
        </p:spPr>
      </p:pic>
      <p:sp>
        <p:nvSpPr>
          <p:cNvPr id="8" name="pole tekstowe 7">
            <a:extLst>
              <a:ext uri="{FF2B5EF4-FFF2-40B4-BE49-F238E27FC236}">
                <a16:creationId xmlns:a16="http://schemas.microsoft.com/office/drawing/2014/main" id="{0A719A32-1C46-4003-8BCB-DBECCF77D024}"/>
              </a:ext>
            </a:extLst>
          </p:cNvPr>
          <p:cNvSpPr txBox="1"/>
          <p:nvPr/>
        </p:nvSpPr>
        <p:spPr>
          <a:xfrm>
            <a:off x="467544" y="188640"/>
            <a:ext cx="4896544" cy="461665"/>
          </a:xfrm>
          <a:prstGeom prst="rect">
            <a:avLst/>
          </a:prstGeom>
          <a:solidFill>
            <a:schemeClr val="accent2">
              <a:lumMod val="40000"/>
              <a:lumOff val="60000"/>
            </a:schemeClr>
          </a:solidFill>
        </p:spPr>
        <p:txBody>
          <a:bodyPr wrap="square" rtlCol="0">
            <a:spAutoFit/>
          </a:bodyPr>
          <a:lstStyle/>
          <a:p>
            <a:r>
              <a:rPr lang="pl-PL" sz="2400" dirty="0"/>
              <a:t>Pęcherzyki płucne mają cienkie ściany</a:t>
            </a:r>
          </a:p>
        </p:txBody>
      </p:sp>
      <p:sp>
        <p:nvSpPr>
          <p:cNvPr id="9" name="pole tekstowe 8">
            <a:extLst>
              <a:ext uri="{FF2B5EF4-FFF2-40B4-BE49-F238E27FC236}">
                <a16:creationId xmlns:a16="http://schemas.microsoft.com/office/drawing/2014/main" id="{CF4758D2-48B3-45A5-AB28-122AC72BE9E5}"/>
              </a:ext>
            </a:extLst>
          </p:cNvPr>
          <p:cNvSpPr txBox="1"/>
          <p:nvPr/>
        </p:nvSpPr>
        <p:spPr>
          <a:xfrm>
            <a:off x="448886" y="834314"/>
            <a:ext cx="4915202" cy="830997"/>
          </a:xfrm>
          <a:prstGeom prst="rect">
            <a:avLst/>
          </a:prstGeom>
          <a:solidFill>
            <a:schemeClr val="accent2">
              <a:lumMod val="40000"/>
              <a:lumOff val="60000"/>
            </a:schemeClr>
          </a:solidFill>
        </p:spPr>
        <p:txBody>
          <a:bodyPr wrap="square" rtlCol="0">
            <a:spAutoFit/>
          </a:bodyPr>
          <a:lstStyle/>
          <a:p>
            <a:pPr algn="ctr"/>
            <a:r>
              <a:rPr lang="pl-PL" sz="2400" dirty="0"/>
              <a:t>Są oplecione gęstą siecią naczyń krwionośnych</a:t>
            </a:r>
          </a:p>
        </p:txBody>
      </p:sp>
      <p:sp>
        <p:nvSpPr>
          <p:cNvPr id="10" name="Owal 9">
            <a:extLst>
              <a:ext uri="{FF2B5EF4-FFF2-40B4-BE49-F238E27FC236}">
                <a16:creationId xmlns:a16="http://schemas.microsoft.com/office/drawing/2014/main" id="{3913A346-C8AB-4DE6-9418-572DCC5768C9}"/>
              </a:ext>
            </a:extLst>
          </p:cNvPr>
          <p:cNvSpPr/>
          <p:nvPr/>
        </p:nvSpPr>
        <p:spPr>
          <a:xfrm>
            <a:off x="5292080" y="3317"/>
            <a:ext cx="1260850" cy="669571"/>
          </a:xfrm>
          <a:prstGeom prst="ellipse">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pl-PL" dirty="0"/>
              <a:t>Po co?</a:t>
            </a:r>
          </a:p>
        </p:txBody>
      </p:sp>
      <p:sp>
        <p:nvSpPr>
          <p:cNvPr id="11" name="Owal 10">
            <a:extLst>
              <a:ext uri="{FF2B5EF4-FFF2-40B4-BE49-F238E27FC236}">
                <a16:creationId xmlns:a16="http://schemas.microsoft.com/office/drawing/2014/main" id="{CCEDBD3D-E352-45DB-BDC4-B9C7D65805BA}"/>
              </a:ext>
            </a:extLst>
          </p:cNvPr>
          <p:cNvSpPr/>
          <p:nvPr/>
        </p:nvSpPr>
        <p:spPr>
          <a:xfrm>
            <a:off x="473426" y="1330525"/>
            <a:ext cx="1362269" cy="830997"/>
          </a:xfrm>
          <a:prstGeom prst="ellipse">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pl-PL" dirty="0"/>
              <a:t>W jakim celu?</a:t>
            </a:r>
          </a:p>
        </p:txBody>
      </p:sp>
      <p:sp>
        <p:nvSpPr>
          <p:cNvPr id="12" name="pole tekstowe 11">
            <a:extLst>
              <a:ext uri="{FF2B5EF4-FFF2-40B4-BE49-F238E27FC236}">
                <a16:creationId xmlns:a16="http://schemas.microsoft.com/office/drawing/2014/main" id="{7B3C1F9A-4D73-46E5-90AB-64EA07BB7856}"/>
              </a:ext>
            </a:extLst>
          </p:cNvPr>
          <p:cNvSpPr txBox="1"/>
          <p:nvPr/>
        </p:nvSpPr>
        <p:spPr>
          <a:xfrm>
            <a:off x="448886" y="2242234"/>
            <a:ext cx="4608512" cy="830997"/>
          </a:xfrm>
          <a:prstGeom prst="rect">
            <a:avLst/>
          </a:prstGeom>
          <a:solidFill>
            <a:schemeClr val="accent2">
              <a:lumMod val="40000"/>
              <a:lumOff val="60000"/>
            </a:schemeClr>
          </a:solidFill>
        </p:spPr>
        <p:txBody>
          <a:bodyPr wrap="square" rtlCol="0">
            <a:spAutoFit/>
          </a:bodyPr>
          <a:lstStyle/>
          <a:p>
            <a:pPr algn="ctr"/>
            <a:r>
              <a:rPr lang="pl-PL" sz="2400" dirty="0"/>
              <a:t>Jaka jest ilość pęcherzyków płucnych w płucach?</a:t>
            </a:r>
          </a:p>
        </p:txBody>
      </p:sp>
      <p:sp>
        <p:nvSpPr>
          <p:cNvPr id="13" name="Owal 12">
            <a:extLst>
              <a:ext uri="{FF2B5EF4-FFF2-40B4-BE49-F238E27FC236}">
                <a16:creationId xmlns:a16="http://schemas.microsoft.com/office/drawing/2014/main" id="{8B49B5FE-6286-4DD9-A3D6-A0C7DCCAB9EC}"/>
              </a:ext>
            </a:extLst>
          </p:cNvPr>
          <p:cNvSpPr/>
          <p:nvPr/>
        </p:nvSpPr>
        <p:spPr>
          <a:xfrm>
            <a:off x="323528" y="2922340"/>
            <a:ext cx="1362269" cy="830997"/>
          </a:xfrm>
          <a:prstGeom prst="ellipse">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pl-PL" dirty="0"/>
              <a:t>300 mln</a:t>
            </a:r>
          </a:p>
        </p:txBody>
      </p:sp>
      <p:sp>
        <p:nvSpPr>
          <p:cNvPr id="16" name="pole tekstowe 15">
            <a:extLst>
              <a:ext uri="{FF2B5EF4-FFF2-40B4-BE49-F238E27FC236}">
                <a16:creationId xmlns:a16="http://schemas.microsoft.com/office/drawing/2014/main" id="{2F83CD76-385A-48D9-B281-FB2439F0DD33}"/>
              </a:ext>
            </a:extLst>
          </p:cNvPr>
          <p:cNvSpPr txBox="1"/>
          <p:nvPr/>
        </p:nvSpPr>
        <p:spPr>
          <a:xfrm>
            <a:off x="4982125" y="5841364"/>
            <a:ext cx="4032448" cy="923330"/>
          </a:xfrm>
          <a:prstGeom prst="rect">
            <a:avLst/>
          </a:prstGeom>
          <a:solidFill>
            <a:schemeClr val="bg1">
              <a:lumMod val="85000"/>
            </a:schemeClr>
          </a:solidFill>
        </p:spPr>
        <p:txBody>
          <a:bodyPr wrap="square" rtlCol="0">
            <a:spAutoFit/>
          </a:bodyPr>
          <a:lstStyle/>
          <a:p>
            <a:pPr algn="ctr"/>
            <a:r>
              <a:rPr lang="pl-PL" dirty="0"/>
              <a:t>Pory zapewniają dostęp powietrza do wszystkich pęcherzyków gdy niedrożne stają się pojedyncze oskrzeliki</a:t>
            </a:r>
          </a:p>
        </p:txBody>
      </p:sp>
    </p:spTree>
    <p:extLst>
      <p:ext uri="{BB962C8B-B14F-4D97-AF65-F5344CB8AC3E}">
        <p14:creationId xmlns:p14="http://schemas.microsoft.com/office/powerpoint/2010/main" val="33301118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3" grpId="0" animBg="1"/>
      <p:bldP spid="16"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endParaRPr lang="pl-PL"/>
          </a:p>
        </p:txBody>
      </p:sp>
      <p:pic>
        <p:nvPicPr>
          <p:cNvPr id="39938" name="Picture 2" descr="Ilustracja przedstawia 3 be&amp;zdot;owe groniaste p&amp;eogon;cherzyki na wspólnej rurce, podpisanej jako oskrzelik. Na jednym z p&amp;eogon;cherzyków le&amp;zdot;&amp;aogon; siateczki naczy&amp;nacute; w&amp;lstrok;osowatych. Od nich w gór&amp;eogon; niebieskie i czerwone naczynia krwiono&amp;sacute;ne."/>
          <p:cNvPicPr>
            <a:picLocks noChangeAspect="1" noChangeArrowheads="1"/>
          </p:cNvPicPr>
          <p:nvPr/>
        </p:nvPicPr>
        <p:blipFill>
          <a:blip r:embed="rId2"/>
          <a:srcRect/>
          <a:stretch>
            <a:fillRect/>
          </a:stretch>
        </p:blipFill>
        <p:spPr bwMode="auto">
          <a:xfrm>
            <a:off x="0" y="-214338"/>
            <a:ext cx="9334500" cy="7591425"/>
          </a:xfrm>
          <a:prstGeom prst="rect">
            <a:avLst/>
          </a:prstGeom>
          <a:noFill/>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descr="https://content.epodreczniki.pl/content/womi/121776/classic-1920.png"/>
          <p:cNvPicPr>
            <a:picLocks noGrp="1" noChangeAspect="1" noChangeArrowheads="1"/>
          </p:cNvPicPr>
          <p:nvPr>
            <p:ph idx="1"/>
          </p:nvPr>
        </p:nvPicPr>
        <p:blipFill>
          <a:blip r:embed="rId2" cstate="print"/>
          <a:srcRect/>
          <a:stretch>
            <a:fillRect/>
          </a:stretch>
        </p:blipFill>
        <p:spPr bwMode="auto">
          <a:xfrm>
            <a:off x="1928794" y="357166"/>
            <a:ext cx="5566847" cy="4525963"/>
          </a:xfrm>
          <a:prstGeom prst="rect">
            <a:avLst/>
          </a:prstGeom>
          <a:noFill/>
        </p:spPr>
      </p:pic>
      <p:sp>
        <p:nvSpPr>
          <p:cNvPr id="5" name="Prostokąt 4"/>
          <p:cNvSpPr/>
          <p:nvPr/>
        </p:nvSpPr>
        <p:spPr>
          <a:xfrm>
            <a:off x="571472" y="5000636"/>
            <a:ext cx="8001056" cy="1200329"/>
          </a:xfrm>
          <a:prstGeom prst="rect">
            <a:avLst/>
          </a:prstGeom>
        </p:spPr>
        <p:txBody>
          <a:bodyPr wrap="square">
            <a:spAutoFit/>
          </a:bodyPr>
          <a:lstStyle/>
          <a:p>
            <a:pPr algn="ctr"/>
            <a:r>
              <a:rPr lang="pl-PL" dirty="0"/>
              <a:t>ściany pęcherzyka i włosowatych naczyń krwionośnych zbudowane są z cienkiego nabłonka jednowarstwowego płaskiego;</a:t>
            </a:r>
          </a:p>
          <a:p>
            <a:pPr algn="ctr"/>
            <a:r>
              <a:rPr lang="pl-PL" dirty="0"/>
              <a:t>sieć naczyń włosowatych pokrywających pęcherzyki jest bardzo gęsta;</a:t>
            </a:r>
          </a:p>
          <a:p>
            <a:pPr algn="ctr"/>
            <a:r>
              <a:rPr lang="pl-PL" dirty="0"/>
              <a:t>pęcherzyki płucne tworzą bardzo dużą powierzchnię wymiany gazowej.</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500034" y="0"/>
            <a:ext cx="8229600" cy="1143000"/>
          </a:xfrm>
        </p:spPr>
        <p:txBody>
          <a:bodyPr/>
          <a:lstStyle/>
          <a:p>
            <a:r>
              <a:rPr lang="pl-PL" dirty="0"/>
              <a:t>Budowa płuc </a:t>
            </a:r>
          </a:p>
        </p:txBody>
      </p:sp>
      <p:pic>
        <p:nvPicPr>
          <p:cNvPr id="35843" name="Picture 3"/>
          <p:cNvPicPr>
            <a:picLocks noChangeAspect="1" noChangeArrowheads="1"/>
          </p:cNvPicPr>
          <p:nvPr/>
        </p:nvPicPr>
        <p:blipFill>
          <a:blip r:embed="rId2"/>
          <a:srcRect/>
          <a:stretch>
            <a:fillRect/>
          </a:stretch>
        </p:blipFill>
        <p:spPr bwMode="auto">
          <a:xfrm>
            <a:off x="571472" y="785794"/>
            <a:ext cx="8077444" cy="5762626"/>
          </a:xfrm>
          <a:prstGeom prst="rect">
            <a:avLst/>
          </a:prstGeom>
          <a:noFill/>
          <a:ln w="9525">
            <a:noFill/>
            <a:miter lim="800000"/>
            <a:headEnd/>
            <a:tailEnd/>
          </a:ln>
          <a:effectLst/>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dirty="0"/>
              <a:t>Pęcherzyk płucny</a:t>
            </a:r>
          </a:p>
        </p:txBody>
      </p:sp>
      <p:pic>
        <p:nvPicPr>
          <p:cNvPr id="36866" name="Picture 2" descr="http://pl.static.z-dn.net/files/d96/b3d938f47e91b6804cbc0fba89fa0561.jpg"/>
          <p:cNvPicPr>
            <a:picLocks noChangeAspect="1" noChangeArrowheads="1"/>
          </p:cNvPicPr>
          <p:nvPr/>
        </p:nvPicPr>
        <p:blipFill>
          <a:blip r:embed="rId2"/>
          <a:srcRect/>
          <a:stretch>
            <a:fillRect/>
          </a:stretch>
        </p:blipFill>
        <p:spPr bwMode="auto">
          <a:xfrm>
            <a:off x="1214414" y="1785926"/>
            <a:ext cx="6429420" cy="4529820"/>
          </a:xfrm>
          <a:prstGeom prst="rect">
            <a:avLst/>
          </a:prstGeom>
          <a:noFill/>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descr="Ilustracja przedstawia sylwetk&amp;eogon; torsu cz&amp;lstrok;owieka z wrysowanymi ciemnoró&amp;zdot;owymi narz&amp;aogon;dami uk&amp;lstrok;adu oddechowego. Na niebiesko po prawej podpisano górne drogi oddechowe: jam&amp;eogon; nosow&amp;aogon; i gard&amp;lstrok;o. Klamerka poni&amp;zdot;ej obejmuje p&amp;lstrok;uco. Po lewej podpisy dolnych dróg oddechowych: krta&amp;nacute;, tchawica, oskrzela, oskrzeliki, p&amp;eogon;cherzyki p&amp;lstrok;ucne. Do uk&amp;lstrok;adu oddechowego zalicza si&amp;eogon; te&amp;zdot; mi&amp;eogon;sie&amp;nacute; przepona."/>
          <p:cNvPicPr>
            <a:picLocks noGrp="1" noChangeAspect="1" noChangeArrowheads="1"/>
          </p:cNvPicPr>
          <p:nvPr>
            <p:ph idx="1"/>
          </p:nvPr>
        </p:nvPicPr>
        <p:blipFill>
          <a:blip r:embed="rId2"/>
          <a:srcRect/>
          <a:stretch>
            <a:fillRect/>
          </a:stretch>
        </p:blipFill>
        <p:spPr bwMode="auto">
          <a:xfrm>
            <a:off x="245429" y="428604"/>
            <a:ext cx="8898571" cy="5929354"/>
          </a:xfrm>
          <a:prstGeom prst="rect">
            <a:avLst/>
          </a:prstGeom>
          <a:noFill/>
        </p:spPr>
      </p:pic>
      <p:sp>
        <p:nvSpPr>
          <p:cNvPr id="2" name="Prostokąt: zaokrąglone rogi 1">
            <a:extLst>
              <a:ext uri="{FF2B5EF4-FFF2-40B4-BE49-F238E27FC236}">
                <a16:creationId xmlns:a16="http://schemas.microsoft.com/office/drawing/2014/main" id="{2C26FFD4-3DD9-45EF-A011-10DA7A269731}"/>
              </a:ext>
            </a:extLst>
          </p:cNvPr>
          <p:cNvSpPr/>
          <p:nvPr/>
        </p:nvSpPr>
        <p:spPr>
          <a:xfrm>
            <a:off x="7092280" y="4077072"/>
            <a:ext cx="936104" cy="504056"/>
          </a:xfrm>
          <a:prstGeom prst="roundRect">
            <a:avLst/>
          </a:prstGeom>
          <a:noFill/>
          <a:ln w="38100"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lang="pl-PL"/>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213A50B1-465F-461C-AD27-0D2A2FE1A4F6}"/>
              </a:ext>
            </a:extLst>
          </p:cNvPr>
          <p:cNvSpPr>
            <a:spLocks noGrp="1"/>
          </p:cNvSpPr>
          <p:nvPr>
            <p:ph type="title"/>
          </p:nvPr>
        </p:nvSpPr>
        <p:spPr>
          <a:xfrm>
            <a:off x="457200" y="42796"/>
            <a:ext cx="8229600" cy="1143000"/>
          </a:xfrm>
        </p:spPr>
        <p:txBody>
          <a:bodyPr/>
          <a:lstStyle/>
          <a:p>
            <a:r>
              <a:rPr lang="pl-PL" dirty="0"/>
              <a:t>FUNKCJE UKŁADU ODDECHOWEGO</a:t>
            </a:r>
          </a:p>
        </p:txBody>
      </p:sp>
      <p:sp>
        <p:nvSpPr>
          <p:cNvPr id="4" name="pole tekstowe 3">
            <a:extLst>
              <a:ext uri="{FF2B5EF4-FFF2-40B4-BE49-F238E27FC236}">
                <a16:creationId xmlns:a16="http://schemas.microsoft.com/office/drawing/2014/main" id="{A6A11CA7-DBF8-4761-8471-E1EE2309AA0D}"/>
              </a:ext>
            </a:extLst>
          </p:cNvPr>
          <p:cNvSpPr txBox="1"/>
          <p:nvPr/>
        </p:nvSpPr>
        <p:spPr>
          <a:xfrm>
            <a:off x="1619672" y="1340768"/>
            <a:ext cx="6048672" cy="461665"/>
          </a:xfrm>
          <a:prstGeom prst="rect">
            <a:avLst/>
          </a:prstGeom>
          <a:solidFill>
            <a:schemeClr val="accent1">
              <a:lumMod val="40000"/>
              <a:lumOff val="60000"/>
            </a:schemeClr>
          </a:solidFill>
        </p:spPr>
        <p:txBody>
          <a:bodyPr wrap="square" rtlCol="0">
            <a:spAutoFit/>
          </a:bodyPr>
          <a:lstStyle/>
          <a:p>
            <a:pPr algn="ctr"/>
            <a:r>
              <a:rPr lang="pl-PL" sz="2400" dirty="0"/>
              <a:t>Jakie funkcje spełnia układ oddechowy?</a:t>
            </a:r>
          </a:p>
        </p:txBody>
      </p:sp>
      <p:sp>
        <p:nvSpPr>
          <p:cNvPr id="5" name="Owal 4">
            <a:extLst>
              <a:ext uri="{FF2B5EF4-FFF2-40B4-BE49-F238E27FC236}">
                <a16:creationId xmlns:a16="http://schemas.microsoft.com/office/drawing/2014/main" id="{0E5E1650-4330-4E79-824F-C70B5A985805}"/>
              </a:ext>
            </a:extLst>
          </p:cNvPr>
          <p:cNvSpPr/>
          <p:nvPr/>
        </p:nvSpPr>
        <p:spPr>
          <a:xfrm>
            <a:off x="1835696" y="2112378"/>
            <a:ext cx="2448272" cy="1928589"/>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pl-PL" dirty="0"/>
              <a:t>Doprowadzenie tlenu do płuc</a:t>
            </a:r>
          </a:p>
        </p:txBody>
      </p:sp>
      <p:sp>
        <p:nvSpPr>
          <p:cNvPr id="6" name="Owal 5">
            <a:extLst>
              <a:ext uri="{FF2B5EF4-FFF2-40B4-BE49-F238E27FC236}">
                <a16:creationId xmlns:a16="http://schemas.microsoft.com/office/drawing/2014/main" id="{EE553EA0-7A6B-48CD-88DA-A70842E27E6F}"/>
              </a:ext>
            </a:extLst>
          </p:cNvPr>
          <p:cNvSpPr/>
          <p:nvPr/>
        </p:nvSpPr>
        <p:spPr>
          <a:xfrm>
            <a:off x="4716016" y="2112377"/>
            <a:ext cx="2448272" cy="1928589"/>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pl-PL" dirty="0"/>
              <a:t>Odprowadzenie dwutlenku węgla</a:t>
            </a:r>
          </a:p>
        </p:txBody>
      </p:sp>
      <p:sp>
        <p:nvSpPr>
          <p:cNvPr id="8" name="pole tekstowe 7">
            <a:extLst>
              <a:ext uri="{FF2B5EF4-FFF2-40B4-BE49-F238E27FC236}">
                <a16:creationId xmlns:a16="http://schemas.microsoft.com/office/drawing/2014/main" id="{5F56CEAC-9396-4355-AE2B-8C245DBAD9BC}"/>
              </a:ext>
            </a:extLst>
          </p:cNvPr>
          <p:cNvSpPr txBox="1"/>
          <p:nvPr/>
        </p:nvSpPr>
        <p:spPr>
          <a:xfrm>
            <a:off x="1619672" y="4247869"/>
            <a:ext cx="6048672" cy="461665"/>
          </a:xfrm>
          <a:prstGeom prst="rect">
            <a:avLst/>
          </a:prstGeom>
          <a:solidFill>
            <a:schemeClr val="accent1">
              <a:lumMod val="40000"/>
              <a:lumOff val="60000"/>
            </a:schemeClr>
          </a:solidFill>
        </p:spPr>
        <p:txBody>
          <a:bodyPr wrap="square" rtlCol="0">
            <a:spAutoFit/>
          </a:bodyPr>
          <a:lstStyle/>
          <a:p>
            <a:pPr algn="ctr"/>
            <a:r>
              <a:rPr lang="pl-PL" sz="2400" dirty="0"/>
              <a:t>Jaką funkcję spełniają </a:t>
            </a:r>
            <a:r>
              <a:rPr lang="pl-PL" sz="2400" dirty="0" err="1"/>
              <a:t>pluca</a:t>
            </a:r>
            <a:r>
              <a:rPr lang="pl-PL" sz="2400" dirty="0"/>
              <a:t>?</a:t>
            </a:r>
          </a:p>
        </p:txBody>
      </p:sp>
      <p:sp>
        <p:nvSpPr>
          <p:cNvPr id="9" name="Owal 8">
            <a:extLst>
              <a:ext uri="{FF2B5EF4-FFF2-40B4-BE49-F238E27FC236}">
                <a16:creationId xmlns:a16="http://schemas.microsoft.com/office/drawing/2014/main" id="{B957BC05-97E5-4DB1-9B8A-B531660B1E8E}"/>
              </a:ext>
            </a:extLst>
          </p:cNvPr>
          <p:cNvSpPr/>
          <p:nvPr/>
        </p:nvSpPr>
        <p:spPr>
          <a:xfrm>
            <a:off x="3419872" y="4862680"/>
            <a:ext cx="2448272" cy="1928589"/>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pl-PL" dirty="0"/>
              <a:t>W nich zachodzi wymiana gazowa</a:t>
            </a:r>
          </a:p>
        </p:txBody>
      </p:sp>
    </p:spTree>
    <p:extLst>
      <p:ext uri="{BB962C8B-B14F-4D97-AF65-F5344CB8AC3E}">
        <p14:creationId xmlns:p14="http://schemas.microsoft.com/office/powerpoint/2010/main" val="17373286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9"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solidFill>
            <a:schemeClr val="accent4">
              <a:lumMod val="60000"/>
              <a:lumOff val="40000"/>
            </a:schemeClr>
          </a:solidFill>
        </p:spPr>
        <p:txBody>
          <a:bodyPr/>
          <a:lstStyle/>
          <a:p>
            <a:r>
              <a:rPr lang="pl-PL" dirty="0"/>
              <a:t>Wyjaśnij</a:t>
            </a:r>
          </a:p>
        </p:txBody>
      </p:sp>
      <p:sp>
        <p:nvSpPr>
          <p:cNvPr id="3" name="Symbol zastępczy zawartości 2"/>
          <p:cNvSpPr>
            <a:spLocks noGrp="1"/>
          </p:cNvSpPr>
          <p:nvPr>
            <p:ph idx="1"/>
          </p:nvPr>
        </p:nvSpPr>
        <p:spPr/>
        <p:txBody>
          <a:bodyPr/>
          <a:lstStyle/>
          <a:p>
            <a:pPr algn="ctr">
              <a:buNone/>
            </a:pPr>
            <a:r>
              <a:rPr lang="pl-PL" dirty="0"/>
              <a:t>	dlaczego u człowieka głównym narządem wymiany gazowej nie jest skóra, </a:t>
            </a:r>
            <a:br>
              <a:rPr lang="pl-PL" dirty="0"/>
            </a:br>
            <a:r>
              <a:rPr lang="pl-PL" dirty="0"/>
              <a:t>lecz pęcherzykowate płuca?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dirty="0"/>
              <a:t>Pytania końcowe:</a:t>
            </a:r>
          </a:p>
        </p:txBody>
      </p:sp>
      <p:sp>
        <p:nvSpPr>
          <p:cNvPr id="3" name="Symbol zastępczy zawartości 2"/>
          <p:cNvSpPr>
            <a:spLocks noGrp="1"/>
          </p:cNvSpPr>
          <p:nvPr>
            <p:ph idx="1"/>
          </p:nvPr>
        </p:nvSpPr>
        <p:spPr>
          <a:xfrm>
            <a:off x="457200" y="1600201"/>
            <a:ext cx="8229600" cy="820688"/>
          </a:xfrm>
          <a:solidFill>
            <a:schemeClr val="accent2">
              <a:lumMod val="40000"/>
              <a:lumOff val="60000"/>
            </a:schemeClr>
          </a:solidFill>
        </p:spPr>
        <p:txBody>
          <a:bodyPr>
            <a:normAutofit fontScale="62500" lnSpcReduction="20000"/>
          </a:bodyPr>
          <a:lstStyle/>
          <a:p>
            <a:pPr algn="ctr">
              <a:buNone/>
            </a:pPr>
            <a:r>
              <a:rPr lang="pl-PL" sz="4600" dirty="0"/>
              <a:t>Które odcinki układu oddechowego transportują </a:t>
            </a:r>
            <a:br>
              <a:rPr lang="pl-PL" sz="4600" dirty="0"/>
            </a:br>
            <a:r>
              <a:rPr lang="pl-PL" sz="4600" dirty="0"/>
              <a:t>gazy oddechowe?</a:t>
            </a:r>
            <a:endParaRPr lang="pl-PL" dirty="0"/>
          </a:p>
          <a:p>
            <a:pPr>
              <a:buNone/>
            </a:pPr>
            <a:endParaRPr lang="pl-PL" dirty="0"/>
          </a:p>
        </p:txBody>
      </p:sp>
      <p:sp>
        <p:nvSpPr>
          <p:cNvPr id="5" name="pole tekstowe 4">
            <a:extLst>
              <a:ext uri="{FF2B5EF4-FFF2-40B4-BE49-F238E27FC236}">
                <a16:creationId xmlns:a16="http://schemas.microsoft.com/office/drawing/2014/main" id="{832A42C8-8B5F-4A19-8DF4-390BF60DE3C9}"/>
              </a:ext>
            </a:extLst>
          </p:cNvPr>
          <p:cNvSpPr txBox="1"/>
          <p:nvPr/>
        </p:nvSpPr>
        <p:spPr>
          <a:xfrm>
            <a:off x="457200" y="3431028"/>
            <a:ext cx="8229600" cy="523220"/>
          </a:xfrm>
          <a:prstGeom prst="rect">
            <a:avLst/>
          </a:prstGeom>
          <a:solidFill>
            <a:schemeClr val="accent2">
              <a:lumMod val="40000"/>
              <a:lumOff val="60000"/>
            </a:schemeClr>
          </a:solidFill>
        </p:spPr>
        <p:txBody>
          <a:bodyPr wrap="square">
            <a:spAutoFit/>
          </a:bodyPr>
          <a:lstStyle/>
          <a:p>
            <a:pPr algn="ctr">
              <a:buNone/>
            </a:pPr>
            <a:r>
              <a:rPr lang="pl-PL" sz="2800" dirty="0"/>
              <a:t>Jaki proces zachodzi w płucach?	</a:t>
            </a:r>
          </a:p>
        </p:txBody>
      </p:sp>
      <p:sp>
        <p:nvSpPr>
          <p:cNvPr id="7" name="pole tekstowe 6">
            <a:extLst>
              <a:ext uri="{FF2B5EF4-FFF2-40B4-BE49-F238E27FC236}">
                <a16:creationId xmlns:a16="http://schemas.microsoft.com/office/drawing/2014/main" id="{49561142-530B-4660-A778-117CC7173889}"/>
              </a:ext>
            </a:extLst>
          </p:cNvPr>
          <p:cNvSpPr txBox="1"/>
          <p:nvPr/>
        </p:nvSpPr>
        <p:spPr>
          <a:xfrm>
            <a:off x="827584" y="2639516"/>
            <a:ext cx="7416824" cy="461665"/>
          </a:xfrm>
          <a:prstGeom prst="rect">
            <a:avLst/>
          </a:prstGeom>
          <a:solidFill>
            <a:schemeClr val="accent1">
              <a:lumMod val="40000"/>
              <a:lumOff val="60000"/>
            </a:schemeClr>
          </a:solidFill>
        </p:spPr>
        <p:txBody>
          <a:bodyPr wrap="square">
            <a:spAutoFit/>
          </a:bodyPr>
          <a:lstStyle/>
          <a:p>
            <a:pPr algn="ctr">
              <a:buNone/>
            </a:pPr>
            <a:r>
              <a:rPr lang="pl-PL" sz="2400" dirty="0"/>
              <a:t>jama nosowa, gardło, krtań, tchawica, oskrzela</a:t>
            </a:r>
          </a:p>
        </p:txBody>
      </p:sp>
      <p:sp>
        <p:nvSpPr>
          <p:cNvPr id="8" name="pole tekstowe 7">
            <a:extLst>
              <a:ext uri="{FF2B5EF4-FFF2-40B4-BE49-F238E27FC236}">
                <a16:creationId xmlns:a16="http://schemas.microsoft.com/office/drawing/2014/main" id="{66087248-F375-45F0-9CF3-7E56FFF93931}"/>
              </a:ext>
            </a:extLst>
          </p:cNvPr>
          <p:cNvSpPr txBox="1"/>
          <p:nvPr/>
        </p:nvSpPr>
        <p:spPr>
          <a:xfrm>
            <a:off x="827584" y="4309284"/>
            <a:ext cx="7416824" cy="461665"/>
          </a:xfrm>
          <a:prstGeom prst="rect">
            <a:avLst/>
          </a:prstGeom>
          <a:solidFill>
            <a:schemeClr val="accent1">
              <a:lumMod val="40000"/>
              <a:lumOff val="60000"/>
            </a:schemeClr>
          </a:solidFill>
        </p:spPr>
        <p:txBody>
          <a:bodyPr wrap="square">
            <a:spAutoFit/>
          </a:bodyPr>
          <a:lstStyle/>
          <a:p>
            <a:pPr algn="ctr">
              <a:buNone/>
            </a:pPr>
            <a:r>
              <a:rPr lang="pl-PL" sz="2400" dirty="0"/>
              <a:t>Wymiana gazowa</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214282" y="642918"/>
            <a:ext cx="8715404" cy="1143000"/>
          </a:xfrm>
        </p:spPr>
        <p:txBody>
          <a:bodyPr>
            <a:noAutofit/>
          </a:bodyPr>
          <a:lstStyle/>
          <a:p>
            <a:r>
              <a:rPr lang="pl-PL" sz="2800" b="1" dirty="0"/>
              <a:t>Zaznacz argument, który właściwie tłumaczy zasadę, że:</a:t>
            </a:r>
            <a:br>
              <a:rPr lang="pl-PL" sz="2800" b="1" dirty="0"/>
            </a:br>
            <a:r>
              <a:rPr lang="pl-PL" sz="2800" b="1" dirty="0"/>
              <a:t>nie należy rozmawiać z pełną buzią, punktu widzenia anatomii i fizjologii człowieka.</a:t>
            </a:r>
          </a:p>
        </p:txBody>
      </p:sp>
      <p:sp>
        <p:nvSpPr>
          <p:cNvPr id="3" name="Symbol zastępczy zawartości 2"/>
          <p:cNvSpPr>
            <a:spLocks noGrp="1"/>
          </p:cNvSpPr>
          <p:nvPr>
            <p:ph idx="1"/>
          </p:nvPr>
        </p:nvSpPr>
        <p:spPr/>
        <p:txBody>
          <a:bodyPr>
            <a:normAutofit fontScale="85000" lnSpcReduction="20000"/>
          </a:bodyPr>
          <a:lstStyle/>
          <a:p>
            <a:endParaRPr lang="pl-PL" dirty="0"/>
          </a:p>
          <a:p>
            <a:pPr>
              <a:buNone/>
            </a:pPr>
            <a:r>
              <a:rPr lang="pl-PL" dirty="0"/>
              <a:t>	</a:t>
            </a:r>
          </a:p>
          <a:p>
            <a:r>
              <a:rPr lang="pl-PL" dirty="0"/>
              <a:t>Fałdy głosowe zwiększają światło szczeliny głosowej, przez którą cząstki pokarmu mogą dostać się do tchawicy.</a:t>
            </a:r>
          </a:p>
          <a:p>
            <a:r>
              <a:rPr lang="pl-PL" dirty="0"/>
              <a:t>Gdy nagłośnia za późno zamknie wejście do krtani, w drogach oddechowych mogą pojawić się cząstki pokarmu.</a:t>
            </a:r>
          </a:p>
          <a:p>
            <a:r>
              <a:rPr lang="pl-PL" dirty="0"/>
              <a:t>Cząstki pokarmu mogą wywołać podrażnienie tchawicy.</a:t>
            </a:r>
          </a:p>
          <a:p>
            <a:r>
              <a:rPr lang="pl-PL" dirty="0"/>
              <a:t>Głośnia może się zamknąć i zablokować drogę pokarmową.</a:t>
            </a:r>
          </a:p>
          <a:p>
            <a:pPr>
              <a:buNone/>
            </a:pPr>
            <a:endParaRPr lang="pl-PL"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normAutofit fontScale="90000"/>
          </a:bodyPr>
          <a:lstStyle/>
          <a:p>
            <a:r>
              <a:rPr lang="pl-PL" dirty="0"/>
              <a:t>Oceń prawdziwość poniższych stwierdzeń </a:t>
            </a:r>
          </a:p>
        </p:txBody>
      </p:sp>
      <p:sp>
        <p:nvSpPr>
          <p:cNvPr id="3" name="Symbol zastępczy zawartości 2"/>
          <p:cNvSpPr>
            <a:spLocks noGrp="1"/>
          </p:cNvSpPr>
          <p:nvPr>
            <p:ph idx="1"/>
          </p:nvPr>
        </p:nvSpPr>
        <p:spPr/>
        <p:txBody>
          <a:bodyPr>
            <a:normAutofit/>
          </a:bodyPr>
          <a:lstStyle/>
          <a:p>
            <a:pPr marL="514350" indent="-514350">
              <a:buFont typeface="+mj-lt"/>
              <a:buAutoNum type="arabicPeriod"/>
            </a:pPr>
            <a:r>
              <a:rPr lang="pl-PL" dirty="0"/>
              <a:t>Pęcherzykowata budowa płuca to sposób na zwiększenie ich powierzchni. </a:t>
            </a:r>
          </a:p>
          <a:p>
            <a:pPr marL="514350" indent="-514350">
              <a:buFont typeface="+mj-lt"/>
              <a:buAutoNum type="arabicPeriod"/>
            </a:pPr>
            <a:r>
              <a:rPr lang="pl-PL" dirty="0"/>
              <a:t>Szpara głośni zapobiega wnikaniu pyłu do pęcherzyków płucnych. </a:t>
            </a:r>
          </a:p>
          <a:p>
            <a:pPr marL="514350" indent="-514350">
              <a:buFont typeface="+mj-lt"/>
              <a:buAutoNum type="arabicPeriod"/>
            </a:pPr>
            <a:r>
              <a:rPr lang="pl-PL" dirty="0"/>
              <a:t>W płucach znajduje się rozgałęziona sieć dróg oddechowych. </a:t>
            </a:r>
          </a:p>
          <a:p>
            <a:pPr marL="514350" indent="-514350">
              <a:buFont typeface="+mj-lt"/>
              <a:buAutoNum type="arabicPeriod"/>
            </a:pPr>
            <a:r>
              <a:rPr lang="pl-PL" dirty="0"/>
              <a:t>Pęcherzyki płucne stanowią zakończenia oskrzeli. </a:t>
            </a:r>
          </a:p>
          <a:p>
            <a:pPr>
              <a:buNone/>
            </a:pPr>
            <a:endParaRPr lang="pl-PL"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Grp="1" noChangeAspect="1" noChangeArrowheads="1"/>
          </p:cNvPicPr>
          <p:nvPr>
            <p:ph idx="1"/>
          </p:nvPr>
        </p:nvPicPr>
        <p:blipFill>
          <a:blip r:embed="rId2"/>
          <a:srcRect/>
          <a:stretch>
            <a:fillRect/>
          </a:stretch>
        </p:blipFill>
        <p:spPr bwMode="auto">
          <a:xfrm>
            <a:off x="500034" y="285728"/>
            <a:ext cx="8171071" cy="6215106"/>
          </a:xfrm>
          <a:prstGeom prst="rect">
            <a:avLst/>
          </a:prstGeom>
          <a:noFill/>
          <a:ln w="9525">
            <a:noFill/>
            <a:miter lim="800000"/>
            <a:headEnd/>
            <a:tailEnd/>
          </a:ln>
          <a:effectLst/>
        </p:spPr>
      </p:pic>
    </p:spTree>
  </p:cSld>
  <p:clrMapOvr>
    <a:masterClrMapping/>
  </p:clrMapOvr>
</p:sld>
</file>

<file path=ppt/theme/theme1.xml><?xml version="1.0" encoding="utf-8"?>
<a:theme xmlns:a="http://schemas.openxmlformats.org/drawingml/2006/main" name="Motyw pakietu Office">
  <a:themeElements>
    <a:clrScheme name="Pakiet 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Pakiet 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Pakiet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339</TotalTime>
  <Words>849</Words>
  <Application>Microsoft Office PowerPoint</Application>
  <PresentationFormat>Pokaz na ekranie (4:3)</PresentationFormat>
  <Paragraphs>105</Paragraphs>
  <Slides>29</Slides>
  <Notes>0</Notes>
  <HiddenSlides>0</HiddenSlides>
  <MMClips>0</MMClips>
  <ScaleCrop>false</ScaleCrop>
  <HeadingPairs>
    <vt:vector size="6" baseType="variant">
      <vt:variant>
        <vt:lpstr>Używane czcionki</vt:lpstr>
      </vt:variant>
      <vt:variant>
        <vt:i4>2</vt:i4>
      </vt:variant>
      <vt:variant>
        <vt:lpstr>Motyw</vt:lpstr>
      </vt:variant>
      <vt:variant>
        <vt:i4>1</vt:i4>
      </vt:variant>
      <vt:variant>
        <vt:lpstr>Tytuły slajdów</vt:lpstr>
      </vt:variant>
      <vt:variant>
        <vt:i4>29</vt:i4>
      </vt:variant>
    </vt:vector>
  </HeadingPairs>
  <TitlesOfParts>
    <vt:vector size="32" baseType="lpstr">
      <vt:lpstr>Arial</vt:lpstr>
      <vt:lpstr>Calibri</vt:lpstr>
      <vt:lpstr>Motyw pakietu Office</vt:lpstr>
      <vt:lpstr>BUDOWA UKŁADU ODDECHOWEGO</vt:lpstr>
      <vt:lpstr>JAMA NOSOWA</vt:lpstr>
      <vt:lpstr>Prezentacja programu PowerPoint</vt:lpstr>
      <vt:lpstr>Polecenie</vt:lpstr>
      <vt:lpstr>GARDŁO</vt:lpstr>
      <vt:lpstr>KRTAŃ</vt:lpstr>
      <vt:lpstr>nagłośnia</vt:lpstr>
      <vt:lpstr>Między gardłem i krtanią znajduje się ruchoma chrząstka - nagłośnia</vt:lpstr>
      <vt:lpstr>ciekawostka</vt:lpstr>
      <vt:lpstr>Powstawanie głosu</vt:lpstr>
      <vt:lpstr>Głośnia </vt:lpstr>
      <vt:lpstr>Ćwiczenie</vt:lpstr>
      <vt:lpstr>TCHAWICA</vt:lpstr>
      <vt:lpstr>OSKRZELA</vt:lpstr>
      <vt:lpstr>OSKRZELA</vt:lpstr>
      <vt:lpstr>OSKRZELIKI</vt:lpstr>
      <vt:lpstr>PŁUCA</vt:lpstr>
      <vt:lpstr>Prezentacja programu PowerPoint</vt:lpstr>
      <vt:lpstr>Prezentacja programu PowerPoint</vt:lpstr>
      <vt:lpstr>Prezentacja programu PowerPoint</vt:lpstr>
      <vt:lpstr>Budowa płuc </vt:lpstr>
      <vt:lpstr>Pęcherzyk płucny</vt:lpstr>
      <vt:lpstr>Prezentacja programu PowerPoint</vt:lpstr>
      <vt:lpstr>FUNKCJE UKŁADU ODDECHOWEGO</vt:lpstr>
      <vt:lpstr>Wyjaśnij</vt:lpstr>
      <vt:lpstr>Pytania końcowe:</vt:lpstr>
      <vt:lpstr>Zaznacz argument, który właściwie tłumaczy zasadę, że: nie należy rozmawiać z pełną buzią, punktu widzenia anatomii i fizjologii człowieka.</vt:lpstr>
      <vt:lpstr>Oceń prawdziwość poniższych stwierdzeń </vt:lpstr>
      <vt:lpstr>Prezentacja programu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Slajd 1</dc:title>
  <dc:creator>madridi5ta</dc:creator>
  <cp:lastModifiedBy>Damian Unknown</cp:lastModifiedBy>
  <cp:revision>32</cp:revision>
  <dcterms:created xsi:type="dcterms:W3CDTF">2016-02-28T20:03:20Z</dcterms:created>
  <dcterms:modified xsi:type="dcterms:W3CDTF">2020-11-20T22:09:32Z</dcterms:modified>
</cp:coreProperties>
</file>