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56" r:id="rId2"/>
    <p:sldId id="277" r:id="rId3"/>
    <p:sldId id="278" r:id="rId4"/>
    <p:sldId id="260" r:id="rId5"/>
    <p:sldId id="279" r:id="rId6"/>
    <p:sldId id="283" r:id="rId7"/>
    <p:sldId id="292" r:id="rId8"/>
    <p:sldId id="280" r:id="rId9"/>
    <p:sldId id="281" r:id="rId10"/>
    <p:sldId id="285" r:id="rId11"/>
    <p:sldId id="272" r:id="rId12"/>
    <p:sldId id="282" r:id="rId13"/>
    <p:sldId id="289" r:id="rId14"/>
    <p:sldId id="288" r:id="rId15"/>
    <p:sldId id="290" r:id="rId16"/>
    <p:sldId id="287" r:id="rId17"/>
    <p:sldId id="291" r:id="rId18"/>
    <p:sldId id="284" r:id="rId19"/>
    <p:sldId id="286" r:id="rId20"/>
    <p:sldId id="263" r:id="rId21"/>
    <p:sldId id="293" r:id="rId22"/>
    <p:sldId id="294" r:id="rId23"/>
    <p:sldId id="261" r:id="rId24"/>
    <p:sldId id="300" r:id="rId25"/>
    <p:sldId id="295" r:id="rId26"/>
    <p:sldId id="273" r:id="rId27"/>
    <p:sldId id="296" r:id="rId28"/>
    <p:sldId id="301" r:id="rId29"/>
    <p:sldId id="302" r:id="rId30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2" name="Podtytuł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20" name="Symbol zastępczy stop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C027EAD-3B1F-424A-9663-1C93DB5E984E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37E27C3-2C7F-4BC3-ACA9-D32503F24A3B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6294B-0C78-47A3-AD9C-5F0751162F75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10" name="Prostokąt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C4402CC-035F-4B93-9A98-33E0904F4F86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E9F287-9ACF-4FE6-B1D9-6E01188B18F3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3D36662-322C-4678-84E0-6F028B7A2C9C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17E3EC-E432-4E3D-B407-6B5F3B6F0298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6" name="Prostokąt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5480C09-D49F-48F9-A37B-9B7816695744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678C55-D323-4718-AB3B-97F5B862211C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9" name="Schemat blokowy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chemat blokowy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ADED7F4-2EEA-4F05-9262-D513FFAFEF05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13EC246-2D42-41B1-BCF6-6119ECD59D24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ytuł i diagram lub schemat organizacyj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iektu SmartArt 2"/>
          <p:cNvSpPr>
            <a:spLocks noGrp="1"/>
          </p:cNvSpPr>
          <p:nvPr>
            <p:ph type="dgm" idx="1"/>
          </p:nvPr>
        </p:nvSpPr>
        <p:spPr>
          <a:xfrm>
            <a:off x="263525" y="1598613"/>
            <a:ext cx="7386638" cy="4497387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01F83-AC86-444A-9E50-1F5E62BCCDA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ycinek koł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ierście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C5D5BB-5112-455E-8F50-D1C93CBBEF57}" type="slidenum">
              <a:rPr lang="pl-PL" smtClean="0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" name="Prostokąt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2560" y="685800"/>
            <a:ext cx="7406640" cy="914400"/>
          </a:xfrm>
        </p:spPr>
        <p:txBody>
          <a:bodyPr>
            <a:normAutofit/>
          </a:bodyPr>
          <a:lstStyle/>
          <a:p>
            <a:pPr marL="838200" indent="-838200" algn="ctr" eaLnBrk="1" hangingPunct="1"/>
            <a:r>
              <a:rPr lang="pl-PL" dirty="0" smtClean="0"/>
              <a:t>UKŁAD ODPORNOŚCIOWY</a:t>
            </a:r>
          </a:p>
        </p:txBody>
      </p:sp>
      <p:pic>
        <p:nvPicPr>
          <p:cNvPr id="4102" name="Picture 6" descr="Znalezione obrazy dla zapytania odpornoś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133600"/>
            <a:ext cx="5695950" cy="3514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371600" y="27432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CZYM JEST ODPORNOŚĆ?</a:t>
            </a:r>
            <a:endParaRPr lang="pl-PL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19200" y="533400"/>
            <a:ext cx="7391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/>
              <a:t>ODPORNOŚĆ</a:t>
            </a:r>
            <a:r>
              <a:rPr lang="pl-PL" sz="3600" dirty="0" smtClean="0"/>
              <a:t> to zdolność organizmu do obrony przed drobnoustrojami chorobotwórczymi i szkodliwymi dla organizmu substancjami.</a:t>
            </a:r>
          </a:p>
          <a:p>
            <a:endParaRPr lang="pl-PL" sz="3600" dirty="0"/>
          </a:p>
          <a:p>
            <a:pPr algn="ctr"/>
            <a:r>
              <a:rPr lang="pl-PL" sz="3600" b="1" dirty="0" smtClean="0"/>
              <a:t>UKŁAD ODPORNOŚCIOWY (IMMUNOLOGICZNY) </a:t>
            </a:r>
            <a:r>
              <a:rPr lang="pl-PL" sz="3600" dirty="0" smtClean="0"/>
              <a:t>– wszystkie elementy budowy organizmu, które zapewniają odporność.</a:t>
            </a:r>
            <a:endParaRPr lang="pl-PL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0" y="457200"/>
            <a:ext cx="8077200" cy="2362200"/>
          </a:xfrm>
        </p:spPr>
        <p:txBody>
          <a:bodyPr>
            <a:noAutofit/>
          </a:bodyPr>
          <a:lstStyle/>
          <a:p>
            <a:pPr marL="0" indent="0" algn="ctr" eaLnBrk="1" hangingPunct="1">
              <a:buFontTx/>
              <a:buNone/>
            </a:pPr>
            <a:r>
              <a:rPr lang="pl-PL" sz="3600" dirty="0" smtClean="0"/>
              <a:t>Drobnoustroje nieustannie docierają do wnętrza organizmu wraz z powietrzem, pokarmem lub przez uszkodzoną skórę.</a:t>
            </a:r>
          </a:p>
          <a:p>
            <a:pPr marL="0" indent="0" algn="ctr" eaLnBrk="1" hangingPunct="1">
              <a:buFontTx/>
              <a:buNone/>
            </a:pPr>
            <a:endParaRPr lang="pl-PL" dirty="0" smtClean="0"/>
          </a:p>
        </p:txBody>
      </p:sp>
      <p:pic>
        <p:nvPicPr>
          <p:cNvPr id="7174" name="Picture 6" descr="Znalezione obrazy dla zapytania drobnoustroje atakują organizm śmiesz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743200"/>
            <a:ext cx="6257925" cy="3514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chemat dróg zaka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377" y="533400"/>
            <a:ext cx="9158377" cy="577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90600" y="533400"/>
            <a:ext cx="76962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Drobnoustroje chorobotwórcze mogą dostać się do każdego miejsca w organizmie, dlatego </a:t>
            </a:r>
            <a:r>
              <a:rPr lang="pl-PL" sz="3600" b="1" dirty="0" smtClean="0"/>
              <a:t>układ odpornościowy jest rozproszony</a:t>
            </a:r>
            <a:r>
              <a:rPr lang="pl-PL" sz="3600" dirty="0" smtClean="0"/>
              <a:t>. Tworzą go wszystkie narządy układu limfatycznego (grasica, czerwony szpik kostny, węzły chłonne, śledziona, węzły chłonne, grudki limfatyczne) oraz wyspecjalizowane komórki biorące udział w reakcjach odpornościowych. </a:t>
            </a:r>
            <a:endParaRPr lang="pl-PL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s://www.niedoboryodpornosci.pl/_layout/frontend/images/content/illustration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0"/>
            <a:ext cx="7162800" cy="69709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28600" y="363915"/>
            <a:ext cx="86868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pl-PL" sz="3400" b="1" dirty="0"/>
              <a:t>O</a:t>
            </a:r>
            <a:r>
              <a:rPr lang="pl-PL" sz="3400" b="1" dirty="0" smtClean="0"/>
              <a:t>dporność</a:t>
            </a:r>
            <a:r>
              <a:rPr lang="pl-PL" sz="3400" dirty="0" smtClean="0"/>
              <a:t> to zespół różnych barier i mechanizmów działających w organizmie człowieka, dzięki którym możliwa jest obrona przed przynoszącymi choroby wirusami, bakteriami, grzybami.</a:t>
            </a:r>
          </a:p>
          <a:p>
            <a:pPr marL="0" indent="0" algn="ctr" eaLnBrk="1" hangingPunct="1">
              <a:buFontTx/>
              <a:buNone/>
            </a:pPr>
            <a:endParaRPr lang="pl-PL" sz="3400" dirty="0"/>
          </a:p>
          <a:p>
            <a:pPr algn="ctr"/>
            <a:r>
              <a:rPr lang="pl-PL" sz="3400" dirty="0" smtClean="0"/>
              <a:t>Obronę zapewniają naturalne bariery, takie jak skóra czy śluzówki, które niejako mechanicznie bronią organizm przed wtargnięciem zarazków, ale także takie odruchy jak kichanie, kaszel, łzawienie, biegunka. </a:t>
            </a:r>
          </a:p>
          <a:p>
            <a:pPr marL="0" indent="0" algn="ctr" eaLnBrk="1" hangingPunct="1">
              <a:buFontTx/>
              <a:buNone/>
            </a:pPr>
            <a:r>
              <a:rPr lang="pl-PL" sz="3200" dirty="0" smtClean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04800" y="304800"/>
            <a:ext cx="88392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pl-PL" sz="3400" b="1" dirty="0" smtClean="0">
                <a:latin typeface="Calibri" pitchFamily="34" charset="0"/>
              </a:rPr>
              <a:t>Bariery ochronne organizmu:</a:t>
            </a:r>
            <a:r>
              <a:rPr lang="pl-PL" sz="3400" dirty="0" smtClean="0">
                <a:latin typeface="Calibri" pitchFamily="34" charset="0"/>
              </a:rPr>
              <a:t> </a:t>
            </a:r>
          </a:p>
          <a:p>
            <a:pPr marL="969963" lvl="1" indent="-512763" defTabSz="912813">
              <a:buFont typeface="Calibri" pitchFamily="34" charset="0"/>
              <a:buAutoNum type="alphaLcPeriod"/>
            </a:pPr>
            <a:r>
              <a:rPr lang="pl-PL" sz="3400" dirty="0">
                <a:latin typeface="Calibri" pitchFamily="34" charset="0"/>
              </a:rPr>
              <a:t>s</a:t>
            </a:r>
            <a:r>
              <a:rPr lang="pl-PL" sz="3400" dirty="0" smtClean="0">
                <a:latin typeface="Calibri" pitchFamily="34" charset="0"/>
              </a:rPr>
              <a:t>kóra – chroni organizm przed wnikaniem wielu bakterii; dodatkowo łój i pot mają również działanie bakteriobójcze</a:t>
            </a:r>
          </a:p>
          <a:p>
            <a:pPr marL="969963" lvl="1" indent="-512763" defTabSz="912813">
              <a:buFont typeface="Calibri" pitchFamily="34" charset="0"/>
              <a:buAutoNum type="alphaLcPeriod"/>
            </a:pPr>
            <a:r>
              <a:rPr lang="pl-PL" sz="3400" dirty="0">
                <a:latin typeface="Calibri" pitchFamily="34" charset="0"/>
              </a:rPr>
              <a:t>ś</a:t>
            </a:r>
            <a:r>
              <a:rPr lang="pl-PL" sz="3400" dirty="0" smtClean="0">
                <a:latin typeface="Calibri" pitchFamily="34" charset="0"/>
              </a:rPr>
              <a:t>lina – zawiera enzymy niszczące bakterie</a:t>
            </a:r>
          </a:p>
          <a:p>
            <a:pPr marL="969963" lvl="1" indent="-512763" defTabSz="912813">
              <a:buFont typeface="Calibri" pitchFamily="34" charset="0"/>
              <a:buAutoNum type="alphaLcPeriod"/>
            </a:pPr>
            <a:r>
              <a:rPr lang="pl-PL" sz="3400" dirty="0">
                <a:latin typeface="Calibri" pitchFamily="34" charset="0"/>
              </a:rPr>
              <a:t>b</a:t>
            </a:r>
            <a:r>
              <a:rPr lang="pl-PL" sz="3400" dirty="0" smtClean="0">
                <a:latin typeface="Calibri" pitchFamily="34" charset="0"/>
              </a:rPr>
              <a:t>łona śluzowa wyścielająca drogi oddechowe dzięki śluzowi i rzęskom wychwytuje drobnoustroje i usuwa je w czasie kaszlu i kichania</a:t>
            </a:r>
          </a:p>
          <a:p>
            <a:pPr marL="969963" lvl="1" indent="-512763" defTabSz="912813">
              <a:buFont typeface="Calibri" pitchFamily="34" charset="0"/>
              <a:buAutoNum type="alphaLcPeriod"/>
            </a:pPr>
            <a:r>
              <a:rPr lang="pl-PL" sz="3400" dirty="0">
                <a:latin typeface="Calibri" pitchFamily="34" charset="0"/>
              </a:rPr>
              <a:t>s</a:t>
            </a:r>
            <a:r>
              <a:rPr lang="pl-PL" sz="3400" dirty="0" smtClean="0">
                <a:latin typeface="Calibri" pitchFamily="34" charset="0"/>
              </a:rPr>
              <a:t>ok żołądkowy – zawiera kwas solny niszczący bakterie</a:t>
            </a:r>
          </a:p>
          <a:p>
            <a:pPr marL="969963" lvl="1" indent="-512763" defTabSz="912813">
              <a:buFont typeface="Calibri" pitchFamily="34" charset="0"/>
              <a:buAutoNum type="alphaLcPeriod"/>
            </a:pPr>
            <a:r>
              <a:rPr lang="pl-PL" sz="3400" dirty="0">
                <a:latin typeface="Calibri" pitchFamily="34" charset="0"/>
              </a:rPr>
              <a:t>ł</a:t>
            </a:r>
            <a:r>
              <a:rPr lang="pl-PL" sz="3400" dirty="0" smtClean="0">
                <a:latin typeface="Calibri" pitchFamily="34" charset="0"/>
              </a:rPr>
              <a:t>zy – zawierają enzymy niszczące bakterie</a:t>
            </a:r>
            <a:endParaRPr lang="pl-PL" sz="3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609600" y="304800"/>
            <a:ext cx="807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Te bariery mamy od urodzenia. Stanowią one </a:t>
            </a:r>
            <a:r>
              <a:rPr lang="pl-PL" sz="3200" u="sng" dirty="0" smtClean="0"/>
              <a:t>pierwszą linię obrony</a:t>
            </a:r>
            <a:r>
              <a:rPr lang="pl-PL" sz="3200" dirty="0" smtClean="0"/>
              <a:t>. Nie działają one specyficznie, ale chronią przed wszystkimi czynniki chorobotwórcze. Taką </a:t>
            </a:r>
            <a:r>
              <a:rPr lang="pl-PL" sz="3200" b="1" dirty="0" smtClean="0"/>
              <a:t>odporność</a:t>
            </a:r>
            <a:r>
              <a:rPr lang="pl-PL" sz="3200" dirty="0" smtClean="0"/>
              <a:t> nazywamy </a:t>
            </a:r>
            <a:r>
              <a:rPr lang="pl-PL" sz="3200" b="1" dirty="0" smtClean="0"/>
              <a:t>wrodzoną</a:t>
            </a:r>
            <a:r>
              <a:rPr lang="pl-PL" sz="3200" dirty="0" smtClean="0"/>
              <a:t> albo </a:t>
            </a:r>
            <a:r>
              <a:rPr lang="pl-PL" sz="3200" b="1" dirty="0" smtClean="0"/>
              <a:t>nieswoistą</a:t>
            </a:r>
            <a:r>
              <a:rPr lang="pl-PL" sz="3200" dirty="0" smtClean="0"/>
              <a:t>.</a:t>
            </a:r>
            <a:endParaRPr lang="pl-PL" sz="3200" dirty="0"/>
          </a:p>
        </p:txBody>
      </p:sp>
      <p:pic>
        <p:nvPicPr>
          <p:cNvPr id="55298" name="Picture 2" descr="https://www.tapeciarnia.pl/tapety/normalne/tapeta-rycerz-straznik-z-gry-akcji-for-hon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895600"/>
            <a:ext cx="7040227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381000"/>
            <a:ext cx="8077200" cy="6172200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ts val="1200"/>
              </a:spcBef>
              <a:buFontTx/>
              <a:buNone/>
            </a:pPr>
            <a:r>
              <a:rPr lang="pl-PL" sz="3600" dirty="0" smtClean="0">
                <a:latin typeface="Calibri" pitchFamily="34" charset="0"/>
              </a:rPr>
              <a:t>Jeżeli pomimo zewnętrznych barier czynniki chorobotwórcze dostaną się do organizmu, dochodzi do wielu skomplikowanych reakcji obronnych, zarówno w miejscu wtargnięcia czynników szkodliwych, jak i w całym organizmie.</a:t>
            </a:r>
          </a:p>
          <a:p>
            <a:pPr marL="0" indent="0" algn="ctr" eaLnBrk="1" hangingPunct="1">
              <a:spcBef>
                <a:spcPts val="1200"/>
              </a:spcBef>
              <a:buFontTx/>
              <a:buNone/>
            </a:pPr>
            <a:r>
              <a:rPr lang="pl-PL" sz="3600" dirty="0" smtClean="0">
                <a:latin typeface="Calibri" pitchFamily="34" charset="0"/>
              </a:rPr>
              <a:t>Reakcje te polegają na rozpoznaniu wroga, wytworzeniu substancji zwalczających jego obecność oraz uruchomieniu specjalnego rodzaju pamięci komórkowej, na wypadek ponownej inwazji zarazków.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premierywtv.pl/wp-content/uploads/2015/11/wojny-kolonow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1999"/>
            <a:ext cx="9144000" cy="5146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28600" y="228600"/>
            <a:ext cx="86868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400" dirty="0" smtClean="0"/>
              <a:t>Te patogeny, które wniknęły do organizmu pokonując naturalne bariery, trafiają na </a:t>
            </a:r>
            <a:r>
              <a:rPr lang="pl-PL" sz="3400" u="sng" dirty="0" smtClean="0"/>
              <a:t>drugą linię obrony</a:t>
            </a:r>
            <a:r>
              <a:rPr lang="pl-PL" sz="3400" dirty="0" smtClean="0"/>
              <a:t>: leukocyty wchłaniające i trawiące drobnoustroje chorobotwórcze lub wydzielające substancje wzmacniające reakcję obronną (powstaje stan zapalny, który zapobiega rozprzestrzenianiu się zakażenia).</a:t>
            </a:r>
          </a:p>
          <a:p>
            <a:pPr algn="ctr"/>
            <a:r>
              <a:rPr lang="pl-PL" sz="3400" dirty="0" smtClean="0"/>
              <a:t>Te mechanizmy obrony również zaliczamy do odporności </a:t>
            </a:r>
            <a:r>
              <a:rPr lang="pl-PL" sz="3400" b="1" dirty="0" smtClean="0"/>
              <a:t>wrodzonej</a:t>
            </a:r>
            <a:r>
              <a:rPr lang="pl-PL" sz="3400" dirty="0" smtClean="0"/>
              <a:t> czyli </a:t>
            </a:r>
            <a:r>
              <a:rPr lang="pl-PL" sz="3400" b="1" dirty="0" smtClean="0"/>
              <a:t>nieswoistej</a:t>
            </a:r>
            <a:r>
              <a:rPr lang="pl-PL" sz="3400" dirty="0" smtClean="0"/>
              <a:t>.</a:t>
            </a:r>
          </a:p>
          <a:p>
            <a:pPr algn="ctr"/>
            <a:r>
              <a:rPr lang="pl-PL" sz="3400" dirty="0" smtClean="0"/>
              <a:t>Mechanizmy odporności nieswoistej działają natychmiast po wniknięciu patogenu.</a:t>
            </a:r>
          </a:p>
          <a:p>
            <a:pPr algn="ctr"/>
            <a:endParaRPr lang="pl-PL" sz="3200" dirty="0" smtClean="0"/>
          </a:p>
          <a:p>
            <a:endParaRPr lang="pl-PL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2400"/>
            <a:ext cx="8458200" cy="4648200"/>
          </a:xfrm>
        </p:spPr>
        <p:txBody>
          <a:bodyPr>
            <a:normAutofit/>
          </a:bodyPr>
          <a:lstStyle/>
          <a:p>
            <a:pPr marL="90488" indent="-7938" algn="ctr">
              <a:buNone/>
            </a:pPr>
            <a:r>
              <a:rPr lang="pl-PL" sz="3400" b="1" dirty="0" smtClean="0">
                <a:latin typeface="Calibri" pitchFamily="34" charset="0"/>
              </a:rPr>
              <a:t>Makrofagi </a:t>
            </a:r>
            <a:r>
              <a:rPr lang="pl-PL" sz="3400" dirty="0" smtClean="0">
                <a:latin typeface="Calibri" pitchFamily="34" charset="0"/>
              </a:rPr>
              <a:t>– krwinki białe o dużych rozmiarach, które wchłaniają i trawią drobnoustroje, a także wytwarzają substancje hamujące namnażanie się wirusów, rozmnażanie bakterii oraz rozwój komórek nowotworowych; informują o zagrożeniu inne leukocyty. </a:t>
            </a:r>
          </a:p>
        </p:txBody>
      </p:sp>
      <p:pic>
        <p:nvPicPr>
          <p:cNvPr id="60418" name="Picture 2" descr="https://marinex.com.pl/mail/2015-02-09/images/makrofag.jpg"/>
          <p:cNvPicPr>
            <a:picLocks noChangeAspect="1" noChangeArrowheads="1"/>
          </p:cNvPicPr>
          <p:nvPr/>
        </p:nvPicPr>
        <p:blipFill>
          <a:blip r:embed="rId2"/>
          <a:srcRect b="4918"/>
          <a:stretch>
            <a:fillRect/>
          </a:stretch>
        </p:blipFill>
        <p:spPr bwMode="auto">
          <a:xfrm>
            <a:off x="2819400" y="3950786"/>
            <a:ext cx="3886200" cy="2907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1000" y="381000"/>
            <a:ext cx="8458200" cy="6262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Odpowiedź nieswoista organizmu prowadzi do uruchomienia mechanizmów </a:t>
            </a:r>
            <a:r>
              <a:rPr lang="pl-PL" sz="3600" b="1" dirty="0" smtClean="0"/>
              <a:t>odporności</a:t>
            </a:r>
            <a:r>
              <a:rPr lang="pl-PL" sz="3600" dirty="0" smtClean="0"/>
              <a:t> </a:t>
            </a:r>
            <a:r>
              <a:rPr lang="pl-PL" sz="3600" b="1" dirty="0" smtClean="0"/>
              <a:t>swoistej</a:t>
            </a:r>
            <a:r>
              <a:rPr lang="pl-PL" sz="3600" dirty="0" smtClean="0"/>
              <a:t> czyli </a:t>
            </a:r>
            <a:r>
              <a:rPr lang="pl-PL" sz="3600" b="1" dirty="0" smtClean="0"/>
              <a:t>nabytej</a:t>
            </a:r>
            <a:r>
              <a:rPr lang="pl-PL" sz="3600" dirty="0" smtClean="0"/>
              <a:t>. Stanowi ona </a:t>
            </a:r>
            <a:r>
              <a:rPr lang="pl-PL" sz="3600" u="sng" dirty="0" smtClean="0"/>
              <a:t>trzecią linię obrony</a:t>
            </a:r>
            <a:r>
              <a:rPr lang="pl-PL" sz="3600" dirty="0" smtClean="0"/>
              <a:t> organizmu.</a:t>
            </a:r>
          </a:p>
          <a:p>
            <a:pPr algn="ctr"/>
            <a:r>
              <a:rPr lang="pl-PL" sz="3600" dirty="0" smtClean="0"/>
              <a:t>Uruchomienie odporności swoistej wymaga czasu: może trwać nawet kilka dni. Jest ona jednak bardziej precyzyjna i długotrwała. </a:t>
            </a:r>
            <a:r>
              <a:rPr lang="pl-PL" sz="3600" b="1" dirty="0" smtClean="0"/>
              <a:t>Polega na rozpoznaniu antygenu i wytworzeniu odpowiedniego przeciwciała.</a:t>
            </a:r>
            <a:endParaRPr lang="pl-PL" sz="3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248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3600" b="1" dirty="0" smtClean="0">
                <a:latin typeface="Calibri" pitchFamily="34" charset="0"/>
              </a:rPr>
              <a:t>Antygen</a:t>
            </a:r>
            <a:r>
              <a:rPr lang="pl-PL" sz="3600" dirty="0" smtClean="0">
                <a:latin typeface="Calibri" pitchFamily="34" charset="0"/>
              </a:rPr>
              <a:t> – cząsteczka ciała obcego rozpoznawana przez receptory na limfocytach, wywołująca reakcję odpornościową, np. wirus, toksyna.</a:t>
            </a:r>
          </a:p>
          <a:p>
            <a:pPr algn="ctr">
              <a:buNone/>
            </a:pPr>
            <a:endParaRPr lang="pl-PL" sz="800" dirty="0" smtClean="0">
              <a:latin typeface="Calibri" pitchFamily="34" charset="0"/>
            </a:endParaRPr>
          </a:p>
          <a:p>
            <a:pPr algn="ctr">
              <a:buNone/>
            </a:pPr>
            <a:r>
              <a:rPr lang="pl-PL" sz="3600" b="1" dirty="0" smtClean="0">
                <a:latin typeface="Calibri" pitchFamily="34" charset="0"/>
              </a:rPr>
              <a:t>Przeciwciało</a:t>
            </a:r>
            <a:r>
              <a:rPr lang="pl-PL" sz="3600" dirty="0" smtClean="0">
                <a:latin typeface="Calibri" pitchFamily="34" charset="0"/>
              </a:rPr>
              <a:t> (immunoglobulina) – białko wytwarzane przez komórki układu immunologicznego w odpowiedzi na obecność antygenu. Jego zadaniem jest neutralizacja zagrożeń: połączenie się z czynnikami chorobotwórczymi i unieszkodliwienie ich.</a:t>
            </a:r>
            <a:endParaRPr lang="pl-PL" sz="3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s://i.imged.pl/lego-star-wars-figurka-darth-vader-2014-miecz-4117067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609600"/>
            <a:ext cx="5031063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228600" y="0"/>
            <a:ext cx="96012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KOMÓRKI BIORĄCE UDZIAŁ W REAKCJACH ODPORNOŚCI NABYTEJ: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43400" y="1447800"/>
            <a:ext cx="4800600" cy="5410200"/>
          </a:xfrm>
        </p:spPr>
        <p:txBody>
          <a:bodyPr>
            <a:noAutofit/>
          </a:bodyPr>
          <a:lstStyle/>
          <a:p>
            <a:pPr marL="88900" indent="-12700" algn="ctr">
              <a:buNone/>
            </a:pPr>
            <a:r>
              <a:rPr lang="pl-PL" sz="3400" b="1" dirty="0" smtClean="0">
                <a:latin typeface="Calibri" pitchFamily="34" charset="0"/>
              </a:rPr>
              <a:t>Limfocyty T</a:t>
            </a:r>
            <a:r>
              <a:rPr lang="pl-PL" sz="3400" dirty="0" smtClean="0">
                <a:latin typeface="Calibri" pitchFamily="34" charset="0"/>
              </a:rPr>
              <a:t> – rozpoznają i zapamiętują obce antygeny oraz przekazują informacje o zagrożeniu innym krwinkom białym; niszczą głównie komórki zaatakowane przez wirusy oraz komórki nowotworowe </a:t>
            </a:r>
          </a:p>
        </p:txBody>
      </p:sp>
      <p:pic>
        <p:nvPicPr>
          <p:cNvPr id="4" name="Picture 4" descr="https://images.fineartamerica.com/images/artworkimages/mediumlarge/1/t-lymphocytes-and-cancer-cell-sem-steve-gschmeissn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057400"/>
            <a:ext cx="4127732" cy="37338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685800" y="57912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Limfocyty T atakujące komórkę nowotworową.</a:t>
            </a:r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228600" y="274638"/>
            <a:ext cx="9601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KOMÓRKI BIORĄCE UDZIAŁ W REAKCJACH ODPORNOŚCI NABYTEJ: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8600" y="1447800"/>
            <a:ext cx="8705088" cy="4800600"/>
          </a:xfrm>
        </p:spPr>
        <p:txBody>
          <a:bodyPr>
            <a:normAutofit/>
          </a:bodyPr>
          <a:lstStyle/>
          <a:p>
            <a:pPr marL="90488" indent="-7938" algn="ctr">
              <a:buNone/>
            </a:pPr>
            <a:r>
              <a:rPr lang="pl-PL" sz="3400" b="1" dirty="0" smtClean="0">
                <a:latin typeface="Calibri" pitchFamily="34" charset="0"/>
              </a:rPr>
              <a:t>Limfocyty B</a:t>
            </a:r>
            <a:r>
              <a:rPr lang="pl-PL" sz="3400" dirty="0" smtClean="0">
                <a:latin typeface="Calibri" pitchFamily="34" charset="0"/>
              </a:rPr>
              <a:t> – ich zadanie polega na wytwarzaniu przeciwciał na konkretne antygeny, które przyklejają się do powierzchni obcych komórek, a następnie niszczą je</a:t>
            </a:r>
          </a:p>
        </p:txBody>
      </p:sp>
      <p:pic>
        <p:nvPicPr>
          <p:cNvPr id="59398" name="Picture 6" descr="https://upload.wikimedia.org/wikipedia/commons/thumb/0/0b/Blausen_0624_Lymphocyte_B_cell.png/1200px-Blausen_0624_Lymphocyte_B_cell.png"/>
          <p:cNvPicPr>
            <a:picLocks noChangeAspect="1" noChangeArrowheads="1"/>
          </p:cNvPicPr>
          <p:nvPr/>
        </p:nvPicPr>
        <p:blipFill>
          <a:blip r:embed="rId2"/>
          <a:srcRect t="6116" b="27829"/>
          <a:stretch>
            <a:fillRect/>
          </a:stretch>
        </p:blipFill>
        <p:spPr bwMode="auto">
          <a:xfrm>
            <a:off x="2133600" y="3684865"/>
            <a:ext cx="4803776" cy="31731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pPr algn="ctr" eaLnBrk="1" hangingPunct="1"/>
            <a:r>
              <a:rPr lang="pl-PL" dirty="0" smtClean="0"/>
              <a:t>Odporność nabyta:</a:t>
            </a:r>
          </a:p>
        </p:txBody>
      </p:sp>
      <p:sp>
        <p:nvSpPr>
          <p:cNvPr id="12291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0" y="1066800"/>
            <a:ext cx="4724400" cy="5791200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l-PL" sz="3200" b="1" u="sng" dirty="0" smtClean="0"/>
              <a:t>Czynna:</a:t>
            </a:r>
            <a:r>
              <a:rPr lang="pl-PL" sz="3200" b="1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pl-PL" sz="24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l-PL" sz="3100" b="1" dirty="0" smtClean="0"/>
              <a:t>Naturalna</a:t>
            </a:r>
          </a:p>
          <a:p>
            <a:pPr marL="90488" indent="-7938" algn="ctr" eaLnBrk="1" hangingPunct="1">
              <a:lnSpc>
                <a:spcPct val="90000"/>
              </a:lnSpc>
              <a:buNone/>
            </a:pPr>
            <a:r>
              <a:rPr lang="pl-PL" sz="3100" dirty="0" smtClean="0"/>
              <a:t>odporność nabyta w czasie choroby – wytworzenie przeciwciał  w reakcji na samoistne wniknięcie patogenów do organizmu  (np. wirusa ospy wietrznej)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pl-PL" sz="3100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l-PL" sz="3100" b="1" dirty="0" smtClean="0"/>
              <a:t>Sztuczna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pl-PL" sz="3100" dirty="0" smtClean="0"/>
              <a:t>odporność nabyta po szczepieniu – wytworzenie przeciwciał w reakcji na podanie szczepionki  czyli osłabionych lub zabitych drobnoustrojów </a:t>
            </a:r>
            <a:r>
              <a:rPr lang="pl-PL" sz="3100" dirty="0" smtClean="0"/>
              <a:t>chorobotwórczych</a:t>
            </a:r>
            <a:endParaRPr lang="pl-PL" sz="3100" dirty="0" smtClean="0"/>
          </a:p>
        </p:txBody>
      </p:sp>
      <p:sp>
        <p:nvSpPr>
          <p:cNvPr id="12292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4648200" y="1066800"/>
            <a:ext cx="4343400" cy="5791200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l-PL" sz="3200" b="1" u="sng" dirty="0" smtClean="0"/>
              <a:t>Bierna:</a:t>
            </a:r>
            <a:r>
              <a:rPr lang="pl-PL" sz="3200" b="1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pl-PL" sz="24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l-PL" sz="3100" b="1" dirty="0" smtClean="0"/>
              <a:t>Naturalna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pl-PL" sz="3100" dirty="0" smtClean="0"/>
              <a:t>odporność na skutek otrzymania przeciwciał od matki w trakcie rozwoju płodowego (za pośrednictwem łożyska) oraz karmienia piersią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pl-PL" sz="3100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l-PL" sz="3100" b="1" dirty="0" smtClean="0"/>
              <a:t>Sztuczna</a:t>
            </a:r>
          </a:p>
          <a:p>
            <a:pPr marL="365125" indent="-4763" eaLnBrk="1" hangingPunct="1">
              <a:lnSpc>
                <a:spcPct val="90000"/>
              </a:lnSpc>
              <a:buNone/>
            </a:pPr>
            <a:r>
              <a:rPr lang="pl-PL" sz="3100" dirty="0" smtClean="0"/>
              <a:t>odporność po otrzymaniu przeciwciał podanych w surowicy odpornościowej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57200" y="1371600"/>
            <a:ext cx="8305800" cy="6016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pl-PL" sz="3200" b="1" dirty="0" smtClean="0">
                <a:latin typeface="Calibri" pitchFamily="34" charset="0"/>
              </a:rPr>
              <a:t>Szczepienie ochronne </a:t>
            </a:r>
            <a:r>
              <a:rPr lang="pl-PL" sz="3200" dirty="0" smtClean="0">
                <a:latin typeface="Calibri" pitchFamily="34" charset="0"/>
              </a:rPr>
              <a:t>polega na podaniu martwych lub pozbawionych zjadliwości zarazków danej choroby. Ma to na celu „nauczenie” naszego systemu odpornościowego walki z danym rodzajem zarazku. </a:t>
            </a:r>
          </a:p>
          <a:p>
            <a:pPr algn="ctr" defTabSz="912813"/>
            <a:r>
              <a:rPr lang="pl-PL" sz="3200" dirty="0" smtClean="0">
                <a:latin typeface="Calibri" pitchFamily="34" charset="0"/>
              </a:rPr>
              <a:t>Aby szczepionka była bardziej skuteczna niekiedy należy powtarzać szczepienia po pewnym czasie. Szczepienia wykonuje się w pierwszych latach życia dziecka. Dotyczą one groźnych chorób zakaźnych, które dawniej wywoływały epidemie np. ospa, odra, gruźlica.</a:t>
            </a:r>
          </a:p>
          <a:p>
            <a:pPr algn="ctr" defTabSz="912813"/>
            <a:endParaRPr lang="pl-PL" sz="2800" dirty="0" smtClean="0">
              <a:latin typeface="Calibri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381000" y="30480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RÓŻNICA MIĘDZY SZCZEPIONKĄ  A SUROWICĄ</a:t>
            </a:r>
            <a:endParaRPr lang="pl-PL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57200" y="1524000"/>
            <a:ext cx="838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pl-PL" sz="3200" b="1" dirty="0" smtClean="0">
                <a:latin typeface="Calibri" pitchFamily="34" charset="0"/>
              </a:rPr>
              <a:t>Surowica odpornościowa </a:t>
            </a:r>
            <a:r>
              <a:rPr lang="pl-PL" sz="3200" dirty="0" smtClean="0">
                <a:latin typeface="Calibri" pitchFamily="34" charset="0"/>
              </a:rPr>
              <a:t>jest to podanie gotowych </a:t>
            </a:r>
            <a:r>
              <a:rPr lang="pl-PL" sz="3200" smtClean="0">
                <a:latin typeface="Calibri" pitchFamily="34" charset="0"/>
              </a:rPr>
              <a:t>przeciwciał zwalczających </a:t>
            </a:r>
            <a:r>
              <a:rPr lang="pl-PL" sz="3200" dirty="0" smtClean="0">
                <a:latin typeface="Calibri" pitchFamily="34" charset="0"/>
              </a:rPr>
              <a:t>konkretny zarazek. Przeciwciała te wytwarzane są w innym organizmie np. zwierzęcia. Surowicę podaje się pacjentom zarażonym daną chorobą w celu zapobieżenia rozwoju infekcji</a:t>
            </a:r>
          </a:p>
          <a:p>
            <a:pPr algn="ctr" defTabSz="912813"/>
            <a:r>
              <a:rPr lang="pl-PL" sz="3200" dirty="0" smtClean="0">
                <a:latin typeface="Calibri" pitchFamily="34" charset="0"/>
              </a:rPr>
              <a:t>(np. surowica przeciwtężcowa, surowica przeciwko jadowi węży).</a:t>
            </a:r>
          </a:p>
          <a:p>
            <a:pPr algn="ctr" defTabSz="912813"/>
            <a:r>
              <a:rPr lang="pl-PL" sz="3200" dirty="0" smtClean="0">
                <a:latin typeface="Calibri" pitchFamily="34" charset="0"/>
              </a:rPr>
              <a:t>Odporność nabyta tą drogą jest krótkotrwała.</a:t>
            </a:r>
          </a:p>
          <a:p>
            <a:pPr algn="ctr" defTabSz="912813"/>
            <a:endParaRPr lang="pl-PL" sz="3200" dirty="0">
              <a:latin typeface="Calibri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381000" y="30480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RÓŻNICA MIĘDZY SZCZEPIONKĄ  A SUROWICĄ</a:t>
            </a:r>
            <a:endParaRPr lang="pl-PL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133600" y="762000"/>
            <a:ext cx="541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/>
              <a:t>ODPORNOŚĆ</a:t>
            </a:r>
            <a:endParaRPr lang="pl-PL" sz="44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762000" y="2438400"/>
            <a:ext cx="35052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NIESWOISTA</a:t>
            </a:r>
          </a:p>
          <a:p>
            <a:pPr algn="ctr"/>
            <a:r>
              <a:rPr lang="pl-PL" sz="3200" dirty="0" smtClean="0"/>
              <a:t>(WRODZONA)</a:t>
            </a:r>
            <a:endParaRPr lang="pl-PL" sz="32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105400" y="2133600"/>
            <a:ext cx="35052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SWOISTA</a:t>
            </a:r>
          </a:p>
          <a:p>
            <a:pPr algn="ctr"/>
            <a:r>
              <a:rPr lang="pl-PL" sz="3200" dirty="0" smtClean="0"/>
              <a:t>(NABYTA)</a:t>
            </a:r>
            <a:endParaRPr lang="pl-PL" sz="32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04800" y="4419600"/>
            <a:ext cx="3505200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BIERNA</a:t>
            </a:r>
          </a:p>
          <a:p>
            <a:pPr algn="ctr"/>
            <a:r>
              <a:rPr lang="pl-PL" sz="3000" dirty="0" smtClean="0"/>
              <a:t>(skóra i błony śluzowe)</a:t>
            </a:r>
            <a:endParaRPr lang="pl-PL" sz="30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038600" y="4426565"/>
            <a:ext cx="4724400" cy="2431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CZYNNA</a:t>
            </a:r>
          </a:p>
          <a:p>
            <a:pPr algn="ctr"/>
            <a:r>
              <a:rPr lang="pl-PL" sz="3000" dirty="0" smtClean="0"/>
              <a:t>(kaszel, kichanie, wymioty, biegunka, fagocytoza – działalność komórek żernych)</a:t>
            </a:r>
            <a:endParaRPr lang="pl-PL" sz="3000" dirty="0"/>
          </a:p>
        </p:txBody>
      </p:sp>
      <p:cxnSp>
        <p:nvCxnSpPr>
          <p:cNvPr id="11" name="Łącznik prosty ze strzałką 10"/>
          <p:cNvCxnSpPr/>
          <p:nvPr/>
        </p:nvCxnSpPr>
        <p:spPr>
          <a:xfrm rot="10800000" flipV="1">
            <a:off x="3048000" y="1600200"/>
            <a:ext cx="1371600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 rot="10800000" flipV="1">
            <a:off x="1447800" y="3657600"/>
            <a:ext cx="9144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>
            <a:off x="5257800" y="1600200"/>
            <a:ext cx="144780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3733800" y="3657600"/>
            <a:ext cx="25146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90600" y="1524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/>
              <a:t>ODPORNOŚĆ SWOISTA</a:t>
            </a:r>
            <a:endParaRPr lang="pl-PL" sz="44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800600" y="1295400"/>
            <a:ext cx="3505200" cy="18774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NATURALNA</a:t>
            </a:r>
          </a:p>
          <a:p>
            <a:pPr algn="ctr"/>
            <a:r>
              <a:rPr lang="pl-PL" sz="2800" dirty="0" smtClean="0"/>
              <a:t>(nabywana przez mechanizmy biologiczne)</a:t>
            </a:r>
            <a:endParaRPr lang="pl-PL" sz="28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04800" y="1295400"/>
            <a:ext cx="38100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SZTUCZNA</a:t>
            </a:r>
          </a:p>
          <a:p>
            <a:pPr algn="ctr"/>
            <a:r>
              <a:rPr lang="pl-PL" sz="2800" dirty="0" smtClean="0"/>
              <a:t>(nabywana z interwencją lekarską)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304800" y="3200400"/>
            <a:ext cx="23622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CZYNNA</a:t>
            </a:r>
          </a:p>
          <a:p>
            <a:pPr algn="ctr"/>
            <a:r>
              <a:rPr lang="pl-PL" sz="2800" dirty="0" smtClean="0"/>
              <a:t>(szczepienia ochronne)</a:t>
            </a:r>
            <a:endParaRPr lang="pl-PL" sz="28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943600" y="3886200"/>
            <a:ext cx="2971800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BIERNA</a:t>
            </a:r>
          </a:p>
          <a:p>
            <a:pPr algn="ctr"/>
            <a:r>
              <a:rPr lang="pl-PL" sz="2800" dirty="0" smtClean="0"/>
              <a:t>(przekazanie przeciwciał matki – przez łożysko lub z mlekiem)</a:t>
            </a:r>
            <a:endParaRPr lang="pl-PL" sz="28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352800" y="4800600"/>
            <a:ext cx="2362200" cy="18774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CZYNNA</a:t>
            </a:r>
          </a:p>
          <a:p>
            <a:pPr algn="ctr"/>
            <a:r>
              <a:rPr lang="pl-PL" sz="2800" dirty="0" smtClean="0"/>
              <a:t>(przebyte choroby i zakażenia)</a:t>
            </a:r>
            <a:endParaRPr lang="pl-PL" sz="28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228600" y="4953000"/>
            <a:ext cx="2971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BIERNA</a:t>
            </a:r>
          </a:p>
          <a:p>
            <a:pPr algn="ctr"/>
            <a:r>
              <a:rPr lang="pl-PL" sz="2800" dirty="0" smtClean="0"/>
              <a:t>(surowice odpornościowe)</a:t>
            </a:r>
            <a:endParaRPr lang="pl-PL" sz="2800" dirty="0"/>
          </a:p>
        </p:txBody>
      </p:sp>
      <p:cxnSp>
        <p:nvCxnSpPr>
          <p:cNvPr id="11" name="Łącznik prosty ze strzałką 10"/>
          <p:cNvCxnSpPr/>
          <p:nvPr/>
        </p:nvCxnSpPr>
        <p:spPr>
          <a:xfrm rot="10800000" flipV="1">
            <a:off x="2971800" y="838200"/>
            <a:ext cx="53340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5029200" y="838200"/>
            <a:ext cx="99060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 rot="10800000" flipV="1">
            <a:off x="2743200" y="2743200"/>
            <a:ext cx="533400" cy="457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rot="5400000">
            <a:off x="2171700" y="3543300"/>
            <a:ext cx="2133600" cy="685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 rot="5400000">
            <a:off x="4724400" y="3505200"/>
            <a:ext cx="1447800" cy="990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 rot="16200000" flipH="1">
            <a:off x="7239000" y="3276600"/>
            <a:ext cx="685800" cy="533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images.slideplayer.pl/1/59683/slides/slide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74638"/>
            <a:ext cx="8171688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l-PL" sz="3600" dirty="0" smtClean="0"/>
              <a:t>Sposoby na zwiększenie odporności: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077200" cy="4876800"/>
          </a:xfrm>
        </p:spPr>
        <p:txBody>
          <a:bodyPr>
            <a:noAutofit/>
          </a:bodyPr>
          <a:lstStyle/>
          <a:p>
            <a:pPr marL="611188" indent="-611188" eaLnBrk="1" hangingPunct="1">
              <a:spcBef>
                <a:spcPts val="0"/>
              </a:spcBef>
            </a:pPr>
            <a:r>
              <a:rPr lang="pl-PL" dirty="0" smtClean="0">
                <a:latin typeface="Calibri" pitchFamily="34" charset="0"/>
              </a:rPr>
              <a:t>unikanie stresów,</a:t>
            </a:r>
          </a:p>
          <a:p>
            <a:pPr marL="611188" indent="-611188" eaLnBrk="1" hangingPunct="1">
              <a:spcBef>
                <a:spcPts val="0"/>
              </a:spcBef>
            </a:pPr>
            <a:r>
              <a:rPr lang="pl-PL" dirty="0" smtClean="0">
                <a:latin typeface="Calibri" pitchFamily="34" charset="0"/>
              </a:rPr>
              <a:t>regularne odżywianie się, </a:t>
            </a:r>
          </a:p>
          <a:p>
            <a:pPr marL="611188" indent="-611188" eaLnBrk="1" hangingPunct="1">
              <a:spcBef>
                <a:spcPts val="0"/>
              </a:spcBef>
            </a:pPr>
            <a:r>
              <a:rPr lang="pl-PL" dirty="0" smtClean="0">
                <a:latin typeface="Calibri" pitchFamily="34" charset="0"/>
              </a:rPr>
              <a:t>odpowiedni dobór składników pokarmowych,</a:t>
            </a:r>
          </a:p>
          <a:p>
            <a:pPr marL="611188" indent="-611188" eaLnBrk="1" hangingPunct="1">
              <a:spcBef>
                <a:spcPts val="0"/>
              </a:spcBef>
            </a:pPr>
            <a:r>
              <a:rPr lang="pl-PL" dirty="0" smtClean="0">
                <a:latin typeface="Calibri" pitchFamily="34" charset="0"/>
              </a:rPr>
              <a:t>zapewnieniu organizmowi odpowiedniej ilości snu  (8 godzin na dobę),</a:t>
            </a:r>
          </a:p>
          <a:p>
            <a:pPr marL="611188" indent="-611188" eaLnBrk="1" hangingPunct="1">
              <a:spcBef>
                <a:spcPts val="0"/>
              </a:spcBef>
            </a:pPr>
            <a:r>
              <a:rPr lang="pl-PL" dirty="0" smtClean="0">
                <a:latin typeface="Calibri" pitchFamily="34" charset="0"/>
              </a:rPr>
              <a:t>unikanie źródeł zakażenia,</a:t>
            </a:r>
          </a:p>
          <a:p>
            <a:pPr marL="611188" indent="-611188" eaLnBrk="1" hangingPunct="1">
              <a:spcBef>
                <a:spcPts val="0"/>
              </a:spcBef>
            </a:pPr>
            <a:r>
              <a:rPr lang="pl-PL" dirty="0" smtClean="0">
                <a:latin typeface="Calibri" pitchFamily="34" charset="0"/>
              </a:rPr>
              <a:t>hartowanie organizmu,</a:t>
            </a:r>
          </a:p>
          <a:p>
            <a:pPr marL="611188" indent="-611188" eaLnBrk="1" hangingPunct="1">
              <a:spcBef>
                <a:spcPts val="0"/>
              </a:spcBef>
            </a:pPr>
            <a:r>
              <a:rPr lang="pl-PL" dirty="0" smtClean="0">
                <a:latin typeface="Calibri" pitchFamily="34" charset="0"/>
              </a:rPr>
              <a:t>niepalenie </a:t>
            </a:r>
            <a:r>
              <a:rPr lang="pl-PL" dirty="0" smtClean="0">
                <a:latin typeface="Calibri" pitchFamily="34" charset="0"/>
              </a:rPr>
              <a:t>papierosów (!),</a:t>
            </a:r>
          </a:p>
          <a:p>
            <a:pPr marL="611188" indent="-611188" eaLnBrk="1" hangingPunct="1">
              <a:spcBef>
                <a:spcPts val="0"/>
              </a:spcBef>
            </a:pPr>
            <a:r>
              <a:rPr lang="pl-PL" dirty="0" smtClean="0">
                <a:latin typeface="Calibri" pitchFamily="34" charset="0"/>
              </a:rPr>
              <a:t>reagowanie na pierwsze sygnały choroby.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90600" y="27432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A  teraz piszemy notatkę </a:t>
            </a:r>
            <a:r>
              <a:rPr lang="pl-PL" sz="4000" dirty="0" smtClean="0">
                <a:sym typeface="Wingdings" pitchFamily="2" charset="2"/>
              </a:rPr>
              <a:t></a:t>
            </a:r>
            <a:endParaRPr lang="pl-PL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209800" y="914400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ODPORNOŚĆ</a:t>
            </a:r>
            <a:endParaRPr lang="pl-PL" sz="32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762000" y="2438400"/>
            <a:ext cx="35052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NIESWOISTA</a:t>
            </a:r>
          </a:p>
          <a:p>
            <a:pPr algn="ctr"/>
            <a:r>
              <a:rPr lang="pl-PL" sz="3200" dirty="0" smtClean="0"/>
              <a:t>(WRODZONA)</a:t>
            </a:r>
            <a:endParaRPr lang="pl-PL" sz="32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105400" y="2133600"/>
            <a:ext cx="35052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SWOISTA</a:t>
            </a:r>
          </a:p>
          <a:p>
            <a:pPr algn="ctr"/>
            <a:r>
              <a:rPr lang="pl-PL" sz="3200" dirty="0" smtClean="0"/>
              <a:t>(NABYTA)</a:t>
            </a:r>
            <a:endParaRPr lang="pl-PL" sz="32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04800" y="4419600"/>
            <a:ext cx="3505200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BIERNA</a:t>
            </a:r>
          </a:p>
          <a:p>
            <a:pPr algn="ctr"/>
            <a:r>
              <a:rPr lang="pl-PL" sz="3000" dirty="0" smtClean="0"/>
              <a:t>(skóra i błony śluzowe)</a:t>
            </a:r>
            <a:endParaRPr lang="pl-PL" sz="30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038600" y="4426565"/>
            <a:ext cx="4724400" cy="2431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CZYNNA</a:t>
            </a:r>
          </a:p>
          <a:p>
            <a:pPr algn="ctr"/>
            <a:r>
              <a:rPr lang="pl-PL" sz="3000" dirty="0" smtClean="0"/>
              <a:t>(kaszel, kichanie, wymioty, biegunka, fagocytoza – działalność komórek żernych, np. makrofagów)</a:t>
            </a:r>
            <a:endParaRPr lang="pl-PL" sz="3000" dirty="0"/>
          </a:p>
        </p:txBody>
      </p:sp>
      <p:cxnSp>
        <p:nvCxnSpPr>
          <p:cNvPr id="11" name="Łącznik prosty ze strzałką 10"/>
          <p:cNvCxnSpPr/>
          <p:nvPr/>
        </p:nvCxnSpPr>
        <p:spPr>
          <a:xfrm rot="10800000" flipV="1">
            <a:off x="3048000" y="1600200"/>
            <a:ext cx="1371600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 rot="10800000" flipV="1">
            <a:off x="1447800" y="3657600"/>
            <a:ext cx="9144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>
            <a:off x="5257800" y="1600200"/>
            <a:ext cx="144780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3733800" y="3657600"/>
            <a:ext cx="25146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/>
          <p:cNvSpPr txBox="1"/>
          <p:nvPr/>
        </p:nvSpPr>
        <p:spPr>
          <a:xfrm>
            <a:off x="914400" y="2286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 smtClean="0"/>
              <a:t>1</a:t>
            </a:r>
            <a:r>
              <a:rPr lang="pl-PL" sz="3200" dirty="0" smtClean="0"/>
              <a:t>. </a:t>
            </a:r>
            <a:r>
              <a:rPr lang="pl-PL" sz="3200" dirty="0" smtClean="0"/>
              <a:t>Rodzaje odporności:</a:t>
            </a:r>
            <a:endParaRPr lang="pl-PL" sz="3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90600" y="1524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/>
              <a:t>ODPORNOŚĆ SWOISTA</a:t>
            </a:r>
            <a:endParaRPr lang="pl-PL" sz="44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800600" y="1295400"/>
            <a:ext cx="3505200" cy="18774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NATURALNA</a:t>
            </a:r>
          </a:p>
          <a:p>
            <a:pPr algn="ctr"/>
            <a:r>
              <a:rPr lang="pl-PL" sz="2800" dirty="0" smtClean="0"/>
              <a:t>(nabywana przez mechanizmy biologiczne)</a:t>
            </a:r>
            <a:endParaRPr lang="pl-PL" sz="28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04800" y="1295400"/>
            <a:ext cx="38100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SZTUCZNA</a:t>
            </a:r>
          </a:p>
          <a:p>
            <a:pPr algn="ctr"/>
            <a:r>
              <a:rPr lang="pl-PL" sz="2800" dirty="0" smtClean="0"/>
              <a:t>(nabywana z interwencją lekarską)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304800" y="3200400"/>
            <a:ext cx="23622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CZYNNA</a:t>
            </a:r>
          </a:p>
          <a:p>
            <a:pPr algn="ctr"/>
            <a:r>
              <a:rPr lang="pl-PL" sz="2800" dirty="0" smtClean="0"/>
              <a:t>(szczepienia ochronne)</a:t>
            </a:r>
            <a:endParaRPr lang="pl-PL" sz="28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943600" y="3886200"/>
            <a:ext cx="2971800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BIERNA</a:t>
            </a:r>
          </a:p>
          <a:p>
            <a:pPr algn="ctr"/>
            <a:r>
              <a:rPr lang="pl-PL" sz="2800" dirty="0" smtClean="0"/>
              <a:t>(przekazanie przeciwciał matki – przez łożysko lub z mlekiem)</a:t>
            </a:r>
            <a:endParaRPr lang="pl-PL" sz="28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352800" y="4800600"/>
            <a:ext cx="2362200" cy="18774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CZYNNA</a:t>
            </a:r>
          </a:p>
          <a:p>
            <a:pPr algn="ctr"/>
            <a:r>
              <a:rPr lang="pl-PL" sz="2800" dirty="0" smtClean="0"/>
              <a:t>(przebyte choroby i zakażenia)</a:t>
            </a:r>
            <a:endParaRPr lang="pl-PL" sz="28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228600" y="4953000"/>
            <a:ext cx="29718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dirty="0" smtClean="0"/>
              <a:t>BIERNA</a:t>
            </a:r>
          </a:p>
          <a:p>
            <a:pPr algn="ctr"/>
            <a:r>
              <a:rPr lang="pl-PL" sz="2800" dirty="0" smtClean="0"/>
              <a:t>(surowice odpornościowe)</a:t>
            </a:r>
            <a:endParaRPr lang="pl-PL" sz="2800" dirty="0"/>
          </a:p>
        </p:txBody>
      </p:sp>
      <p:cxnSp>
        <p:nvCxnSpPr>
          <p:cNvPr id="11" name="Łącznik prosty ze strzałką 10"/>
          <p:cNvCxnSpPr/>
          <p:nvPr/>
        </p:nvCxnSpPr>
        <p:spPr>
          <a:xfrm rot="10800000" flipV="1">
            <a:off x="2971800" y="838200"/>
            <a:ext cx="53340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5029200" y="838200"/>
            <a:ext cx="99060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 rot="10800000" flipV="1">
            <a:off x="2743200" y="2743200"/>
            <a:ext cx="533400" cy="457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rot="5400000">
            <a:off x="2171700" y="3543300"/>
            <a:ext cx="2133600" cy="685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 rot="5400000">
            <a:off x="4724400" y="3505200"/>
            <a:ext cx="1447800" cy="990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 rot="16200000" flipH="1">
            <a:off x="7239000" y="3276600"/>
            <a:ext cx="685800" cy="533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silenie">
  <a:themeElements>
    <a:clrScheme name="Przesileni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rzesileni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zesileni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821</TotalTime>
  <Words>979</Words>
  <Application>Microsoft PowerPoint</Application>
  <PresentationFormat>Pokaz na ekranie (4:3)</PresentationFormat>
  <Paragraphs>111</Paragraphs>
  <Slides>29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0" baseType="lpstr">
      <vt:lpstr>Przesilenie</vt:lpstr>
      <vt:lpstr>UKŁAD ODPORNOŚCIOWY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KOMÓRKI BIORĄCE UDZIAŁ W REAKCJACH ODPORNOŚCI NABYTEJ:</vt:lpstr>
      <vt:lpstr>KOMÓRKI BIORĄCE UDZIAŁ W REAKCJACH ODPORNOŚCI NABYTEJ:</vt:lpstr>
      <vt:lpstr>Odporność nabyta:</vt:lpstr>
      <vt:lpstr>Slajd 21</vt:lpstr>
      <vt:lpstr>Slajd 22</vt:lpstr>
      <vt:lpstr>Slajd 23</vt:lpstr>
      <vt:lpstr>Slajd 24</vt:lpstr>
      <vt:lpstr>Slajd 25</vt:lpstr>
      <vt:lpstr>Sposoby na zwiększenie odporności:</vt:lpstr>
      <vt:lpstr>Slajd 27</vt:lpstr>
      <vt:lpstr>Slajd 28</vt:lpstr>
      <vt:lpstr>Slajd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AGATA</dc:creator>
  <cp:lastModifiedBy>AGATA</cp:lastModifiedBy>
  <cp:revision>44</cp:revision>
  <cp:lastPrinted>1601-01-01T00:00:00Z</cp:lastPrinted>
  <dcterms:created xsi:type="dcterms:W3CDTF">1601-01-01T00:00:00Z</dcterms:created>
  <dcterms:modified xsi:type="dcterms:W3CDTF">2018-09-30T09:21:53Z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