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40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C1ED5-845A-45FA-AB10-D78DFAE095CC}" type="datetimeFigureOut">
              <a:rPr lang="pl-PL" smtClean="0"/>
              <a:pPr/>
              <a:t>07.11.2020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6FBDE-C8D0-47FC-9179-41C64E88C32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11560" y="404664"/>
            <a:ext cx="8424936" cy="1752600"/>
          </a:xfrm>
        </p:spPr>
        <p:txBody>
          <a:bodyPr>
            <a:noAutofit/>
          </a:bodyPr>
          <a:lstStyle/>
          <a:p>
            <a:pPr algn="l"/>
            <a:r>
              <a:rPr lang="pl-PL" sz="2400" b="1" dirty="0">
                <a:solidFill>
                  <a:schemeClr val="tx1"/>
                </a:solidFill>
              </a:rPr>
              <a:t>Kolor żółty dominuje nad kolorem zielonym</a:t>
            </a:r>
            <a:r>
              <a:rPr lang="pl-PL" sz="2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pl-PL" sz="2400" b="1" dirty="0" smtClean="0">
                <a:solidFill>
                  <a:schemeClr val="tx1"/>
                </a:solidFill>
              </a:rPr>
              <a:t> </a:t>
            </a:r>
            <a:r>
              <a:rPr lang="pl-PL" sz="2400" b="1" dirty="0">
                <a:solidFill>
                  <a:schemeClr val="tx1"/>
                </a:solidFill>
              </a:rPr>
              <a:t>Skrzyżowano:</a:t>
            </a:r>
          </a:p>
          <a:p>
            <a:pPr algn="l"/>
            <a:r>
              <a:rPr lang="pl-PL" sz="2400" dirty="0">
                <a:solidFill>
                  <a:schemeClr val="tx1"/>
                </a:solidFill>
              </a:rPr>
              <a:t>a) homozygotę żółtą z homozygotą zieloną;</a:t>
            </a:r>
          </a:p>
          <a:p>
            <a:pPr algn="l"/>
            <a:r>
              <a:rPr lang="pl-PL" sz="2400" dirty="0">
                <a:solidFill>
                  <a:schemeClr val="tx1"/>
                </a:solidFill>
              </a:rPr>
              <a:t>b) heterozygotę żółtą z homozygotą zieloną;</a:t>
            </a:r>
          </a:p>
          <a:p>
            <a:pPr algn="l"/>
            <a:r>
              <a:rPr lang="pl-PL" sz="2400" dirty="0">
                <a:solidFill>
                  <a:schemeClr val="tx1"/>
                </a:solidFill>
              </a:rPr>
              <a:t>c) heterozygotę żółtą z homozygotą żółtą;</a:t>
            </a:r>
          </a:p>
          <a:p>
            <a:pPr algn="l"/>
            <a:r>
              <a:rPr lang="pl-PL" sz="2400" dirty="0">
                <a:solidFill>
                  <a:schemeClr val="tx1"/>
                </a:solidFill>
              </a:rPr>
              <a:t>d) heterozygotę żółtą z heterozygotą żółtą</a:t>
            </a:r>
            <a:r>
              <a:rPr lang="pl-PL" sz="2400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pl-PL" sz="2400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pl-PL" sz="2400" b="1" dirty="0" smtClean="0">
                <a:solidFill>
                  <a:schemeClr val="tx1"/>
                </a:solidFill>
              </a:rPr>
              <a:t>wypisz </a:t>
            </a:r>
            <a:r>
              <a:rPr lang="pl-PL" sz="2400" b="1" dirty="0">
                <a:solidFill>
                  <a:schemeClr val="tx1"/>
                </a:solidFill>
              </a:rPr>
              <a:t>genotyp rodziców (czyli P), </a:t>
            </a:r>
            <a:endParaRPr lang="pl-PL" sz="2400" b="1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pl-PL" sz="2400" b="1" dirty="0" smtClean="0">
                <a:solidFill>
                  <a:schemeClr val="tx1"/>
                </a:solidFill>
              </a:rPr>
              <a:t>wykonaj </a:t>
            </a:r>
            <a:r>
              <a:rPr lang="pl-PL" sz="2400" b="1" dirty="0">
                <a:solidFill>
                  <a:schemeClr val="tx1"/>
                </a:solidFill>
              </a:rPr>
              <a:t>krzyżówkę genetyczną </a:t>
            </a:r>
          </a:p>
          <a:p>
            <a:pPr algn="l">
              <a:buFont typeface="Wingdings" pitchFamily="2" charset="2"/>
              <a:buChar char="ü"/>
            </a:pPr>
            <a:r>
              <a:rPr lang="pl-PL" sz="2400" b="1" dirty="0" smtClean="0">
                <a:solidFill>
                  <a:schemeClr val="tx1"/>
                </a:solidFill>
              </a:rPr>
              <a:t>podaj </a:t>
            </a:r>
            <a:r>
              <a:rPr lang="pl-PL" sz="2400" b="1" dirty="0">
                <a:solidFill>
                  <a:schemeClr val="tx1"/>
                </a:solidFill>
              </a:rPr>
              <a:t>stosunek fenotypowy potomstwa (czyli wygląd </a:t>
            </a:r>
            <a:r>
              <a:rPr lang="pl-PL" sz="2400" b="1" dirty="0" smtClean="0">
                <a:solidFill>
                  <a:schemeClr val="tx1"/>
                </a:solidFill>
              </a:rPr>
              <a:t>    potomstwa </a:t>
            </a:r>
            <a:r>
              <a:rPr lang="pl-PL" sz="2400" b="1" dirty="0">
                <a:solidFill>
                  <a:schemeClr val="tx1"/>
                </a:solidFill>
              </a:rPr>
              <a:t>- jakiego są koloru</a:t>
            </a:r>
            <a:r>
              <a:rPr lang="pl-PL" sz="2400" b="1" dirty="0" smtClean="0">
                <a:solidFill>
                  <a:schemeClr val="tx1"/>
                </a:solidFill>
              </a:rPr>
              <a:t>?)</a:t>
            </a:r>
            <a:endParaRPr lang="pl-PL" sz="2400" b="1" dirty="0">
              <a:solidFill>
                <a:schemeClr val="tx1"/>
              </a:solidFill>
            </a:endParaRPr>
          </a:p>
          <a:p>
            <a:pPr algn="l"/>
            <a:endParaRPr lang="pl-PL" sz="2400" dirty="0">
              <a:solidFill>
                <a:schemeClr val="tx1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635896" y="5373216"/>
            <a:ext cx="4680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 smtClean="0">
                <a:solidFill>
                  <a:srgbClr val="FF0000"/>
                </a:solidFill>
              </a:rPr>
              <a:t>A – żółty</a:t>
            </a:r>
          </a:p>
          <a:p>
            <a:r>
              <a:rPr lang="pl-PL" sz="4000" b="1" dirty="0" smtClean="0">
                <a:solidFill>
                  <a:srgbClr val="FF0000"/>
                </a:solidFill>
              </a:rPr>
              <a:t>a - zielony</a:t>
            </a:r>
            <a:endParaRPr lang="pl-PL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1560" y="404664"/>
            <a:ext cx="7344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>
                <a:solidFill>
                  <a:schemeClr val="tx1"/>
                </a:solidFill>
              </a:rPr>
              <a:t>a) homozygotę żółtą z homozygotą zieloną;</a:t>
            </a:r>
            <a:endParaRPr lang="pl-PL" sz="3200" dirty="0"/>
          </a:p>
        </p:txBody>
      </p:sp>
      <p:pic>
        <p:nvPicPr>
          <p:cNvPr id="3" name="Obraz 2" descr="krzyżów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429000"/>
            <a:ext cx="3968954" cy="2711589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899592" y="1268760"/>
            <a:ext cx="660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P: </a:t>
            </a:r>
            <a:endParaRPr lang="pl-PL" sz="3600" b="1" dirty="0"/>
          </a:p>
        </p:txBody>
      </p:sp>
      <p:sp>
        <p:nvSpPr>
          <p:cNvPr id="5" name="pole tekstowe 4"/>
          <p:cNvSpPr txBox="1"/>
          <p:nvPr/>
        </p:nvSpPr>
        <p:spPr>
          <a:xfrm>
            <a:off x="323528" y="3717032"/>
            <a:ext cx="782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F</a:t>
            </a:r>
            <a:r>
              <a:rPr lang="pl-PL" sz="3600" b="1" baseline="-25000" dirty="0" smtClean="0"/>
              <a:t>1</a:t>
            </a:r>
            <a:r>
              <a:rPr lang="pl-PL" sz="3600" b="1" dirty="0" smtClean="0"/>
              <a:t>: </a:t>
            </a:r>
            <a:endParaRPr lang="pl-PL" sz="36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899592" y="2132856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G: </a:t>
            </a:r>
            <a:endParaRPr lang="pl-PL" sz="3600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339752" y="1340768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AA</a:t>
            </a:r>
            <a:r>
              <a:rPr lang="pl-PL" sz="3600" dirty="0" smtClean="0"/>
              <a:t> x </a:t>
            </a:r>
            <a:r>
              <a:rPr lang="pl-PL" sz="3600" dirty="0" smtClean="0">
                <a:solidFill>
                  <a:srgbClr val="00B050"/>
                </a:solidFill>
              </a:rPr>
              <a:t>aa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835696" y="2060848"/>
            <a:ext cx="2647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A, </a:t>
            </a:r>
            <a:r>
              <a:rPr lang="pl-PL" sz="3600" dirty="0" err="1" smtClean="0">
                <a:solidFill>
                  <a:srgbClr val="FF0000"/>
                </a:solidFill>
              </a:rPr>
              <a:t>A</a:t>
            </a:r>
            <a:r>
              <a:rPr lang="pl-PL" sz="3600" dirty="0" smtClean="0">
                <a:solidFill>
                  <a:srgbClr val="FF0000"/>
                </a:solidFill>
              </a:rPr>
              <a:t>          </a:t>
            </a:r>
            <a:r>
              <a:rPr lang="pl-PL" sz="3600" dirty="0" err="1" smtClean="0">
                <a:solidFill>
                  <a:srgbClr val="00B050"/>
                </a:solidFill>
              </a:rPr>
              <a:t>a</a:t>
            </a:r>
            <a:r>
              <a:rPr lang="pl-PL" sz="3600" dirty="0" smtClean="0">
                <a:solidFill>
                  <a:srgbClr val="00B050"/>
                </a:solidFill>
              </a:rPr>
              <a:t>, </a:t>
            </a:r>
            <a:r>
              <a:rPr lang="pl-PL" sz="3600" dirty="0" err="1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699792" y="3718773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563888" y="3718773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691680" y="4437112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691680" y="5157192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555776" y="4438853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3563888" y="4437112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2555776" y="5229200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3563888" y="5230941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6084168" y="1340768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– żółty</a:t>
            </a:r>
          </a:p>
          <a:p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- zielony</a:t>
            </a:r>
            <a:endParaRPr lang="pl-PL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5580112" y="4869160"/>
            <a:ext cx="24118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żółtych</a:t>
            </a:r>
            <a:endParaRPr lang="pl-PL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1560" y="404664"/>
            <a:ext cx="7493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>
                <a:solidFill>
                  <a:schemeClr val="tx1"/>
                </a:solidFill>
              </a:rPr>
              <a:t>b) heterozygotę żółtą z homozygotą zieloną;</a:t>
            </a:r>
            <a:endParaRPr lang="pl-PL" sz="3200" dirty="0">
              <a:solidFill>
                <a:schemeClr val="tx1"/>
              </a:solidFill>
            </a:endParaRPr>
          </a:p>
        </p:txBody>
      </p:sp>
      <p:pic>
        <p:nvPicPr>
          <p:cNvPr id="3" name="Obraz 2" descr="krzyżów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429000"/>
            <a:ext cx="3968954" cy="2711589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899592" y="1268760"/>
            <a:ext cx="660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P: </a:t>
            </a:r>
            <a:endParaRPr lang="pl-PL" sz="3600" b="1" dirty="0"/>
          </a:p>
        </p:txBody>
      </p:sp>
      <p:sp>
        <p:nvSpPr>
          <p:cNvPr id="5" name="pole tekstowe 4"/>
          <p:cNvSpPr txBox="1"/>
          <p:nvPr/>
        </p:nvSpPr>
        <p:spPr>
          <a:xfrm>
            <a:off x="323528" y="3717032"/>
            <a:ext cx="782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F</a:t>
            </a:r>
            <a:r>
              <a:rPr lang="pl-PL" sz="3600" b="1" baseline="-25000" dirty="0" smtClean="0"/>
              <a:t>1</a:t>
            </a:r>
            <a:r>
              <a:rPr lang="pl-PL" sz="3600" b="1" dirty="0" smtClean="0"/>
              <a:t>: </a:t>
            </a:r>
            <a:endParaRPr lang="pl-PL" sz="36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899592" y="2132856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G: </a:t>
            </a:r>
            <a:endParaRPr lang="pl-PL" sz="3600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339752" y="1340768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Aa</a:t>
            </a:r>
            <a:r>
              <a:rPr lang="pl-PL" sz="3600" dirty="0" smtClean="0"/>
              <a:t> x </a:t>
            </a:r>
            <a:r>
              <a:rPr lang="pl-PL" sz="3600" dirty="0" smtClean="0">
                <a:solidFill>
                  <a:srgbClr val="00B050"/>
                </a:solidFill>
              </a:rPr>
              <a:t>aa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835696" y="2060848"/>
            <a:ext cx="2647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A, </a:t>
            </a:r>
            <a:r>
              <a:rPr lang="pl-PL" sz="3600" dirty="0" err="1" smtClean="0">
                <a:solidFill>
                  <a:srgbClr val="FF0000"/>
                </a:solidFill>
              </a:rPr>
              <a:t>a</a:t>
            </a:r>
            <a:r>
              <a:rPr lang="pl-PL" sz="3600" dirty="0" smtClean="0"/>
              <a:t>          </a:t>
            </a:r>
            <a:r>
              <a:rPr lang="pl-PL" sz="3600" dirty="0" err="1" smtClean="0">
                <a:solidFill>
                  <a:srgbClr val="00B050"/>
                </a:solidFill>
              </a:rPr>
              <a:t>a</a:t>
            </a:r>
            <a:r>
              <a:rPr lang="pl-PL" sz="3600" dirty="0" smtClean="0">
                <a:solidFill>
                  <a:srgbClr val="00B050"/>
                </a:solidFill>
              </a:rPr>
              <a:t>, </a:t>
            </a:r>
            <a:r>
              <a:rPr lang="pl-PL" sz="3600" dirty="0" err="1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699792" y="3718773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563888" y="3718773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691680" y="4437112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691680" y="5157192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555776" y="4438853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3563888" y="4437112"/>
            <a:ext cx="627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2555776" y="5229200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3563888" y="5230941"/>
            <a:ext cx="627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6084168" y="1340768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– żółty</a:t>
            </a:r>
          </a:p>
          <a:p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- zielony</a:t>
            </a:r>
            <a:endParaRPr lang="pl-PL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5580112" y="4869160"/>
            <a:ext cx="25797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żółtych</a:t>
            </a:r>
          </a:p>
          <a:p>
            <a:r>
              <a:rPr lang="pl-PL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zielonych</a:t>
            </a:r>
            <a:endParaRPr lang="pl-PL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1560" y="404664"/>
            <a:ext cx="7070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>
                <a:solidFill>
                  <a:schemeClr val="tx1"/>
                </a:solidFill>
              </a:rPr>
              <a:t>c) heterozygotę żółtą z homozygotą żółtą;</a:t>
            </a:r>
            <a:endParaRPr lang="pl-PL" sz="3200" dirty="0">
              <a:solidFill>
                <a:schemeClr val="tx1"/>
              </a:solidFill>
            </a:endParaRPr>
          </a:p>
        </p:txBody>
      </p:sp>
      <p:pic>
        <p:nvPicPr>
          <p:cNvPr id="3" name="Obraz 2" descr="krzyżów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429000"/>
            <a:ext cx="3968954" cy="2711589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899592" y="1268760"/>
            <a:ext cx="660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P: </a:t>
            </a:r>
            <a:endParaRPr lang="pl-PL" sz="3600" b="1" dirty="0"/>
          </a:p>
        </p:txBody>
      </p:sp>
      <p:sp>
        <p:nvSpPr>
          <p:cNvPr id="5" name="pole tekstowe 4"/>
          <p:cNvSpPr txBox="1"/>
          <p:nvPr/>
        </p:nvSpPr>
        <p:spPr>
          <a:xfrm>
            <a:off x="323528" y="3717032"/>
            <a:ext cx="782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F</a:t>
            </a:r>
            <a:r>
              <a:rPr lang="pl-PL" sz="3600" b="1" baseline="-25000" dirty="0" smtClean="0"/>
              <a:t>1</a:t>
            </a:r>
            <a:r>
              <a:rPr lang="pl-PL" sz="3600" b="1" dirty="0" smtClean="0"/>
              <a:t>: </a:t>
            </a:r>
            <a:endParaRPr lang="pl-PL" sz="36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899592" y="2132856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G: </a:t>
            </a:r>
            <a:endParaRPr lang="pl-PL" sz="3600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339752" y="1340768"/>
            <a:ext cx="1617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Aa</a:t>
            </a:r>
            <a:r>
              <a:rPr lang="pl-PL" sz="3600" dirty="0" smtClean="0"/>
              <a:t> x </a:t>
            </a:r>
            <a:r>
              <a:rPr lang="pl-PL" sz="3600" dirty="0" smtClean="0">
                <a:solidFill>
                  <a:srgbClr val="00B050"/>
                </a:solidFill>
              </a:rPr>
              <a:t>AA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835696" y="2060848"/>
            <a:ext cx="2696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A, </a:t>
            </a:r>
            <a:r>
              <a:rPr lang="pl-PL" sz="3600" dirty="0" err="1" smtClean="0">
                <a:solidFill>
                  <a:srgbClr val="FF0000"/>
                </a:solidFill>
              </a:rPr>
              <a:t>a</a:t>
            </a:r>
            <a:r>
              <a:rPr lang="pl-PL" sz="3600" dirty="0" smtClean="0">
                <a:solidFill>
                  <a:srgbClr val="FF0000"/>
                </a:solidFill>
              </a:rPr>
              <a:t>          </a:t>
            </a:r>
            <a:r>
              <a:rPr lang="pl-PL" sz="3600" dirty="0" err="1" smtClean="0">
                <a:solidFill>
                  <a:srgbClr val="00B050"/>
                </a:solidFill>
              </a:rPr>
              <a:t>A</a:t>
            </a:r>
            <a:r>
              <a:rPr lang="pl-PL" sz="3600" dirty="0" smtClean="0">
                <a:solidFill>
                  <a:srgbClr val="00B050"/>
                </a:solidFill>
              </a:rPr>
              <a:t>, </a:t>
            </a:r>
            <a:r>
              <a:rPr lang="pl-PL" sz="3600" dirty="0" err="1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699792" y="3718773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563888" y="3718773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691680" y="4437112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717848" y="5157192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555776" y="4438853"/>
            <a:ext cx="720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3563888" y="4437112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2555776" y="5229200"/>
            <a:ext cx="720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3563888" y="5230941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6084168" y="1340768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– żółty</a:t>
            </a:r>
          </a:p>
          <a:p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- zielony</a:t>
            </a:r>
            <a:endParaRPr lang="pl-PL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5580112" y="4869160"/>
            <a:ext cx="24118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żółtych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1560" y="404664"/>
            <a:ext cx="7236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>
                <a:solidFill>
                  <a:schemeClr val="tx1"/>
                </a:solidFill>
              </a:rPr>
              <a:t>d) heterozygotę żółtą z heterozygotą żółtą.</a:t>
            </a:r>
          </a:p>
        </p:txBody>
      </p:sp>
      <p:pic>
        <p:nvPicPr>
          <p:cNvPr id="3" name="Obraz 2" descr="krzyżów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429000"/>
            <a:ext cx="3968954" cy="2711589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899592" y="1268760"/>
            <a:ext cx="660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P: </a:t>
            </a:r>
            <a:endParaRPr lang="pl-PL" sz="3600" b="1" dirty="0"/>
          </a:p>
        </p:txBody>
      </p:sp>
      <p:sp>
        <p:nvSpPr>
          <p:cNvPr id="5" name="pole tekstowe 4"/>
          <p:cNvSpPr txBox="1"/>
          <p:nvPr/>
        </p:nvSpPr>
        <p:spPr>
          <a:xfrm>
            <a:off x="323528" y="3717032"/>
            <a:ext cx="782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F</a:t>
            </a:r>
            <a:r>
              <a:rPr lang="pl-PL" sz="3600" b="1" baseline="-25000" dirty="0" smtClean="0"/>
              <a:t>1</a:t>
            </a:r>
            <a:r>
              <a:rPr lang="pl-PL" sz="3600" b="1" dirty="0" smtClean="0"/>
              <a:t>: </a:t>
            </a:r>
            <a:endParaRPr lang="pl-PL" sz="36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899592" y="2132856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 smtClean="0"/>
              <a:t>G: </a:t>
            </a:r>
            <a:endParaRPr lang="pl-PL" sz="3600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339752" y="1340768"/>
            <a:ext cx="1617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Aa </a:t>
            </a:r>
            <a:r>
              <a:rPr lang="pl-PL" sz="3600" dirty="0" smtClean="0"/>
              <a:t>x </a:t>
            </a:r>
            <a:r>
              <a:rPr lang="pl-PL" sz="3600" dirty="0" smtClean="0">
                <a:solidFill>
                  <a:srgbClr val="00B050"/>
                </a:solidFill>
              </a:rPr>
              <a:t>Aa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835696" y="2060848"/>
            <a:ext cx="2696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A, </a:t>
            </a:r>
            <a:r>
              <a:rPr lang="pl-PL" sz="3600" dirty="0" err="1" smtClean="0">
                <a:solidFill>
                  <a:srgbClr val="FF0000"/>
                </a:solidFill>
              </a:rPr>
              <a:t>a</a:t>
            </a:r>
            <a:r>
              <a:rPr lang="pl-PL" sz="3600" dirty="0" smtClean="0">
                <a:solidFill>
                  <a:srgbClr val="FF0000"/>
                </a:solidFill>
              </a:rPr>
              <a:t>          </a:t>
            </a:r>
            <a:r>
              <a:rPr lang="pl-PL" sz="3600" dirty="0" err="1" smtClean="0">
                <a:solidFill>
                  <a:srgbClr val="00B050"/>
                </a:solidFill>
              </a:rPr>
              <a:t>A</a:t>
            </a:r>
            <a:r>
              <a:rPr lang="pl-PL" sz="3600" dirty="0" smtClean="0">
                <a:solidFill>
                  <a:srgbClr val="00B050"/>
                </a:solidFill>
              </a:rPr>
              <a:t>, </a:t>
            </a:r>
            <a:r>
              <a:rPr lang="pl-PL" sz="3600" dirty="0" err="1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699792" y="3718773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563888" y="3718773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FF0000"/>
                </a:solidFill>
              </a:rPr>
              <a:t>a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691680" y="4437112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717848" y="5157192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a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555776" y="4438853"/>
            <a:ext cx="720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3563888" y="4437112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2555776" y="5229200"/>
            <a:ext cx="67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3563888" y="5230941"/>
            <a:ext cx="627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aa</a:t>
            </a:r>
            <a:endParaRPr lang="pl-PL" sz="3600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6084168" y="1340768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– żółty</a:t>
            </a:r>
          </a:p>
          <a:p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- zielony</a:t>
            </a:r>
            <a:endParaRPr lang="pl-PL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5580112" y="4869160"/>
            <a:ext cx="25797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75% żółtych</a:t>
            </a:r>
          </a:p>
          <a:p>
            <a:r>
              <a:rPr lang="pl-PL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25% zielonych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237</Words>
  <Application>Microsoft Office PowerPoint</Application>
  <PresentationFormat>Pokaz na ekranie (4:3)</PresentationFormat>
  <Paragraphs>82</Paragraphs>
  <Slides>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Motyw pakietu Office</vt:lpstr>
      <vt:lpstr>Slajd 1</vt:lpstr>
      <vt:lpstr>Slajd 2</vt:lpstr>
      <vt:lpstr>Slajd 3</vt:lpstr>
      <vt:lpstr>Slajd 4</vt:lpstr>
      <vt:lpstr>Slajd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Daria F</dc:creator>
  <cp:lastModifiedBy>Daria F</cp:lastModifiedBy>
  <cp:revision>5</cp:revision>
  <dcterms:created xsi:type="dcterms:W3CDTF">2020-11-05T20:04:11Z</dcterms:created>
  <dcterms:modified xsi:type="dcterms:W3CDTF">2020-11-07T22:28:00Z</dcterms:modified>
</cp:coreProperties>
</file>