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56"/>
  </p:notesMasterIdLst>
  <p:handoutMasterIdLst>
    <p:handoutMasterId r:id="rId57"/>
  </p:handoutMasterIdLst>
  <p:sldIdLst>
    <p:sldId id="267" r:id="rId5"/>
    <p:sldId id="278" r:id="rId6"/>
    <p:sldId id="272" r:id="rId7"/>
    <p:sldId id="273" r:id="rId8"/>
    <p:sldId id="284" r:id="rId9"/>
    <p:sldId id="280" r:id="rId10"/>
    <p:sldId id="281" r:id="rId11"/>
    <p:sldId id="282" r:id="rId12"/>
    <p:sldId id="287" r:id="rId13"/>
    <p:sldId id="288" r:id="rId14"/>
    <p:sldId id="286" r:id="rId15"/>
    <p:sldId id="290" r:id="rId16"/>
    <p:sldId id="291" r:id="rId17"/>
    <p:sldId id="292" r:id="rId18"/>
    <p:sldId id="293" r:id="rId19"/>
    <p:sldId id="294" r:id="rId20"/>
    <p:sldId id="295" r:id="rId21"/>
    <p:sldId id="296" r:id="rId22"/>
    <p:sldId id="298" r:id="rId23"/>
    <p:sldId id="297" r:id="rId24"/>
    <p:sldId id="299" r:id="rId25"/>
    <p:sldId id="283" r:id="rId26"/>
    <p:sldId id="300" r:id="rId27"/>
    <p:sldId id="302" r:id="rId28"/>
    <p:sldId id="303" r:id="rId29"/>
    <p:sldId id="304" r:id="rId30"/>
    <p:sldId id="305" r:id="rId31"/>
    <p:sldId id="306" r:id="rId32"/>
    <p:sldId id="307" r:id="rId33"/>
    <p:sldId id="308" r:id="rId34"/>
    <p:sldId id="309" r:id="rId35"/>
    <p:sldId id="310" r:id="rId36"/>
    <p:sldId id="311" r:id="rId37"/>
    <p:sldId id="314" r:id="rId38"/>
    <p:sldId id="313" r:id="rId39"/>
    <p:sldId id="315" r:id="rId40"/>
    <p:sldId id="317" r:id="rId41"/>
    <p:sldId id="318" r:id="rId42"/>
    <p:sldId id="319" r:id="rId43"/>
    <p:sldId id="327" r:id="rId44"/>
    <p:sldId id="321" r:id="rId45"/>
    <p:sldId id="322" r:id="rId46"/>
    <p:sldId id="323" r:id="rId47"/>
    <p:sldId id="328" r:id="rId48"/>
    <p:sldId id="324" r:id="rId49"/>
    <p:sldId id="329" r:id="rId50"/>
    <p:sldId id="330" r:id="rId51"/>
    <p:sldId id="325" r:id="rId52"/>
    <p:sldId id="326" r:id="rId53"/>
    <p:sldId id="333" r:id="rId54"/>
    <p:sldId id="312" r:id="rId55"/>
  </p:sldIdLst>
  <p:sldSz cx="12188825"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FFCC"/>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94599" autoAdjust="0"/>
  </p:normalViewPr>
  <p:slideViewPr>
    <p:cSldViewPr>
      <p:cViewPr varScale="1">
        <p:scale>
          <a:sx n="72" d="100"/>
          <a:sy n="72" d="100"/>
        </p:scale>
        <p:origin x="498" y="66"/>
      </p:cViewPr>
      <p:guideLst>
        <p:guide pos="3839"/>
        <p:guide orient="horz" pos="216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Data — symbol zastępcz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2016-08-01</a:t>
            </a:r>
            <a:endParaRPr/>
          </a:p>
        </p:txBody>
      </p:sp>
      <p:sp>
        <p:nvSpPr>
          <p:cNvPr id="4" name="Stopka — symbol zastępczy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5" name="Numer slajdu — symbol zastępczy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01114579-D02A-4B51-B5DF-8EC449F77AC7}" type="slidenum">
              <a:rPr/>
              <a:t>‹#›</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Data — symbol zastępczy 2"/>
          <p:cNvSpPr>
            <a:spLocks noGrp="1"/>
          </p:cNvSpPr>
          <p:nvPr>
            <p:ph type="dt" idx="1"/>
          </p:nvPr>
        </p:nvSpPr>
        <p:spPr>
          <a:xfrm>
            <a:off x="3884613" y="0"/>
            <a:ext cx="2971800" cy="457200"/>
          </a:xfrm>
          <a:prstGeom prst="rect">
            <a:avLst/>
          </a:prstGeom>
        </p:spPr>
        <p:txBody>
          <a:bodyPr vert="horz" lIns="91440" tIns="45720" rIns="91440" bIns="45720" rtlCol="0"/>
          <a:lstStyle>
            <a:lvl1pPr algn="l" rtl="0">
              <a:defRPr sz="1200"/>
            </a:lvl1pPr>
          </a:lstStyle>
          <a:p>
            <a:pPr rtl="0"/>
            <a:r>
              <a:rPr lang="en-US"/>
              <a:t>2016-08-01</a:t>
            </a:r>
            <a:endParaRPr/>
          </a:p>
        </p:txBody>
      </p:sp>
      <p:sp>
        <p:nvSpPr>
          <p:cNvPr id="4" name="Obraz slajdu — symbol zastępczy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Notatki — symbol zastępcz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Kliknij, aby edytować style wzorca tekstu</a:t>
            </a:r>
          </a:p>
          <a:p>
            <a:pPr lvl="1" rtl="0"/>
            <a:r>
              <a:t>Drugi poziom</a:t>
            </a:r>
          </a:p>
          <a:p>
            <a:pPr lvl="2" rtl="0"/>
            <a:r>
              <a:t>Trzeci poziom</a:t>
            </a:r>
          </a:p>
          <a:p>
            <a:pPr lvl="3" rtl="0"/>
            <a:r>
              <a:t>Czwarty poziom</a:t>
            </a:r>
          </a:p>
          <a:p>
            <a:pPr lvl="4" rtl="0"/>
            <a:r>
              <a:t>Piąty poziom</a:t>
            </a:r>
          </a:p>
        </p:txBody>
      </p:sp>
      <p:sp>
        <p:nvSpPr>
          <p:cNvPr id="6" name="Stopka — symbol zastępcz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7" name="Numer slajdu — symbol zastępcz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rtl="0"/>
            <a:fld id="{C6074690-7256-4BB9-AC0F-97AEAE8CDEC2}" type="slidenum">
              <a:rPr/>
              <a:t>‹#›</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3">
        <a:schemeClr val="bg1"/>
      </p:bgRef>
    </p:bg>
    <p:spTree>
      <p:nvGrpSpPr>
        <p:cNvPr id="1" name=""/>
        <p:cNvGrpSpPr/>
        <p:nvPr/>
      </p:nvGrpSpPr>
      <p:grpSpPr>
        <a:xfrm>
          <a:off x="0" y="0"/>
          <a:ext cx="0" cy="0"/>
          <a:chOff x="0" y="0"/>
          <a:chExt cx="0" cy="0"/>
        </a:xfrm>
      </p:grpSpPr>
      <p:sp>
        <p:nvSpPr>
          <p:cNvPr id="2" name="Tytuł 1"/>
          <p:cNvSpPr>
            <a:spLocks noGrp="1"/>
          </p:cNvSpPr>
          <p:nvPr>
            <p:ph type="ctrTitle"/>
          </p:nvPr>
        </p:nvSpPr>
        <p:spPr>
          <a:xfrm>
            <a:off x="1376792" y="1905003"/>
            <a:ext cx="9435241" cy="1625599"/>
          </a:xfrm>
        </p:spPr>
        <p:txBody>
          <a:bodyPr rtlCol="0">
            <a:normAutofit/>
          </a:bodyPr>
          <a:lstStyle>
            <a:lvl1pPr algn="ctr" rtl="0">
              <a:lnSpc>
                <a:spcPct val="90000"/>
              </a:lnSpc>
              <a:defRPr sz="4800">
                <a:solidFill>
                  <a:schemeClr val="tx2"/>
                </a:solidFill>
              </a:defRPr>
            </a:lvl1pPr>
          </a:lstStyle>
          <a:p>
            <a:pPr rtl="0"/>
            <a:r>
              <a:rPr lang="pl-PL"/>
              <a:t>Kliknij, aby edytować styl</a:t>
            </a:r>
            <a:endParaRPr/>
          </a:p>
        </p:txBody>
      </p:sp>
      <p:sp>
        <p:nvSpPr>
          <p:cNvPr id="3" name="Podtytuł 2"/>
          <p:cNvSpPr>
            <a:spLocks noGrp="1"/>
          </p:cNvSpPr>
          <p:nvPr>
            <p:ph type="subTitle" idx="1"/>
          </p:nvPr>
        </p:nvSpPr>
        <p:spPr>
          <a:xfrm>
            <a:off x="1382103" y="3657123"/>
            <a:ext cx="9429931" cy="991077"/>
          </a:xfrm>
        </p:spPr>
        <p:txBody>
          <a:bodyPr rtlCol="0">
            <a:normAutofit/>
          </a:bodyPr>
          <a:lstStyle>
            <a:lvl1pPr marL="0" indent="0" algn="ctr" rtl="0">
              <a:spcBef>
                <a:spcPts val="0"/>
              </a:spcBef>
              <a:buNone/>
              <a:defRPr sz="2000" cap="all" baseline="0">
                <a:solidFill>
                  <a:schemeClr val="tx2"/>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pl-PL"/>
              <a:t>Kliknij, aby edytować styl wzorca podtytułu</a:t>
            </a:r>
            <a:endParaRPr/>
          </a:p>
        </p:txBody>
      </p:sp>
      <p:sp>
        <p:nvSpPr>
          <p:cNvPr id="5" name="Stopka — symbol zastępczy 4"/>
          <p:cNvSpPr>
            <a:spLocks noGrp="1"/>
          </p:cNvSpPr>
          <p:nvPr>
            <p:ph type="ftr" sz="quarter" idx="11"/>
          </p:nvPr>
        </p:nvSpPr>
        <p:spPr/>
        <p:txBody>
          <a:bodyPr rtlCol="0"/>
          <a:lstStyle>
            <a:lvl1pPr algn="l" rtl="0">
              <a:defRPr>
                <a:solidFill>
                  <a:schemeClr val="tx2"/>
                </a:solidFill>
              </a:defRPr>
            </a:lvl1pPr>
          </a:lstStyle>
          <a:p>
            <a:pPr rtl="0"/>
            <a:endParaRPr/>
          </a:p>
        </p:txBody>
      </p:sp>
      <p:sp>
        <p:nvSpPr>
          <p:cNvPr id="4" name="Data — symbol zastępczy 3"/>
          <p:cNvSpPr>
            <a:spLocks noGrp="1"/>
          </p:cNvSpPr>
          <p:nvPr>
            <p:ph type="dt" sz="half" idx="10"/>
          </p:nvPr>
        </p:nvSpPr>
        <p:spPr/>
        <p:txBody>
          <a:bodyPr rtlCol="0"/>
          <a:lstStyle>
            <a:lvl1pPr algn="l" rtl="0">
              <a:defRPr>
                <a:solidFill>
                  <a:schemeClr val="tx2"/>
                </a:solidFill>
              </a:defRPr>
            </a:lvl1pPr>
          </a:lstStyle>
          <a:p>
            <a:pPr rtl="0"/>
            <a:r>
              <a:rPr lang="en-US"/>
              <a:t>2016-08-01</a:t>
            </a:r>
            <a:endParaRPr/>
          </a:p>
        </p:txBody>
      </p:sp>
      <p:sp>
        <p:nvSpPr>
          <p:cNvPr id="6" name="Numer slajdu — symbol zastępczy 5"/>
          <p:cNvSpPr>
            <a:spLocks noGrp="1"/>
          </p:cNvSpPr>
          <p:nvPr>
            <p:ph type="sldNum" sz="quarter" idx="12"/>
          </p:nvPr>
        </p:nvSpPr>
        <p:spPr/>
        <p:txBody>
          <a:bodyPr rtlCol="0"/>
          <a:lstStyle>
            <a:lvl1pPr algn="l" rtl="0">
              <a:defRPr>
                <a:solidFill>
                  <a:schemeClr val="tx2"/>
                </a:solidFill>
              </a:defRPr>
            </a:lvl1pPr>
          </a:lstStyle>
          <a:p>
            <a:pPr rtl="0"/>
            <a:fld id="{DF28FB93-0A08-4E7D-8E63-9EFA29F1E093}" type="slidenum">
              <a:rPr/>
              <a:pPr/>
              <a:t>‹#›</a:t>
            </a:fld>
            <a:endParaRPr/>
          </a:p>
        </p:txBody>
      </p:sp>
      <p:grpSp>
        <p:nvGrpSpPr>
          <p:cNvPr id="7" name="Grupa 6"/>
          <p:cNvGrpSpPr/>
          <p:nvPr/>
        </p:nvGrpSpPr>
        <p:grpSpPr>
          <a:xfrm>
            <a:off x="1218882" y="1600200"/>
            <a:ext cx="9739746" cy="73152"/>
            <a:chOff x="914400" y="1200150"/>
            <a:chExt cx="7306712" cy="54864"/>
          </a:xfrm>
        </p:grpSpPr>
        <p:sp>
          <p:nvSpPr>
            <p:cNvPr id="8" name="Ow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9" name="Ow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nvGrpSpPr>
            <p:cNvPr id="10" name="Grupa 9"/>
            <p:cNvGrpSpPr/>
            <p:nvPr/>
          </p:nvGrpSpPr>
          <p:grpSpPr>
            <a:xfrm>
              <a:off x="1036847" y="1207626"/>
              <a:ext cx="7074290" cy="38998"/>
              <a:chOff x="2141408" y="1752956"/>
              <a:chExt cx="7315200" cy="38998"/>
            </a:xfrm>
            <a:solidFill>
              <a:schemeClr val="tx2"/>
            </a:solidFill>
          </p:grpSpPr>
          <p:cxnSp>
            <p:nvCxnSpPr>
              <p:cNvPr id="11" name="Łącznik prosty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Łącznik prosty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upa 12"/>
          <p:cNvGrpSpPr/>
          <p:nvPr/>
        </p:nvGrpSpPr>
        <p:grpSpPr>
          <a:xfrm>
            <a:off x="1218882" y="4851400"/>
            <a:ext cx="9739746" cy="73152"/>
            <a:chOff x="914400" y="3638550"/>
            <a:chExt cx="7306712" cy="54864"/>
          </a:xfrm>
        </p:grpSpPr>
        <p:sp>
          <p:nvSpPr>
            <p:cNvPr id="14" name="Ow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5" name="Ow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grpSp>
          <p:nvGrpSpPr>
            <p:cNvPr id="16" name="Grupa 15"/>
            <p:cNvGrpSpPr/>
            <p:nvPr/>
          </p:nvGrpSpPr>
          <p:grpSpPr>
            <a:xfrm>
              <a:off x="1036847" y="3646026"/>
              <a:ext cx="7074290" cy="38998"/>
              <a:chOff x="2141408" y="1752956"/>
              <a:chExt cx="7315200" cy="38998"/>
            </a:xfrm>
            <a:solidFill>
              <a:schemeClr val="tx2"/>
            </a:solidFill>
          </p:grpSpPr>
          <p:cxnSp>
            <p:nvCxnSpPr>
              <p:cNvPr id="17" name="Łącznik prosty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Łącznik prosty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a:p>
        </p:txBody>
      </p:sp>
      <p:sp>
        <p:nvSpPr>
          <p:cNvPr id="3" name="Zawartość — symbol zastępczy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5" name="Stopka — symbol zastępczy 4"/>
          <p:cNvSpPr>
            <a:spLocks noGrp="1"/>
          </p:cNvSpPr>
          <p:nvPr>
            <p:ph type="ftr" sz="quarter" idx="11"/>
          </p:nvPr>
        </p:nvSpPr>
        <p:spPr/>
        <p:txBody>
          <a:bodyPr rtlCol="0"/>
          <a:lstStyle/>
          <a:p>
            <a:pPr rtl="0"/>
            <a:endParaRPr/>
          </a:p>
        </p:txBody>
      </p:sp>
      <p:sp>
        <p:nvSpPr>
          <p:cNvPr id="4" name="Data — symbol zastępczy 3"/>
          <p:cNvSpPr>
            <a:spLocks noGrp="1"/>
          </p:cNvSpPr>
          <p:nvPr>
            <p:ph type="dt" sz="half" idx="10"/>
          </p:nvPr>
        </p:nvSpPr>
        <p:spPr/>
        <p:txBody>
          <a:bodyPr rtlCol="0"/>
          <a:lstStyle/>
          <a:p>
            <a:pPr rtl="0"/>
            <a:r>
              <a:rPr lang="en-US"/>
              <a:t>2016-08-01</a:t>
            </a:r>
            <a:endParaRPr/>
          </a:p>
        </p:txBody>
      </p:sp>
      <p:sp>
        <p:nvSpPr>
          <p:cNvPr id="6" name="Numer slajdu — symbol zastępczy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1422030" y="990599"/>
            <a:ext cx="9344765" cy="2235203"/>
          </a:xfrm>
        </p:spPr>
        <p:txBody>
          <a:bodyPr rtlCol="0" anchor="b">
            <a:normAutofit/>
          </a:bodyPr>
          <a:lstStyle>
            <a:lvl1pPr algn="ctr" rtl="0">
              <a:lnSpc>
                <a:spcPct val="90000"/>
              </a:lnSpc>
              <a:defRPr sz="4800" b="0" cap="none" baseline="0"/>
            </a:lvl1pPr>
          </a:lstStyle>
          <a:p>
            <a:pPr rtl="0"/>
            <a:r>
              <a:rPr lang="pl-PL"/>
              <a:t>Kliknij, aby edytować styl</a:t>
            </a:r>
            <a:endParaRPr/>
          </a:p>
        </p:txBody>
      </p:sp>
      <p:sp>
        <p:nvSpPr>
          <p:cNvPr id="3" name="Tekst — symbol zastępczy 2"/>
          <p:cNvSpPr>
            <a:spLocks noGrp="1"/>
          </p:cNvSpPr>
          <p:nvPr>
            <p:ph type="body" idx="1"/>
          </p:nvPr>
        </p:nvSpPr>
        <p:spPr>
          <a:xfrm>
            <a:off x="1422030" y="3733800"/>
            <a:ext cx="9344765" cy="1219200"/>
          </a:xfrm>
        </p:spPr>
        <p:txBody>
          <a:bodyPr rtlCol="0" anchor="t"/>
          <a:lstStyle>
            <a:lvl1pPr marL="0" indent="0" algn="ctr" rtl="0">
              <a:spcBef>
                <a:spcPts val="0"/>
              </a:spcBef>
              <a:buNone/>
              <a:defRPr sz="2000" cap="all"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pl-PL"/>
              <a:t>Kliknij, aby edytować style wzorca tekstu</a:t>
            </a:r>
          </a:p>
        </p:txBody>
      </p:sp>
      <p:sp>
        <p:nvSpPr>
          <p:cNvPr id="5" name="Stopka — symbol zastępczy 4"/>
          <p:cNvSpPr>
            <a:spLocks noGrp="1"/>
          </p:cNvSpPr>
          <p:nvPr>
            <p:ph type="ftr" sz="quarter" idx="11"/>
          </p:nvPr>
        </p:nvSpPr>
        <p:spPr/>
        <p:txBody>
          <a:bodyPr rtlCol="0"/>
          <a:lstStyle/>
          <a:p>
            <a:pPr rtl="0"/>
            <a:endParaRPr/>
          </a:p>
        </p:txBody>
      </p:sp>
      <p:sp>
        <p:nvSpPr>
          <p:cNvPr id="4" name="Data — symbol zastępczy 3"/>
          <p:cNvSpPr>
            <a:spLocks noGrp="1"/>
          </p:cNvSpPr>
          <p:nvPr>
            <p:ph type="dt" sz="half" idx="10"/>
          </p:nvPr>
        </p:nvSpPr>
        <p:spPr/>
        <p:txBody>
          <a:bodyPr rtlCol="0"/>
          <a:lstStyle/>
          <a:p>
            <a:pPr rtl="0"/>
            <a:r>
              <a:rPr lang="en-US"/>
              <a:t>2016-08-01</a:t>
            </a:r>
            <a:endParaRPr/>
          </a:p>
        </p:txBody>
      </p:sp>
      <p:sp>
        <p:nvSpPr>
          <p:cNvPr id="6" name="Numer slajdu — symbol zastępczy 5"/>
          <p:cNvSpPr>
            <a:spLocks noGrp="1"/>
          </p:cNvSpPr>
          <p:nvPr>
            <p:ph type="sldNum" sz="quarter" idx="12"/>
          </p:nvPr>
        </p:nvSpPr>
        <p:spPr/>
        <p:txBody>
          <a:bodyPr rtlCol="0"/>
          <a:lstStyle/>
          <a:p>
            <a:pPr rtl="0"/>
            <a:fld id="{DF28FB93-0A08-4E7D-8E63-9EFA29F1E093}" type="slidenum">
              <a:rPr/>
              <a:pPr/>
              <a:t>‹#›</a:t>
            </a:fld>
            <a:endParaRPr/>
          </a:p>
        </p:txBody>
      </p:sp>
      <p:grpSp>
        <p:nvGrpSpPr>
          <p:cNvPr id="13" name="Grupa 12"/>
          <p:cNvGrpSpPr/>
          <p:nvPr/>
        </p:nvGrpSpPr>
        <p:grpSpPr>
          <a:xfrm>
            <a:off x="3273781" y="3475736"/>
            <a:ext cx="5641265" cy="54864"/>
            <a:chOff x="2455975" y="2588441"/>
            <a:chExt cx="4232051" cy="41148"/>
          </a:xfrm>
        </p:grpSpPr>
        <p:sp>
          <p:nvSpPr>
            <p:cNvPr id="14" name="Ow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w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upa 15"/>
            <p:cNvGrpSpPr/>
            <p:nvPr/>
          </p:nvGrpSpPr>
          <p:grpSpPr>
            <a:xfrm>
              <a:off x="2563229" y="2594391"/>
              <a:ext cx="4023360" cy="29249"/>
              <a:chOff x="2550323" y="3458731"/>
              <a:chExt cx="4023360" cy="38998"/>
            </a:xfrm>
          </p:grpSpPr>
          <p:cxnSp>
            <p:nvCxnSpPr>
              <p:cNvPr id="17" name="Łącznik prosty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Łącznik prosty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a:p>
        </p:txBody>
      </p:sp>
      <p:sp>
        <p:nvSpPr>
          <p:cNvPr id="3" name="Zawartość — symbol zastępczy 2"/>
          <p:cNvSpPr>
            <a:spLocks noGrp="1"/>
          </p:cNvSpPr>
          <p:nvPr>
            <p:ph sz="half" idx="1"/>
          </p:nvPr>
        </p:nvSpPr>
        <p:spPr>
          <a:xfrm>
            <a:off x="1218883" y="1803400"/>
            <a:ext cx="4773956" cy="42672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800"/>
            </a:lvl6pPr>
            <a:lvl7pPr algn="l" rtl="0">
              <a:defRPr sz="1800"/>
            </a:lvl7pPr>
            <a:lvl8pPr algn="l" rtl="0">
              <a:defRPr sz="1800"/>
            </a:lvl8pPr>
            <a:lvl9pPr algn="l" rtl="0">
              <a:defRPr sz="18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4" name="Zawartość — symbol zastępczy 3"/>
          <p:cNvSpPr>
            <a:spLocks noGrp="1"/>
          </p:cNvSpPr>
          <p:nvPr>
            <p:ph sz="half" idx="2"/>
          </p:nvPr>
        </p:nvSpPr>
        <p:spPr>
          <a:xfrm>
            <a:off x="6195986" y="1803400"/>
            <a:ext cx="4773956" cy="42672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800"/>
            </a:lvl6pPr>
            <a:lvl7pPr algn="l" rtl="0">
              <a:defRPr sz="1800"/>
            </a:lvl7pPr>
            <a:lvl8pPr algn="l" rtl="0">
              <a:defRPr sz="1800" baseline="0"/>
            </a:lvl8pPr>
            <a:lvl9pPr algn="l" rtl="0">
              <a:defRPr sz="1800" baseline="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6" name="Stopka — symbol zastępczy 5"/>
          <p:cNvSpPr>
            <a:spLocks noGrp="1"/>
          </p:cNvSpPr>
          <p:nvPr>
            <p:ph type="ftr" sz="quarter" idx="11"/>
          </p:nvPr>
        </p:nvSpPr>
        <p:spPr/>
        <p:txBody>
          <a:bodyPr rtlCol="0"/>
          <a:lstStyle/>
          <a:p>
            <a:pPr rtl="0"/>
            <a:endParaRPr/>
          </a:p>
        </p:txBody>
      </p:sp>
      <p:sp>
        <p:nvSpPr>
          <p:cNvPr id="5" name="Data — symbol zastępczy 4"/>
          <p:cNvSpPr>
            <a:spLocks noGrp="1"/>
          </p:cNvSpPr>
          <p:nvPr>
            <p:ph type="dt" sz="half" idx="10"/>
          </p:nvPr>
        </p:nvSpPr>
        <p:spPr/>
        <p:txBody>
          <a:bodyPr rtlCol="0"/>
          <a:lstStyle/>
          <a:p>
            <a:pPr rtl="0"/>
            <a:r>
              <a:rPr lang="en-US"/>
              <a:t>2016-08-01</a:t>
            </a:r>
            <a:endParaRPr/>
          </a:p>
        </p:txBody>
      </p:sp>
      <p:sp>
        <p:nvSpPr>
          <p:cNvPr id="7" name="Numer slajdu — symbol zastępczy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algn="l" rtl="0">
              <a:defRPr/>
            </a:lvl1pPr>
          </a:lstStyle>
          <a:p>
            <a:pPr rtl="0"/>
            <a:r>
              <a:rPr lang="pl-PL"/>
              <a:t>Kliknij, aby edytować styl</a:t>
            </a:r>
            <a:endParaRPr/>
          </a:p>
        </p:txBody>
      </p:sp>
      <p:sp>
        <p:nvSpPr>
          <p:cNvPr id="3" name="Tekst — symbol zastępczy 2"/>
          <p:cNvSpPr>
            <a:spLocks noGrp="1"/>
          </p:cNvSpPr>
          <p:nvPr>
            <p:ph type="body" idx="1"/>
          </p:nvPr>
        </p:nvSpPr>
        <p:spPr>
          <a:xfrm>
            <a:off x="1222945"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pl-PL"/>
              <a:t>Kliknij, aby edytować style wzorca tekstu</a:t>
            </a:r>
          </a:p>
        </p:txBody>
      </p:sp>
      <p:sp>
        <p:nvSpPr>
          <p:cNvPr id="4" name="Zawartość — symbol zastępczy 3"/>
          <p:cNvSpPr>
            <a:spLocks noGrp="1"/>
          </p:cNvSpPr>
          <p:nvPr>
            <p:ph sz="half" idx="2"/>
          </p:nvPr>
        </p:nvSpPr>
        <p:spPr>
          <a:xfrm>
            <a:off x="1218883"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5" name="Tekst — symbol zastępczy 4"/>
          <p:cNvSpPr>
            <a:spLocks noGrp="1"/>
          </p:cNvSpPr>
          <p:nvPr>
            <p:ph type="body" sz="quarter" idx="3"/>
          </p:nvPr>
        </p:nvSpPr>
        <p:spPr>
          <a:xfrm>
            <a:off x="6200049" y="1803400"/>
            <a:ext cx="4769806" cy="711200"/>
          </a:xfrm>
        </p:spPr>
        <p:txBody>
          <a:bodyPr rtlCol="0" anchor="ctr">
            <a:normAutofit/>
          </a:bodyPr>
          <a:lstStyle>
            <a:lvl1pPr marL="0" indent="0" algn="l" rtl="0">
              <a:lnSpc>
                <a:spcPct val="90000"/>
              </a:lnSpc>
              <a:spcBef>
                <a:spcPts val="0"/>
              </a:spcBef>
              <a:buNone/>
              <a:defRPr sz="20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pl-PL"/>
              <a:t>Kliknij, aby edytować style wzorca tekstu</a:t>
            </a:r>
          </a:p>
        </p:txBody>
      </p:sp>
      <p:sp>
        <p:nvSpPr>
          <p:cNvPr id="6" name="Zawartość — symbol zastępczy 5"/>
          <p:cNvSpPr>
            <a:spLocks noGrp="1"/>
          </p:cNvSpPr>
          <p:nvPr>
            <p:ph sz="quarter" idx="4"/>
          </p:nvPr>
        </p:nvSpPr>
        <p:spPr>
          <a:xfrm>
            <a:off x="6195986" y="2514600"/>
            <a:ext cx="4773956" cy="3556000"/>
          </a:xfrm>
        </p:spPr>
        <p:txBody>
          <a:bodyPr rtlCol="0">
            <a:normAutofit/>
          </a:bodyPr>
          <a:lstStyle>
            <a:lvl1pPr algn="l" rtl="0">
              <a:spcBef>
                <a:spcPts val="1600"/>
              </a:spcBef>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8" name="Stopka — symbol zastępczy 7"/>
          <p:cNvSpPr>
            <a:spLocks noGrp="1"/>
          </p:cNvSpPr>
          <p:nvPr>
            <p:ph type="ftr" sz="quarter" idx="11"/>
          </p:nvPr>
        </p:nvSpPr>
        <p:spPr/>
        <p:txBody>
          <a:bodyPr rtlCol="0"/>
          <a:lstStyle/>
          <a:p>
            <a:pPr rtl="0"/>
            <a:endParaRPr/>
          </a:p>
        </p:txBody>
      </p:sp>
      <p:sp>
        <p:nvSpPr>
          <p:cNvPr id="7" name="Data — symbol zastępczy 6"/>
          <p:cNvSpPr>
            <a:spLocks noGrp="1"/>
          </p:cNvSpPr>
          <p:nvPr>
            <p:ph type="dt" sz="half" idx="10"/>
          </p:nvPr>
        </p:nvSpPr>
        <p:spPr/>
        <p:txBody>
          <a:bodyPr rtlCol="0"/>
          <a:lstStyle/>
          <a:p>
            <a:pPr rtl="0"/>
            <a:r>
              <a:rPr lang="en-US"/>
              <a:t>2016-08-01</a:t>
            </a:r>
            <a:endParaRPr/>
          </a:p>
        </p:txBody>
      </p:sp>
      <p:sp>
        <p:nvSpPr>
          <p:cNvPr id="9" name="Numer slajdu — symbol zastępczy 8"/>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a:p>
        </p:txBody>
      </p:sp>
      <p:sp>
        <p:nvSpPr>
          <p:cNvPr id="4" name="Stopka — symbol zastępczy 3"/>
          <p:cNvSpPr>
            <a:spLocks noGrp="1"/>
          </p:cNvSpPr>
          <p:nvPr>
            <p:ph type="ftr" sz="quarter" idx="11"/>
          </p:nvPr>
        </p:nvSpPr>
        <p:spPr/>
        <p:txBody>
          <a:bodyPr rtlCol="0"/>
          <a:lstStyle/>
          <a:p>
            <a:pPr rtl="0"/>
            <a:endParaRPr/>
          </a:p>
        </p:txBody>
      </p:sp>
      <p:sp>
        <p:nvSpPr>
          <p:cNvPr id="3" name="Data — symbol zastępczy 2"/>
          <p:cNvSpPr>
            <a:spLocks noGrp="1"/>
          </p:cNvSpPr>
          <p:nvPr>
            <p:ph type="dt" sz="half" idx="10"/>
          </p:nvPr>
        </p:nvSpPr>
        <p:spPr/>
        <p:txBody>
          <a:bodyPr rtlCol="0"/>
          <a:lstStyle/>
          <a:p>
            <a:pPr rtl="0"/>
            <a:r>
              <a:rPr lang="en-US"/>
              <a:t>2016-08-01</a:t>
            </a:r>
            <a:endParaRPr/>
          </a:p>
        </p:txBody>
      </p:sp>
      <p:sp>
        <p:nvSpPr>
          <p:cNvPr id="5" name="Numer slajdu — symbol zastępczy 4"/>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3" name="Stopka — symbol zastępczy 2"/>
          <p:cNvSpPr>
            <a:spLocks noGrp="1"/>
          </p:cNvSpPr>
          <p:nvPr>
            <p:ph type="ftr" sz="quarter" idx="11"/>
          </p:nvPr>
        </p:nvSpPr>
        <p:spPr/>
        <p:txBody>
          <a:bodyPr rtlCol="0"/>
          <a:lstStyle/>
          <a:p>
            <a:pPr rtl="0"/>
            <a:endParaRPr/>
          </a:p>
        </p:txBody>
      </p:sp>
      <p:sp>
        <p:nvSpPr>
          <p:cNvPr id="2" name="Data — symbol zastępczy 1"/>
          <p:cNvSpPr>
            <a:spLocks noGrp="1"/>
          </p:cNvSpPr>
          <p:nvPr>
            <p:ph type="dt" sz="half" idx="10"/>
          </p:nvPr>
        </p:nvSpPr>
        <p:spPr/>
        <p:txBody>
          <a:bodyPr rtlCol="0"/>
          <a:lstStyle/>
          <a:p>
            <a:pPr rtl="0"/>
            <a:r>
              <a:rPr lang="en-US"/>
              <a:t>2016-08-01</a:t>
            </a:r>
            <a:endParaRPr/>
          </a:p>
        </p:txBody>
      </p:sp>
      <p:sp>
        <p:nvSpPr>
          <p:cNvPr id="4" name="Numer slajdu — symbol zastępczy 3"/>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nchor="b">
            <a:normAutofit/>
          </a:bodyPr>
          <a:lstStyle>
            <a:lvl1pPr algn="l" rtl="0">
              <a:defRPr sz="3200" b="0"/>
            </a:lvl1pPr>
          </a:lstStyle>
          <a:p>
            <a:pPr rtl="0"/>
            <a:r>
              <a:rPr lang="pl-PL"/>
              <a:t>Kliknij, aby edytować styl</a:t>
            </a:r>
            <a:endParaRPr/>
          </a:p>
        </p:txBody>
      </p:sp>
      <p:sp>
        <p:nvSpPr>
          <p:cNvPr id="3" name="Zawartość — symbol zastępczy 2"/>
          <p:cNvSpPr>
            <a:spLocks noGrp="1"/>
          </p:cNvSpPr>
          <p:nvPr>
            <p:ph idx="1"/>
          </p:nvPr>
        </p:nvSpPr>
        <p:spPr>
          <a:xfrm>
            <a:off x="1218883" y="1803400"/>
            <a:ext cx="6602281" cy="4267201"/>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baseline="0"/>
            </a:lvl8pPr>
            <a:lvl9pPr algn="l" rtl="0">
              <a:defRPr sz="1600" baseline="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4" name="Tekst — symbol zastępczy 3"/>
          <p:cNvSpPr>
            <a:spLocks noGrp="1"/>
          </p:cNvSpPr>
          <p:nvPr>
            <p:ph type="body" sz="half" idx="2"/>
          </p:nvPr>
        </p:nvSpPr>
        <p:spPr>
          <a:xfrm>
            <a:off x="8125883" y="1803400"/>
            <a:ext cx="2844060" cy="4267201"/>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pl-PL"/>
              <a:t>Kliknij, aby edytować style wzorca tekstu</a:t>
            </a:r>
          </a:p>
        </p:txBody>
      </p:sp>
      <p:sp>
        <p:nvSpPr>
          <p:cNvPr id="6" name="Stopka — symbol zastępczy 5"/>
          <p:cNvSpPr>
            <a:spLocks noGrp="1"/>
          </p:cNvSpPr>
          <p:nvPr>
            <p:ph type="ftr" sz="quarter" idx="11"/>
          </p:nvPr>
        </p:nvSpPr>
        <p:spPr/>
        <p:txBody>
          <a:bodyPr rtlCol="0"/>
          <a:lstStyle/>
          <a:p>
            <a:pPr rtl="0"/>
            <a:endParaRPr/>
          </a:p>
        </p:txBody>
      </p:sp>
      <p:sp>
        <p:nvSpPr>
          <p:cNvPr id="5" name="Data — symbol zastępczy 4"/>
          <p:cNvSpPr>
            <a:spLocks noGrp="1"/>
          </p:cNvSpPr>
          <p:nvPr>
            <p:ph type="dt" sz="half" idx="10"/>
          </p:nvPr>
        </p:nvSpPr>
        <p:spPr/>
        <p:txBody>
          <a:bodyPr rtlCol="0"/>
          <a:lstStyle/>
          <a:p>
            <a:pPr rtl="0"/>
            <a:r>
              <a:rPr lang="en-US"/>
              <a:t>2016-08-01</a:t>
            </a:r>
            <a:endParaRPr/>
          </a:p>
        </p:txBody>
      </p:sp>
      <p:sp>
        <p:nvSpPr>
          <p:cNvPr id="7" name="Numer slajdu — symbol zastępczy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nchor="b">
            <a:normAutofit/>
          </a:bodyPr>
          <a:lstStyle>
            <a:lvl1pPr algn="l" rtl="0">
              <a:defRPr sz="3200" b="0"/>
            </a:lvl1pPr>
          </a:lstStyle>
          <a:p>
            <a:pPr rtl="0"/>
            <a:r>
              <a:rPr lang="pl-PL"/>
              <a:t>Kliknij, aby edytować styl</a:t>
            </a:r>
            <a:endParaRPr/>
          </a:p>
        </p:txBody>
      </p:sp>
      <p:sp>
        <p:nvSpPr>
          <p:cNvPr id="8" name="Prostokąt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a:p>
        </p:txBody>
      </p:sp>
      <p:sp>
        <p:nvSpPr>
          <p:cNvPr id="3" name="Obraz — symbol zastępczy 2" descr="Pusty symbol zastępczy pozwalający dodać obraz. Kliknij symbol zastępczy i wybierz obraz, który chcesz dodać."/>
          <p:cNvSpPr>
            <a:spLocks noGrp="1"/>
          </p:cNvSpPr>
          <p:nvPr>
            <p:ph type="pic" idx="1"/>
          </p:nvPr>
        </p:nvSpPr>
        <p:spPr>
          <a:xfrm>
            <a:off x="1338739" y="1925320"/>
            <a:ext cx="6362567" cy="4023360"/>
          </a:xfrm>
          <a:solidFill>
            <a:schemeClr val="bg2"/>
          </a:solidFill>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pl-PL"/>
              <a:t>Kliknij ikonę, aby dodać obraz</a:t>
            </a:r>
            <a:endParaRPr/>
          </a:p>
        </p:txBody>
      </p:sp>
      <p:sp>
        <p:nvSpPr>
          <p:cNvPr id="4" name="Tekst — symbol zastępczy 3"/>
          <p:cNvSpPr>
            <a:spLocks noGrp="1"/>
          </p:cNvSpPr>
          <p:nvPr>
            <p:ph type="body" sz="half" idx="2"/>
          </p:nvPr>
        </p:nvSpPr>
        <p:spPr>
          <a:xfrm>
            <a:off x="8125883" y="1803401"/>
            <a:ext cx="2844060" cy="4165600"/>
          </a:xfrm>
        </p:spPr>
        <p:txBody>
          <a:bodyPr rtlCol="0">
            <a:normAutofit/>
          </a:bodyPr>
          <a:lstStyle>
            <a:lvl1pPr marL="0" indent="0" algn="l" rtl="0">
              <a:spcBef>
                <a:spcPts val="1600"/>
              </a:spcBef>
              <a:buNone/>
              <a:defRPr sz="20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pl-PL"/>
              <a:t>Kliknij, aby edytować style wzorca tekstu</a:t>
            </a:r>
          </a:p>
        </p:txBody>
      </p:sp>
      <p:sp>
        <p:nvSpPr>
          <p:cNvPr id="6" name="Stopka — symbol zastępczy 5"/>
          <p:cNvSpPr>
            <a:spLocks noGrp="1"/>
          </p:cNvSpPr>
          <p:nvPr>
            <p:ph type="ftr" sz="quarter" idx="11"/>
          </p:nvPr>
        </p:nvSpPr>
        <p:spPr/>
        <p:txBody>
          <a:bodyPr rtlCol="0"/>
          <a:lstStyle/>
          <a:p>
            <a:pPr rtl="0"/>
            <a:endParaRPr/>
          </a:p>
        </p:txBody>
      </p:sp>
      <p:sp>
        <p:nvSpPr>
          <p:cNvPr id="5" name="Data — symbol zastępczy 4"/>
          <p:cNvSpPr>
            <a:spLocks noGrp="1"/>
          </p:cNvSpPr>
          <p:nvPr>
            <p:ph type="dt" sz="half" idx="10"/>
          </p:nvPr>
        </p:nvSpPr>
        <p:spPr/>
        <p:txBody>
          <a:bodyPr rtlCol="0"/>
          <a:lstStyle/>
          <a:p>
            <a:pPr rtl="0"/>
            <a:r>
              <a:rPr lang="en-US"/>
              <a:t>2016-08-01</a:t>
            </a:r>
            <a:endParaRPr/>
          </a:p>
        </p:txBody>
      </p:sp>
      <p:sp>
        <p:nvSpPr>
          <p:cNvPr id="7" name="Numer slajdu — symbol zastępczy 6"/>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a:p>
        </p:txBody>
      </p:sp>
      <p:sp>
        <p:nvSpPr>
          <p:cNvPr id="3" name="Tekst pionowy — symbol zastępczy 2"/>
          <p:cNvSpPr>
            <a:spLocks noGrp="1"/>
          </p:cNvSpPr>
          <p:nvPr>
            <p:ph type="body" orient="vert" idx="1"/>
          </p:nvPr>
        </p:nvSpPr>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5" name="Stopka — symbol zastępczy 4"/>
          <p:cNvSpPr>
            <a:spLocks noGrp="1"/>
          </p:cNvSpPr>
          <p:nvPr>
            <p:ph type="ftr" sz="quarter" idx="11"/>
          </p:nvPr>
        </p:nvSpPr>
        <p:spPr/>
        <p:txBody>
          <a:bodyPr rtlCol="0"/>
          <a:lstStyle/>
          <a:p>
            <a:pPr rtl="0"/>
            <a:endParaRPr/>
          </a:p>
        </p:txBody>
      </p:sp>
      <p:sp>
        <p:nvSpPr>
          <p:cNvPr id="4" name="Data — symbol zastępczy 3"/>
          <p:cNvSpPr>
            <a:spLocks noGrp="1"/>
          </p:cNvSpPr>
          <p:nvPr>
            <p:ph type="dt" sz="half" idx="10"/>
          </p:nvPr>
        </p:nvSpPr>
        <p:spPr/>
        <p:txBody>
          <a:bodyPr rtlCol="0"/>
          <a:lstStyle/>
          <a:p>
            <a:pPr rtl="0"/>
            <a:r>
              <a:rPr lang="en-US"/>
              <a:t>2016-08-01</a:t>
            </a:r>
            <a:endParaRPr/>
          </a:p>
        </p:txBody>
      </p:sp>
      <p:sp>
        <p:nvSpPr>
          <p:cNvPr id="6" name="Numer slajdu — symbol zastępczy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9834563" y="434975"/>
            <a:ext cx="1168400" cy="5661025"/>
          </a:xfrm>
        </p:spPr>
        <p:txBody>
          <a:bodyPr vert="eaVert" rtlCol="0"/>
          <a:lstStyle/>
          <a:p>
            <a:pPr rtl="0"/>
            <a:r>
              <a:rPr lang="pl-PL"/>
              <a:t>Kliknij, aby edytować styl</a:t>
            </a:r>
            <a:endParaRPr/>
          </a:p>
        </p:txBody>
      </p:sp>
      <p:sp>
        <p:nvSpPr>
          <p:cNvPr id="3" name="Tekst pionowy — symbol zastępczy 2"/>
          <p:cNvSpPr>
            <a:spLocks noGrp="1"/>
          </p:cNvSpPr>
          <p:nvPr>
            <p:ph type="body" orient="vert" idx="1"/>
          </p:nvPr>
        </p:nvSpPr>
        <p:spPr>
          <a:xfrm>
            <a:off x="1217613" y="434975"/>
            <a:ext cx="8413750" cy="5661025"/>
          </a:xfrm>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a:p>
        </p:txBody>
      </p:sp>
      <p:sp>
        <p:nvSpPr>
          <p:cNvPr id="5" name="Stopka — symbol zastępczy 4"/>
          <p:cNvSpPr>
            <a:spLocks noGrp="1"/>
          </p:cNvSpPr>
          <p:nvPr>
            <p:ph type="ftr" sz="quarter" idx="11"/>
          </p:nvPr>
        </p:nvSpPr>
        <p:spPr/>
        <p:txBody>
          <a:bodyPr rtlCol="0"/>
          <a:lstStyle/>
          <a:p>
            <a:pPr rtl="0"/>
            <a:endParaRPr/>
          </a:p>
        </p:txBody>
      </p:sp>
      <p:sp>
        <p:nvSpPr>
          <p:cNvPr id="4" name="Data — symbol zastępczy 3"/>
          <p:cNvSpPr>
            <a:spLocks noGrp="1"/>
          </p:cNvSpPr>
          <p:nvPr>
            <p:ph type="dt" sz="half" idx="10"/>
          </p:nvPr>
        </p:nvSpPr>
        <p:spPr/>
        <p:txBody>
          <a:bodyPr rtlCol="0"/>
          <a:lstStyle/>
          <a:p>
            <a:pPr rtl="0"/>
            <a:r>
              <a:rPr lang="en-US"/>
              <a:t>2016-08-01</a:t>
            </a:r>
            <a:endParaRPr/>
          </a:p>
        </p:txBody>
      </p:sp>
      <p:sp>
        <p:nvSpPr>
          <p:cNvPr id="6" name="Numer slajdu — symbol zastępczy 5"/>
          <p:cNvSpPr>
            <a:spLocks noGrp="1"/>
          </p:cNvSpPr>
          <p:nvPr>
            <p:ph type="sldNum" sz="quarter" idx="12"/>
          </p:nvPr>
        </p:nvSpPr>
        <p:spPr/>
        <p:txBody>
          <a:bodyPr rtlCol="0"/>
          <a:lstStyle/>
          <a:p>
            <a:pPr rtl="0"/>
            <a:fld id="{DF28FB93-0A08-4E7D-8E63-9EFA29F1E093}" type="slidenum">
              <a:rPr/>
              <a:pPr/>
              <a:t>‹#›</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Prostokąt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rtl="0"/>
            <a:endParaRPr sz="2400"/>
          </a:p>
        </p:txBody>
      </p:sp>
      <p:sp>
        <p:nvSpPr>
          <p:cNvPr id="8" name="Prostokąt zaokrąglony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a:p>
        </p:txBody>
      </p:sp>
      <p:sp>
        <p:nvSpPr>
          <p:cNvPr id="2" name="Tytuł — symbol zastępczy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pPr rtl="0"/>
            <a:r>
              <a:t>Kliknij, aby edytować styl wzorca tytułu</a:t>
            </a:r>
          </a:p>
        </p:txBody>
      </p:sp>
      <p:sp>
        <p:nvSpPr>
          <p:cNvPr id="3" name="Tekst — symbol zastępczy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rtl="0"/>
            <a:r>
              <a:t>Kliknij, aby edytować style wzorca tekstu</a:t>
            </a:r>
          </a:p>
          <a:p>
            <a:pPr lvl="1" rtl="0"/>
            <a:r>
              <a:t>Drugi poziom</a:t>
            </a:r>
          </a:p>
          <a:p>
            <a:pPr lvl="2" rtl="0"/>
            <a:r>
              <a:t>Trzeci poziom</a:t>
            </a:r>
          </a:p>
          <a:p>
            <a:pPr lvl="3" rtl="0"/>
            <a:r>
              <a:t>Czwarty poziom</a:t>
            </a:r>
          </a:p>
          <a:p>
            <a:pPr lvl="4" rtl="0"/>
            <a:r>
              <a:t>Piąty poziom</a:t>
            </a:r>
          </a:p>
        </p:txBody>
      </p:sp>
      <p:sp>
        <p:nvSpPr>
          <p:cNvPr id="5" name="Stopka — symbol zastępczy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rtl="0">
              <a:defRPr sz="1100">
                <a:solidFill>
                  <a:schemeClr val="tx1"/>
                </a:solidFill>
              </a:defRPr>
            </a:lvl1pPr>
          </a:lstStyle>
          <a:p>
            <a:pPr rtl="0"/>
            <a:endParaRPr/>
          </a:p>
        </p:txBody>
      </p:sp>
      <p:sp>
        <p:nvSpPr>
          <p:cNvPr id="4" name="Data — symbol zastępczy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l" rtl="0">
              <a:defRPr sz="1100">
                <a:solidFill>
                  <a:schemeClr val="tx1"/>
                </a:solidFill>
              </a:defRPr>
            </a:lvl1pPr>
          </a:lstStyle>
          <a:p>
            <a:pPr rtl="0"/>
            <a:r>
              <a:rPr lang="en-US"/>
              <a:t>2016-08-01</a:t>
            </a:r>
            <a:endParaRPr/>
          </a:p>
        </p:txBody>
      </p:sp>
      <p:sp>
        <p:nvSpPr>
          <p:cNvPr id="6" name="Numer slajdu — symbol zastępczy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l" rtl="0">
              <a:defRPr sz="1100">
                <a:solidFill>
                  <a:schemeClr val="tx1"/>
                </a:solidFill>
              </a:defRPr>
            </a:lvl1pPr>
          </a:lstStyle>
          <a:p>
            <a:pPr rtl="0"/>
            <a:fld id="{DF28FB93-0A08-4E7D-8E63-9EFA29F1E093}" type="slidenum">
              <a:rPr/>
              <a:pPr/>
              <a:t>‹#›</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rtlCol="0"/>
          <a:lstStyle/>
          <a:p>
            <a:pPr rtl="0"/>
            <a:r>
              <a:rPr lang="pl-PL" dirty="0"/>
              <a:t>Enzymy</a:t>
            </a:r>
            <a:br>
              <a:rPr lang="pl-PL" dirty="0"/>
            </a:br>
            <a:endParaRPr lang="pl" dirty="0"/>
          </a:p>
        </p:txBody>
      </p:sp>
      <p:sp>
        <p:nvSpPr>
          <p:cNvPr id="3" name="Podtytuł 2"/>
          <p:cNvSpPr>
            <a:spLocks noGrp="1"/>
          </p:cNvSpPr>
          <p:nvPr>
            <p:ph type="subTitle" idx="1"/>
          </p:nvPr>
        </p:nvSpPr>
        <p:spPr>
          <a:xfrm>
            <a:off x="1332876" y="4437112"/>
            <a:ext cx="9429931" cy="2232248"/>
          </a:xfrm>
        </p:spPr>
        <p:txBody>
          <a:bodyPr rtlCol="0">
            <a:normAutofit/>
          </a:bodyPr>
          <a:lstStyle/>
          <a:p>
            <a:pPr rtl="0"/>
            <a:r>
              <a:rPr lang="pl-PL" dirty="0"/>
              <a:t>C</a:t>
            </a:r>
            <a:r>
              <a:rPr lang="pl" dirty="0"/>
              <a:t>ele:</a:t>
            </a:r>
          </a:p>
          <a:p>
            <a:pPr rtl="0"/>
            <a:endParaRPr lang="pl" dirty="0"/>
          </a:p>
          <a:p>
            <a:pPr algn="l" rtl="0"/>
            <a:r>
              <a:rPr lang="pl" dirty="0"/>
              <a:t>- </a:t>
            </a:r>
            <a:r>
              <a:rPr lang="pl-PL" dirty="0"/>
              <a:t>POZNASZ BUDOWĘ ENZYMÓW</a:t>
            </a:r>
          </a:p>
          <a:p>
            <a:pPr algn="l" rtl="0"/>
            <a:r>
              <a:rPr lang="pl-PL" dirty="0"/>
              <a:t>- ZAPOZNASZ SIĘ Z WŁAŚCIWOSCIAMI ENZYMÓW</a:t>
            </a:r>
          </a:p>
          <a:p>
            <a:pPr algn="l" rtl="0"/>
            <a:r>
              <a:rPr lang="pl-PL" dirty="0"/>
              <a:t>- POZNASZ ISTOTĘ KATALIZY ENZYMATYCZNEJ</a:t>
            </a:r>
            <a:endParaRPr lang="pl" dirty="0"/>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013374" y="3886130"/>
            <a:ext cx="9751060" cy="923330"/>
          </a:xfrm>
          <a:solidFill>
            <a:schemeClr val="accent2"/>
          </a:solidFill>
        </p:spPr>
        <p:txBody>
          <a:bodyPr rtlCol="0">
            <a:normAutofit/>
          </a:bodyPr>
          <a:lstStyle/>
          <a:p>
            <a:pPr rtl="0"/>
            <a:r>
              <a:rPr lang="pl-PL" sz="2400" dirty="0">
                <a:solidFill>
                  <a:schemeClr val="bg1"/>
                </a:solidFill>
              </a:rPr>
              <a:t>NP. ZWIĄZKI tj. SKROBIA W WYNIKU DZIŁANIA ENZYMÓW ROZKLADANE SĄ NA ZWIĄZKI PROSTE NP. GLUKOZĘ. </a:t>
            </a:r>
            <a:endParaRPr lang="pl" sz="2400" dirty="0">
              <a:solidFill>
                <a:schemeClr val="bg1"/>
              </a:solidFill>
            </a:endParaRPr>
          </a:p>
        </p:txBody>
      </p:sp>
      <p:sp>
        <p:nvSpPr>
          <p:cNvPr id="14" name="Zawartość — symbol zastępczy 13"/>
          <p:cNvSpPr>
            <a:spLocks noGrp="1"/>
          </p:cNvSpPr>
          <p:nvPr>
            <p:ph idx="1"/>
          </p:nvPr>
        </p:nvSpPr>
        <p:spPr>
          <a:xfrm>
            <a:off x="961716" y="819375"/>
            <a:ext cx="10389279" cy="1409576"/>
          </a:xfrm>
          <a:solidFill>
            <a:schemeClr val="accent2"/>
          </a:solidFill>
          <a:scene3d>
            <a:camera prst="orthographicFront"/>
            <a:lightRig rig="threePt" dir="t"/>
          </a:scene3d>
          <a:sp3d>
            <a:bevelT/>
          </a:sp3d>
        </p:spPr>
        <p:txBody>
          <a:bodyPr rtlCol="0"/>
          <a:lstStyle/>
          <a:p>
            <a:r>
              <a:rPr lang="pl-PL" dirty="0">
                <a:solidFill>
                  <a:schemeClr val="bg1"/>
                </a:solidFill>
              </a:rPr>
              <a:t>ENZYMY </a:t>
            </a:r>
          </a:p>
          <a:p>
            <a:r>
              <a:rPr lang="pl-PL" dirty="0">
                <a:solidFill>
                  <a:schemeClr val="bg1"/>
                </a:solidFill>
              </a:rPr>
              <a:t>TO ZWIĄZKI ( ZWYKLE BIAŁKA), KTÓRE PRZYSPIESZAJĄ PRZEBIEG REAKCJI  ZACHODZĄCYCH W ORGANIZMIE.</a:t>
            </a:r>
          </a:p>
          <a:p>
            <a:endParaRPr lang="pl" dirty="0">
              <a:solidFill>
                <a:schemeClr val="bg1"/>
              </a:solidFill>
            </a:endParaRPr>
          </a:p>
        </p:txBody>
      </p:sp>
      <p:sp>
        <p:nvSpPr>
          <p:cNvPr id="2" name="pole tekstowe 1">
            <a:extLst>
              <a:ext uri="{FF2B5EF4-FFF2-40B4-BE49-F238E27FC236}">
                <a16:creationId xmlns:a16="http://schemas.microsoft.com/office/drawing/2014/main" id="{E5A241B6-3C37-4179-8C43-9A624547F914}"/>
              </a:ext>
            </a:extLst>
          </p:cNvPr>
          <p:cNvSpPr txBox="1"/>
          <p:nvPr/>
        </p:nvSpPr>
        <p:spPr>
          <a:xfrm>
            <a:off x="1334976" y="2609409"/>
            <a:ext cx="3960440" cy="646331"/>
          </a:xfrm>
          <a:prstGeom prst="rect">
            <a:avLst/>
          </a:prstGeom>
          <a:solidFill>
            <a:srgbClr val="006600"/>
          </a:solidFill>
        </p:spPr>
        <p:txBody>
          <a:bodyPr wrap="square" rtlCol="0">
            <a:spAutoFit/>
          </a:bodyPr>
          <a:lstStyle/>
          <a:p>
            <a:pPr algn="ctr"/>
            <a:r>
              <a:rPr lang="pl-PL" dirty="0">
                <a:solidFill>
                  <a:schemeClr val="bg1"/>
                </a:solidFill>
              </a:rPr>
              <a:t>NIE SĄ ANI SUBSTRATAMI </a:t>
            </a:r>
          </a:p>
          <a:p>
            <a:pPr algn="ctr"/>
            <a:r>
              <a:rPr lang="pl-PL" dirty="0">
                <a:solidFill>
                  <a:schemeClr val="bg1"/>
                </a:solidFill>
              </a:rPr>
              <a:t>ANI PRODUKTAMI REAKCJI</a:t>
            </a:r>
          </a:p>
        </p:txBody>
      </p:sp>
      <p:sp>
        <p:nvSpPr>
          <p:cNvPr id="3" name="pole tekstowe 2">
            <a:extLst>
              <a:ext uri="{FF2B5EF4-FFF2-40B4-BE49-F238E27FC236}">
                <a16:creationId xmlns:a16="http://schemas.microsoft.com/office/drawing/2014/main" id="{FCC87D10-0234-42BD-914F-D6AB5BA73D3A}"/>
              </a:ext>
            </a:extLst>
          </p:cNvPr>
          <p:cNvSpPr txBox="1"/>
          <p:nvPr/>
        </p:nvSpPr>
        <p:spPr>
          <a:xfrm>
            <a:off x="6893410" y="2574587"/>
            <a:ext cx="3456384" cy="923330"/>
          </a:xfrm>
          <a:prstGeom prst="rect">
            <a:avLst/>
          </a:prstGeom>
          <a:solidFill>
            <a:srgbClr val="006600"/>
          </a:solidFill>
        </p:spPr>
        <p:txBody>
          <a:bodyPr wrap="square" rtlCol="0">
            <a:spAutoFit/>
          </a:bodyPr>
          <a:lstStyle/>
          <a:p>
            <a:pPr algn="ctr"/>
            <a:r>
              <a:rPr lang="pl-PL" dirty="0">
                <a:solidFill>
                  <a:schemeClr val="bg1"/>
                </a:solidFill>
              </a:rPr>
              <a:t>SĄ KONIECZNE DO PRZEBIEGU REAKCJI SYNTEZY I ROZKŁADU. </a:t>
            </a:r>
          </a:p>
        </p:txBody>
      </p:sp>
      <p:sp>
        <p:nvSpPr>
          <p:cNvPr id="4" name="pole tekstowe 3">
            <a:extLst>
              <a:ext uri="{FF2B5EF4-FFF2-40B4-BE49-F238E27FC236}">
                <a16:creationId xmlns:a16="http://schemas.microsoft.com/office/drawing/2014/main" id="{2103A611-2369-4182-B6FF-53A6445CF3CA}"/>
              </a:ext>
            </a:extLst>
          </p:cNvPr>
          <p:cNvSpPr txBox="1"/>
          <p:nvPr/>
        </p:nvSpPr>
        <p:spPr>
          <a:xfrm>
            <a:off x="3790156" y="5197673"/>
            <a:ext cx="4608512" cy="923330"/>
          </a:xfrm>
          <a:prstGeom prst="rect">
            <a:avLst/>
          </a:prstGeom>
          <a:solidFill>
            <a:srgbClr val="006600"/>
          </a:solidFill>
        </p:spPr>
        <p:txBody>
          <a:bodyPr wrap="square" rtlCol="0">
            <a:spAutoFit/>
          </a:bodyPr>
          <a:lstStyle/>
          <a:p>
            <a:r>
              <a:rPr lang="pl-PL" dirty="0">
                <a:solidFill>
                  <a:schemeClr val="bg1"/>
                </a:solidFill>
              </a:rPr>
              <a:t>BIORĄ UDZIAŁ  W PROCESACH METABOLICZNYCH NP. ODDYCHANIU KOMÓRKOWYM LUB SYNTEZIE BIAŁEK</a:t>
            </a:r>
          </a:p>
        </p:txBody>
      </p:sp>
    </p:spTree>
    <p:extLst>
      <p:ext uri="{BB962C8B-B14F-4D97-AF65-F5344CB8AC3E}">
        <p14:creationId xmlns:p14="http://schemas.microsoft.com/office/powerpoint/2010/main" val="1016464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85900" y="908720"/>
            <a:ext cx="4392488" cy="619472"/>
          </a:xfrm>
        </p:spPr>
        <p:txBody>
          <a:bodyPr rtlCol="0"/>
          <a:lstStyle/>
          <a:p>
            <a:pPr rtl="0"/>
            <a:r>
              <a:rPr lang="pl" b="1" dirty="0"/>
              <a:t>BUDOWA ENZYMÓW </a:t>
            </a:r>
          </a:p>
        </p:txBody>
      </p:sp>
      <p:sp>
        <p:nvSpPr>
          <p:cNvPr id="3" name="pole tekstowe 2">
            <a:extLst>
              <a:ext uri="{FF2B5EF4-FFF2-40B4-BE49-F238E27FC236}">
                <a16:creationId xmlns:a16="http://schemas.microsoft.com/office/drawing/2014/main" id="{58C9C387-2BAE-427D-AB05-A1C9E25308B0}"/>
              </a:ext>
            </a:extLst>
          </p:cNvPr>
          <p:cNvSpPr txBox="1"/>
          <p:nvPr/>
        </p:nvSpPr>
        <p:spPr>
          <a:xfrm>
            <a:off x="992588" y="1528192"/>
            <a:ext cx="8424936" cy="2308324"/>
          </a:xfrm>
          <a:prstGeom prst="rect">
            <a:avLst/>
          </a:prstGeom>
          <a:solidFill>
            <a:schemeClr val="tx1">
              <a:lumMod val="40000"/>
              <a:lumOff val="60000"/>
            </a:schemeClr>
          </a:solidFill>
        </p:spPr>
        <p:txBody>
          <a:bodyPr wrap="square" rtlCol="0">
            <a:spAutoFit/>
          </a:bodyPr>
          <a:lstStyle/>
          <a:p>
            <a:r>
              <a:rPr lang="pl-PL" sz="2400" dirty="0"/>
              <a:t>WIĘKSZOŚĆ ENZYMÓW TO BIAŁKA. </a:t>
            </a:r>
          </a:p>
          <a:p>
            <a:r>
              <a:rPr lang="pl-PL" sz="2400" dirty="0"/>
              <a:t>Składają się z części białkowej i niebiałkowej. </a:t>
            </a:r>
          </a:p>
          <a:p>
            <a:r>
              <a:rPr lang="pl-PL" sz="2400" dirty="0"/>
              <a:t>Część niebiałkowa to np. jony metali ( magnezu, cynku, i miedzi) oraz tzw. koenzymy ( witaminy  i przenośniki elektronów). Każdy enzym ma centrum aktywne – obszar, w którym wiążą się z nim cząsteczki jednego substratu lub kilku.</a:t>
            </a:r>
          </a:p>
        </p:txBody>
      </p:sp>
      <p:pic>
        <p:nvPicPr>
          <p:cNvPr id="1026" name="Picture 2" descr="Enzymy – budowa i działanie - dlaucznia.pl">
            <a:extLst>
              <a:ext uri="{FF2B5EF4-FFF2-40B4-BE49-F238E27FC236}">
                <a16:creationId xmlns:a16="http://schemas.microsoft.com/office/drawing/2014/main" id="{1094B73B-1E77-4036-83D6-F537E4B3C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044" y="4139591"/>
            <a:ext cx="8539906" cy="2385753"/>
          </a:xfrm>
          <a:prstGeom prst="rect">
            <a:avLst/>
          </a:prstGeom>
          <a:noFill/>
          <a:extLst>
            <a:ext uri="{909E8E84-426E-40DD-AFC4-6F175D3DCCD1}">
              <a14:hiddenFill xmlns:a14="http://schemas.microsoft.com/office/drawing/2010/main">
                <a:solidFill>
                  <a:srgbClr val="FFFFFF"/>
                </a:solidFill>
              </a14:hiddenFill>
            </a:ext>
          </a:extLst>
        </p:spPr>
      </p:pic>
      <p:sp>
        <p:nvSpPr>
          <p:cNvPr id="4" name="Strzałka: w dół 3">
            <a:extLst>
              <a:ext uri="{FF2B5EF4-FFF2-40B4-BE49-F238E27FC236}">
                <a16:creationId xmlns:a16="http://schemas.microsoft.com/office/drawing/2014/main" id="{D5375F42-3EEA-4363-9DF6-74119A2C8AF8}"/>
              </a:ext>
            </a:extLst>
          </p:cNvPr>
          <p:cNvSpPr/>
          <p:nvPr/>
        </p:nvSpPr>
        <p:spPr>
          <a:xfrm rot="2182038">
            <a:off x="6668538" y="1038988"/>
            <a:ext cx="250099"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1987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F8BF21C-68A1-4020-9A61-BFED8B491477}"/>
              </a:ext>
            </a:extLst>
          </p:cNvPr>
          <p:cNvSpPr txBox="1"/>
          <p:nvPr/>
        </p:nvSpPr>
        <p:spPr>
          <a:xfrm>
            <a:off x="3502124" y="1092140"/>
            <a:ext cx="4464496" cy="584775"/>
          </a:xfrm>
          <a:prstGeom prst="rect">
            <a:avLst/>
          </a:prstGeom>
          <a:solidFill>
            <a:srgbClr val="006600"/>
          </a:solidFill>
        </p:spPr>
        <p:txBody>
          <a:bodyPr wrap="square" rtlCol="0">
            <a:spAutoFit/>
          </a:bodyPr>
          <a:lstStyle/>
          <a:p>
            <a:r>
              <a:rPr lang="pl-PL" sz="3200" dirty="0">
                <a:solidFill>
                  <a:schemeClr val="bg1"/>
                </a:solidFill>
              </a:rPr>
              <a:t>Właściwości enzymów </a:t>
            </a:r>
          </a:p>
        </p:txBody>
      </p:sp>
      <p:sp>
        <p:nvSpPr>
          <p:cNvPr id="3" name="pole tekstowe 2">
            <a:extLst>
              <a:ext uri="{FF2B5EF4-FFF2-40B4-BE49-F238E27FC236}">
                <a16:creationId xmlns:a16="http://schemas.microsoft.com/office/drawing/2014/main" id="{A11B5C83-AD7C-42DF-A6D5-9C132A4AAAAD}"/>
              </a:ext>
            </a:extLst>
          </p:cNvPr>
          <p:cNvSpPr txBox="1"/>
          <p:nvPr/>
        </p:nvSpPr>
        <p:spPr>
          <a:xfrm>
            <a:off x="1197868" y="2132856"/>
            <a:ext cx="7848872" cy="830997"/>
          </a:xfrm>
          <a:prstGeom prst="rect">
            <a:avLst/>
          </a:prstGeom>
          <a:solidFill>
            <a:schemeClr val="tx1">
              <a:lumMod val="50000"/>
            </a:schemeClr>
          </a:solidFill>
        </p:spPr>
        <p:txBody>
          <a:bodyPr wrap="square" rtlCol="0">
            <a:spAutoFit/>
          </a:bodyPr>
          <a:lstStyle/>
          <a:p>
            <a:r>
              <a:rPr lang="pl-PL" dirty="0">
                <a:solidFill>
                  <a:schemeClr val="bg1"/>
                </a:solidFill>
              </a:rPr>
              <a:t>1</a:t>
            </a:r>
            <a:r>
              <a:rPr lang="pl-PL" sz="2400" dirty="0">
                <a:solidFill>
                  <a:schemeClr val="bg1"/>
                </a:solidFill>
              </a:rPr>
              <a:t>. Są swoiste względem danego substratu. Wiążą się tylko z określonymi substratami. Np. maltaza tylko z maltozą</a:t>
            </a:r>
          </a:p>
        </p:txBody>
      </p:sp>
      <p:sp>
        <p:nvSpPr>
          <p:cNvPr id="4" name="pole tekstowe 3">
            <a:extLst>
              <a:ext uri="{FF2B5EF4-FFF2-40B4-BE49-F238E27FC236}">
                <a16:creationId xmlns:a16="http://schemas.microsoft.com/office/drawing/2014/main" id="{4D5FDB50-5BC1-448B-A7C8-2BDB1699E7A6}"/>
              </a:ext>
            </a:extLst>
          </p:cNvPr>
          <p:cNvSpPr txBox="1"/>
          <p:nvPr/>
        </p:nvSpPr>
        <p:spPr>
          <a:xfrm>
            <a:off x="2205980" y="3109318"/>
            <a:ext cx="8640960" cy="1569660"/>
          </a:xfrm>
          <a:prstGeom prst="rect">
            <a:avLst/>
          </a:prstGeom>
          <a:solidFill>
            <a:schemeClr val="tx1">
              <a:lumMod val="50000"/>
            </a:schemeClr>
          </a:solidFill>
        </p:spPr>
        <p:txBody>
          <a:bodyPr wrap="square" rtlCol="0">
            <a:spAutoFit/>
          </a:bodyPr>
          <a:lstStyle/>
          <a:p>
            <a:r>
              <a:rPr lang="pl-PL" sz="2400" dirty="0">
                <a:solidFill>
                  <a:schemeClr val="bg1"/>
                </a:solidFill>
              </a:rPr>
              <a:t>2. Są swoiste względem przeprowadzanej reakcji, ponieważ uczestniczą tylko w jednym określonym typie reakcji, a niekiedy nawet tylko w jednej  reakcji. </a:t>
            </a:r>
          </a:p>
          <a:p>
            <a:r>
              <a:rPr lang="pl-PL" sz="2400" dirty="0">
                <a:solidFill>
                  <a:schemeClr val="bg1"/>
                </a:solidFill>
              </a:rPr>
              <a:t>Np. Enzym </a:t>
            </a:r>
            <a:r>
              <a:rPr lang="pl-PL" sz="2400" dirty="0" err="1">
                <a:solidFill>
                  <a:schemeClr val="bg1"/>
                </a:solidFill>
              </a:rPr>
              <a:t>sacharaza</a:t>
            </a:r>
            <a:r>
              <a:rPr lang="pl-PL" sz="2400" dirty="0">
                <a:solidFill>
                  <a:schemeClr val="bg1"/>
                </a:solidFill>
              </a:rPr>
              <a:t> uczestniczy tylko w rozkładzie sacharozy</a:t>
            </a:r>
          </a:p>
        </p:txBody>
      </p:sp>
      <p:sp>
        <p:nvSpPr>
          <p:cNvPr id="5" name="pole tekstowe 4">
            <a:extLst>
              <a:ext uri="{FF2B5EF4-FFF2-40B4-BE49-F238E27FC236}">
                <a16:creationId xmlns:a16="http://schemas.microsoft.com/office/drawing/2014/main" id="{4E32C475-D685-40F9-8CCB-120CC62DF2B1}"/>
              </a:ext>
            </a:extLst>
          </p:cNvPr>
          <p:cNvSpPr txBox="1"/>
          <p:nvPr/>
        </p:nvSpPr>
        <p:spPr>
          <a:xfrm>
            <a:off x="1485900" y="5085184"/>
            <a:ext cx="7848872" cy="830997"/>
          </a:xfrm>
          <a:prstGeom prst="rect">
            <a:avLst/>
          </a:prstGeom>
          <a:solidFill>
            <a:schemeClr val="tx1">
              <a:lumMod val="50000"/>
            </a:schemeClr>
          </a:solidFill>
        </p:spPr>
        <p:txBody>
          <a:bodyPr wrap="square" rtlCol="0">
            <a:spAutoFit/>
          </a:bodyPr>
          <a:lstStyle/>
          <a:p>
            <a:r>
              <a:rPr lang="pl-PL" sz="2400" dirty="0">
                <a:solidFill>
                  <a:schemeClr val="bg1"/>
                </a:solidFill>
              </a:rPr>
              <a:t>3. Nie zużywają się w przebiegu reakcji, mogą być wielokrotnie wykorzystywane. </a:t>
            </a:r>
          </a:p>
        </p:txBody>
      </p:sp>
    </p:spTree>
    <p:extLst>
      <p:ext uri="{BB962C8B-B14F-4D97-AF65-F5344CB8AC3E}">
        <p14:creationId xmlns:p14="http://schemas.microsoft.com/office/powerpoint/2010/main" val="262381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0DB105-9586-4082-802B-8BDBA3F3C834}"/>
              </a:ext>
            </a:extLst>
          </p:cNvPr>
          <p:cNvSpPr>
            <a:spLocks noGrp="1"/>
          </p:cNvSpPr>
          <p:nvPr>
            <p:ph type="title"/>
          </p:nvPr>
        </p:nvSpPr>
        <p:spPr>
          <a:xfrm>
            <a:off x="1956311" y="860882"/>
            <a:ext cx="4227457" cy="763488"/>
          </a:xfrm>
          <a:solidFill>
            <a:schemeClr val="accent6">
              <a:lumMod val="50000"/>
            </a:schemeClr>
          </a:solidFill>
        </p:spPr>
        <p:txBody>
          <a:bodyPr/>
          <a:lstStyle/>
          <a:p>
            <a:r>
              <a:rPr lang="pl-PL" dirty="0">
                <a:solidFill>
                  <a:schemeClr val="bg1"/>
                </a:solidFill>
              </a:rPr>
              <a:t>Jak działają enzymy?</a:t>
            </a:r>
          </a:p>
        </p:txBody>
      </p:sp>
      <p:sp>
        <p:nvSpPr>
          <p:cNvPr id="3" name="pole tekstowe 2">
            <a:extLst>
              <a:ext uri="{FF2B5EF4-FFF2-40B4-BE49-F238E27FC236}">
                <a16:creationId xmlns:a16="http://schemas.microsoft.com/office/drawing/2014/main" id="{911245FA-3C48-4E14-BFDF-804D1500E23B}"/>
              </a:ext>
            </a:extLst>
          </p:cNvPr>
          <p:cNvSpPr txBox="1"/>
          <p:nvPr/>
        </p:nvSpPr>
        <p:spPr>
          <a:xfrm>
            <a:off x="558470" y="1822217"/>
            <a:ext cx="5976664" cy="1785104"/>
          </a:xfrm>
          <a:prstGeom prst="rect">
            <a:avLst/>
          </a:prstGeom>
          <a:solidFill>
            <a:srgbClr val="006600"/>
          </a:solidFill>
          <a:scene3d>
            <a:camera prst="orthographicFront"/>
            <a:lightRig rig="threePt" dir="t"/>
          </a:scene3d>
          <a:sp3d>
            <a:bevelT prst="angle"/>
          </a:sp3d>
        </p:spPr>
        <p:txBody>
          <a:bodyPr wrap="square" rtlCol="0">
            <a:spAutoFit/>
          </a:bodyPr>
          <a:lstStyle/>
          <a:p>
            <a:r>
              <a:rPr lang="pl-PL" sz="2200" dirty="0">
                <a:solidFill>
                  <a:schemeClr val="bg1"/>
                </a:solidFill>
              </a:rPr>
              <a:t>Działają jak katalizatory, które </a:t>
            </a:r>
            <a:r>
              <a:rPr lang="pl-PL" sz="2200" dirty="0">
                <a:solidFill>
                  <a:srgbClr val="FF0000"/>
                </a:solidFill>
              </a:rPr>
              <a:t>przyspieszają reakcje przez obniżenie jej energii aktywacji</a:t>
            </a:r>
            <a:r>
              <a:rPr lang="pl-PL" sz="2200" dirty="0">
                <a:solidFill>
                  <a:schemeClr val="bg1"/>
                </a:solidFill>
              </a:rPr>
              <a:t>.</a:t>
            </a:r>
          </a:p>
          <a:p>
            <a:r>
              <a:rPr lang="pl-PL" sz="2200" dirty="0">
                <a:solidFill>
                  <a:schemeClr val="bg1"/>
                </a:solidFill>
              </a:rPr>
              <a:t> Z tego powodu przyspieszenie reakcji chemicznej, spowodowane  działaniem enzymu nazywamy katalizą enzymatyczną.</a:t>
            </a:r>
          </a:p>
        </p:txBody>
      </p:sp>
      <p:sp>
        <p:nvSpPr>
          <p:cNvPr id="4" name="pole tekstowe 3">
            <a:extLst>
              <a:ext uri="{FF2B5EF4-FFF2-40B4-BE49-F238E27FC236}">
                <a16:creationId xmlns:a16="http://schemas.microsoft.com/office/drawing/2014/main" id="{8F1193EB-05F6-401D-B5F7-311D27B30AE7}"/>
              </a:ext>
            </a:extLst>
          </p:cNvPr>
          <p:cNvSpPr txBox="1"/>
          <p:nvPr/>
        </p:nvSpPr>
        <p:spPr>
          <a:xfrm>
            <a:off x="558470" y="3726645"/>
            <a:ext cx="5976664" cy="2462213"/>
          </a:xfrm>
          <a:prstGeom prst="rect">
            <a:avLst/>
          </a:prstGeom>
          <a:solidFill>
            <a:srgbClr val="006600"/>
          </a:solidFill>
          <a:scene3d>
            <a:camera prst="orthographicFront"/>
            <a:lightRig rig="threePt" dir="t"/>
          </a:scene3d>
          <a:sp3d>
            <a:bevelT prst="angle"/>
          </a:sp3d>
        </p:spPr>
        <p:txBody>
          <a:bodyPr wrap="square" rtlCol="0">
            <a:spAutoFit/>
          </a:bodyPr>
          <a:lstStyle/>
          <a:p>
            <a:r>
              <a:rPr lang="pl-PL" sz="2200" dirty="0">
                <a:solidFill>
                  <a:schemeClr val="bg1"/>
                </a:solidFill>
              </a:rPr>
              <a:t>Podczas reakcji chemicznej enzym łączy się z jednym substratem lub kilkoma. Po połączeniu tworzy się kompleks enzym – substrat, co przyspiesza przebieg reakcji i powstaje produkt, który odłącza się od enzymu . Następnie enzym może przeprowadzić kolejną reakcję enzymatyczną</a:t>
            </a:r>
            <a:r>
              <a:rPr lang="pl-PL" dirty="0">
                <a:solidFill>
                  <a:schemeClr val="bg1"/>
                </a:solidFill>
              </a:rPr>
              <a:t>. </a:t>
            </a:r>
          </a:p>
        </p:txBody>
      </p:sp>
      <p:pic>
        <p:nvPicPr>
          <p:cNvPr id="2050" name="Picture 2" descr="Enzymy – budowa i działanie - dlaucznia.pl">
            <a:extLst>
              <a:ext uri="{FF2B5EF4-FFF2-40B4-BE49-F238E27FC236}">
                <a16:creationId xmlns:a16="http://schemas.microsoft.com/office/drawing/2014/main" id="{E9A2640B-9849-43B0-BB27-B9BB0E151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1673" y="1242626"/>
            <a:ext cx="4908839" cy="4530848"/>
          </a:xfrm>
          <a:prstGeom prst="rect">
            <a:avLst/>
          </a:prstGeom>
          <a:solidFill>
            <a:schemeClr val="bg2"/>
          </a:solidFill>
          <a:ln>
            <a:solidFill>
              <a:schemeClr val="accent3">
                <a:lumMod val="60000"/>
                <a:lumOff val="40000"/>
              </a:schemeClr>
            </a:solidFill>
          </a:ln>
          <a:scene3d>
            <a:camera prst="perspectiveLeft"/>
            <a:lightRig rig="threePt" dir="t"/>
          </a:scene3d>
          <a:sp3d>
            <a:bevelT w="139700" h="139700" prst="divot"/>
          </a:sp3d>
        </p:spPr>
      </p:pic>
    </p:spTree>
    <p:extLst>
      <p:ext uri="{BB962C8B-B14F-4D97-AF65-F5344CB8AC3E}">
        <p14:creationId xmlns:p14="http://schemas.microsoft.com/office/powerpoint/2010/main" val="349351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2A466F-1B9C-4D32-A417-0471C61578E5}"/>
              </a:ext>
            </a:extLst>
          </p:cNvPr>
          <p:cNvSpPr>
            <a:spLocks noGrp="1"/>
          </p:cNvSpPr>
          <p:nvPr>
            <p:ph type="title"/>
          </p:nvPr>
        </p:nvSpPr>
        <p:spPr>
          <a:xfrm>
            <a:off x="2275896" y="474396"/>
            <a:ext cx="8187897" cy="1168400"/>
          </a:xfrm>
          <a:solidFill>
            <a:schemeClr val="accent6">
              <a:lumMod val="40000"/>
              <a:lumOff val="60000"/>
            </a:schemeClr>
          </a:solidFill>
          <a:scene3d>
            <a:camera prst="orthographicFront"/>
            <a:lightRig rig="threePt" dir="t"/>
          </a:scene3d>
          <a:sp3d>
            <a:bevelT prst="angle"/>
          </a:sp3d>
        </p:spPr>
        <p:txBody>
          <a:bodyPr/>
          <a:lstStyle/>
          <a:p>
            <a:r>
              <a:rPr lang="pl-PL" dirty="0"/>
              <a:t>W JAKI SPOSÓB ENZYMY PRZYSPIESZAJĄ PRZEBIEG REAKCJI  CHEMICZNEJ ?</a:t>
            </a:r>
          </a:p>
        </p:txBody>
      </p:sp>
      <p:pic>
        <p:nvPicPr>
          <p:cNvPr id="3074" name="Picture 2" descr="Enzymy – Wikipedia, wolna encyklopedia">
            <a:extLst>
              <a:ext uri="{FF2B5EF4-FFF2-40B4-BE49-F238E27FC236}">
                <a16:creationId xmlns:a16="http://schemas.microsoft.com/office/drawing/2014/main" id="{32F10F0C-53F2-4121-A30E-11D784170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21" y="1766496"/>
            <a:ext cx="5699324" cy="4070946"/>
          </a:xfrm>
          <a:prstGeom prst="rect">
            <a:avLst/>
          </a:prstGeom>
          <a:solidFill>
            <a:schemeClr val="accent6">
              <a:lumMod val="20000"/>
              <a:lumOff val="80000"/>
            </a:schemeClr>
          </a:solidFill>
          <a:scene3d>
            <a:camera prst="orthographicFront"/>
            <a:lightRig rig="threePt" dir="t"/>
          </a:scene3d>
          <a:sp3d>
            <a:bevelT w="114300" prst="artDeco"/>
          </a:sp3d>
        </p:spPr>
      </p:pic>
      <p:sp>
        <p:nvSpPr>
          <p:cNvPr id="3" name="pole tekstowe 2">
            <a:extLst>
              <a:ext uri="{FF2B5EF4-FFF2-40B4-BE49-F238E27FC236}">
                <a16:creationId xmlns:a16="http://schemas.microsoft.com/office/drawing/2014/main" id="{EED8A990-CBC8-46ED-B33B-BF12B6703E04}"/>
              </a:ext>
            </a:extLst>
          </p:cNvPr>
          <p:cNvSpPr txBox="1"/>
          <p:nvPr/>
        </p:nvSpPr>
        <p:spPr>
          <a:xfrm>
            <a:off x="6886500" y="1823462"/>
            <a:ext cx="4771041" cy="2308324"/>
          </a:xfrm>
          <a:prstGeom prst="rect">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pl-PL" dirty="0"/>
              <a:t>DZIĘKI POŁĄCZENIU ENZYMU Z SUBSTRATEM OBNIŻA SIĘ ENERGIA AKTYWACJI REAKCJI.</a:t>
            </a:r>
          </a:p>
          <a:p>
            <a:r>
              <a:rPr lang="pl-PL" dirty="0"/>
              <a:t>JEST TO ENERGIA, KTÓRA JEST POTRZEBNA NA POCZĄTKU KAŻDEJ REAKCJI CHEMICZNEJ DO ROZERWANIA WIAZAŃ CHEMICZNYCH W SUBSTRATACH.</a:t>
            </a:r>
          </a:p>
        </p:txBody>
      </p:sp>
      <p:sp>
        <p:nvSpPr>
          <p:cNvPr id="4" name="pole tekstowe 3">
            <a:extLst>
              <a:ext uri="{FF2B5EF4-FFF2-40B4-BE49-F238E27FC236}">
                <a16:creationId xmlns:a16="http://schemas.microsoft.com/office/drawing/2014/main" id="{91E38330-08FB-4EB3-921E-810037601EDA}"/>
              </a:ext>
            </a:extLst>
          </p:cNvPr>
          <p:cNvSpPr txBox="1"/>
          <p:nvPr/>
        </p:nvSpPr>
        <p:spPr>
          <a:xfrm>
            <a:off x="6886500" y="4379186"/>
            <a:ext cx="4771041" cy="1200329"/>
          </a:xfrm>
          <a:prstGeom prst="rect">
            <a:avLst/>
          </a:prstGeom>
          <a:solidFill>
            <a:schemeClr val="bg2">
              <a:lumMod val="90000"/>
            </a:schemeClr>
          </a:solidFill>
          <a:scene3d>
            <a:camera prst="orthographicFront"/>
            <a:lightRig rig="threePt" dir="t"/>
          </a:scene3d>
          <a:sp3d>
            <a:bevelT w="139700" h="139700" prst="divot"/>
          </a:sp3d>
        </p:spPr>
        <p:txBody>
          <a:bodyPr wrap="square" rtlCol="0">
            <a:spAutoFit/>
          </a:bodyPr>
          <a:lstStyle/>
          <a:p>
            <a:r>
              <a:rPr lang="pl-PL" dirty="0"/>
              <a:t>JEŚLI PRZESUWAMY STÓŁ TO NA POCZĄTKU POTRZEBUJEMY WIEKSZĄ ILOŚĆ ENERGII NIŻ NA POCZĄTKU. PODOBNIE JEST Z ENZYMAMI</a:t>
            </a:r>
          </a:p>
        </p:txBody>
      </p:sp>
    </p:spTree>
    <p:extLst>
      <p:ext uri="{BB962C8B-B14F-4D97-AF65-F5344CB8AC3E}">
        <p14:creationId xmlns:p14="http://schemas.microsoft.com/office/powerpoint/2010/main" val="49799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2A466F-1B9C-4D32-A417-0471C61578E5}"/>
              </a:ext>
            </a:extLst>
          </p:cNvPr>
          <p:cNvSpPr>
            <a:spLocks noGrp="1"/>
          </p:cNvSpPr>
          <p:nvPr>
            <p:ph type="title"/>
          </p:nvPr>
        </p:nvSpPr>
        <p:spPr/>
        <p:txBody>
          <a:bodyPr/>
          <a:lstStyle/>
          <a:p>
            <a:pPr algn="ctr"/>
            <a:r>
              <a:rPr lang="pl-PL" dirty="0"/>
              <a:t>Wpływ enzymów ze świeżego ananasa na białka zawarte w żelatynie</a:t>
            </a:r>
          </a:p>
        </p:txBody>
      </p:sp>
      <p:pic>
        <p:nvPicPr>
          <p:cNvPr id="1026" name="Picture 2" descr="Galaretka z ananasa – Domowe wypieki Justyny i Doroty">
            <a:extLst>
              <a:ext uri="{FF2B5EF4-FFF2-40B4-BE49-F238E27FC236}">
                <a16:creationId xmlns:a16="http://schemas.microsoft.com/office/drawing/2014/main" id="{9E9407EA-6343-459A-85DB-5495B7F613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9218" y="1700808"/>
            <a:ext cx="7430387" cy="4347567"/>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50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2A466F-1B9C-4D32-A417-0471C61578E5}"/>
              </a:ext>
            </a:extLst>
          </p:cNvPr>
          <p:cNvSpPr>
            <a:spLocks noGrp="1"/>
          </p:cNvSpPr>
          <p:nvPr>
            <p:ph type="title"/>
          </p:nvPr>
        </p:nvSpPr>
        <p:spPr>
          <a:xfrm>
            <a:off x="1218882" y="454985"/>
            <a:ext cx="9751060" cy="1168400"/>
          </a:xfrm>
        </p:spPr>
        <p:txBody>
          <a:bodyPr/>
          <a:lstStyle/>
          <a:p>
            <a:pPr algn="ctr"/>
            <a:r>
              <a:rPr lang="pl-PL" dirty="0"/>
              <a:t>Zanikający enzym, czyli dlaczego po mleku boli brzuch</a:t>
            </a:r>
          </a:p>
        </p:txBody>
      </p:sp>
      <p:pic>
        <p:nvPicPr>
          <p:cNvPr id="2050" name="Picture 2" descr="Kiedy mleko szkodzi- słów kilka o nietolerancji laktozy — Dziecko i zdrowie">
            <a:extLst>
              <a:ext uri="{FF2B5EF4-FFF2-40B4-BE49-F238E27FC236}">
                <a16:creationId xmlns:a16="http://schemas.microsoft.com/office/drawing/2014/main" id="{7C3E56DF-5029-48F4-9FD9-2B63EEC3A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7348" y="1268760"/>
            <a:ext cx="4762500" cy="3693116"/>
          </a:xfrm>
          <a:prstGeom prst="rect">
            <a:avLst/>
          </a:prstGeom>
          <a:noFill/>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923B1787-3500-4E1B-BE67-874A7FB288D0}"/>
              </a:ext>
            </a:extLst>
          </p:cNvPr>
          <p:cNvSpPr txBox="1"/>
          <p:nvPr/>
        </p:nvSpPr>
        <p:spPr>
          <a:xfrm>
            <a:off x="475285" y="1623385"/>
            <a:ext cx="6254725" cy="4524315"/>
          </a:xfrm>
          <a:prstGeom prst="rect">
            <a:avLst/>
          </a:prstGeom>
          <a:solidFill>
            <a:schemeClr val="accent6">
              <a:lumMod val="40000"/>
              <a:lumOff val="60000"/>
            </a:schemeClr>
          </a:solidFill>
          <a:scene3d>
            <a:camera prst="orthographicFront"/>
            <a:lightRig rig="threePt" dir="t"/>
          </a:scene3d>
          <a:sp3d>
            <a:bevelT prst="angle"/>
          </a:sp3d>
        </p:spPr>
        <p:txBody>
          <a:bodyPr wrap="square" rtlCol="0">
            <a:spAutoFit/>
          </a:bodyPr>
          <a:lstStyle/>
          <a:p>
            <a:r>
              <a:rPr lang="pl-PL" sz="2400" dirty="0"/>
              <a:t>W pierwszych dniach życia dziecko karmione jest mlekiem matki. Zawiera ono cukier – laktozę, który jest rozkładany przez enzym zwany laktazą. </a:t>
            </a:r>
          </a:p>
          <a:p>
            <a:r>
              <a:rPr lang="pl-PL" sz="2400" dirty="0"/>
              <a:t>U części ludzi pod koniec wieku dziecięcego enzym ten przestaje być wytwarzany.</a:t>
            </a:r>
          </a:p>
          <a:p>
            <a:r>
              <a:rPr lang="pl-PL" sz="2400" dirty="0"/>
              <a:t>Bez laktazy mleko zalega w jelitach co powoduje osmotyczny wypływ wody w jelitach. Niestrawiona laktoza ulega fermentacji  przeprowadzanej przez bakterie jelitowe. Efektem są nieprzyjemne objawy żołądkowo – jelitowe.</a:t>
            </a:r>
          </a:p>
        </p:txBody>
      </p:sp>
    </p:spTree>
    <p:extLst>
      <p:ext uri="{BB962C8B-B14F-4D97-AF65-F5344CB8AC3E}">
        <p14:creationId xmlns:p14="http://schemas.microsoft.com/office/powerpoint/2010/main" val="118003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7EEFF50-74C9-4F4B-8EFA-50BEE262E969}"/>
              </a:ext>
            </a:extLst>
          </p:cNvPr>
          <p:cNvSpPr>
            <a:spLocks noGrp="1"/>
          </p:cNvSpPr>
          <p:nvPr>
            <p:ph type="title"/>
          </p:nvPr>
        </p:nvSpPr>
        <p:spPr>
          <a:xfrm>
            <a:off x="2360503" y="542350"/>
            <a:ext cx="7467818" cy="666501"/>
          </a:xfrm>
          <a:solidFill>
            <a:schemeClr val="accent6">
              <a:lumMod val="40000"/>
              <a:lumOff val="60000"/>
            </a:schemeClr>
          </a:solidFill>
          <a:scene3d>
            <a:camera prst="orthographicFront"/>
            <a:lightRig rig="threePt" dir="t"/>
          </a:scene3d>
          <a:sp3d>
            <a:bevelT w="165100" prst="coolSlant"/>
          </a:sp3d>
        </p:spPr>
        <p:txBody>
          <a:bodyPr>
            <a:normAutofit/>
          </a:bodyPr>
          <a:lstStyle/>
          <a:p>
            <a:r>
              <a:rPr lang="pl-PL" dirty="0"/>
              <a:t>Jak są regulowane reakcje enzymatyczne?</a:t>
            </a:r>
          </a:p>
        </p:txBody>
      </p:sp>
      <p:sp>
        <p:nvSpPr>
          <p:cNvPr id="3" name="pole tekstowe 2">
            <a:extLst>
              <a:ext uri="{FF2B5EF4-FFF2-40B4-BE49-F238E27FC236}">
                <a16:creationId xmlns:a16="http://schemas.microsoft.com/office/drawing/2014/main" id="{82161EFC-300B-4686-8869-8E79898B1961}"/>
              </a:ext>
            </a:extLst>
          </p:cNvPr>
          <p:cNvSpPr txBox="1"/>
          <p:nvPr/>
        </p:nvSpPr>
        <p:spPr>
          <a:xfrm>
            <a:off x="621804" y="1444320"/>
            <a:ext cx="3096344" cy="2246769"/>
          </a:xfrm>
          <a:prstGeom prst="rect">
            <a:avLst/>
          </a:prstGeom>
          <a:solidFill>
            <a:schemeClr val="accent6">
              <a:lumMod val="40000"/>
              <a:lumOff val="60000"/>
            </a:schemeClr>
          </a:solidFill>
          <a:scene3d>
            <a:camera prst="orthographicFront"/>
            <a:lightRig rig="threePt" dir="t"/>
          </a:scene3d>
          <a:sp3d>
            <a:bevelT/>
          </a:sp3d>
        </p:spPr>
        <p:txBody>
          <a:bodyPr wrap="square" rtlCol="0">
            <a:spAutoFit/>
          </a:bodyPr>
          <a:lstStyle/>
          <a:p>
            <a:r>
              <a:rPr lang="pl-PL" sz="2000" dirty="0"/>
              <a:t>Aktywacja </a:t>
            </a:r>
          </a:p>
          <a:p>
            <a:r>
              <a:rPr lang="pl-PL" sz="2000" dirty="0"/>
              <a:t>( pobudzanie) lub inhibicja ( hamowanie) enzymów przez specjalne substancje, które nazywamy aktywatorami i inhibitorami </a:t>
            </a:r>
          </a:p>
        </p:txBody>
      </p:sp>
      <p:sp>
        <p:nvSpPr>
          <p:cNvPr id="4" name="pole tekstowe 3">
            <a:extLst>
              <a:ext uri="{FF2B5EF4-FFF2-40B4-BE49-F238E27FC236}">
                <a16:creationId xmlns:a16="http://schemas.microsoft.com/office/drawing/2014/main" id="{70514AA5-36C1-4B96-ADB6-952F42F7794E}"/>
              </a:ext>
            </a:extLst>
          </p:cNvPr>
          <p:cNvSpPr txBox="1"/>
          <p:nvPr/>
        </p:nvSpPr>
        <p:spPr>
          <a:xfrm>
            <a:off x="4438228" y="1790910"/>
            <a:ext cx="2592288" cy="1323439"/>
          </a:xfrm>
          <a:prstGeom prst="rect">
            <a:avLst/>
          </a:prstGeom>
          <a:solidFill>
            <a:schemeClr val="accent6">
              <a:lumMod val="40000"/>
              <a:lumOff val="60000"/>
            </a:schemeClr>
          </a:solidFill>
          <a:scene3d>
            <a:camera prst="orthographicFront"/>
            <a:lightRig rig="threePt" dir="t"/>
          </a:scene3d>
          <a:sp3d>
            <a:bevelT prst="angle"/>
          </a:sp3d>
        </p:spPr>
        <p:txBody>
          <a:bodyPr wrap="square" rtlCol="0">
            <a:spAutoFit/>
          </a:bodyPr>
          <a:lstStyle/>
          <a:p>
            <a:r>
              <a:rPr lang="pl-PL" sz="2000" dirty="0"/>
              <a:t>Regulacja szlaków metabolicznych przez ujemne sprzężenie zwrotne</a:t>
            </a:r>
          </a:p>
        </p:txBody>
      </p:sp>
      <p:sp>
        <p:nvSpPr>
          <p:cNvPr id="5" name="pole tekstowe 4">
            <a:extLst>
              <a:ext uri="{FF2B5EF4-FFF2-40B4-BE49-F238E27FC236}">
                <a16:creationId xmlns:a16="http://schemas.microsoft.com/office/drawing/2014/main" id="{D8B7BB9F-CD18-41DD-9449-ABFCC98E28BA}"/>
              </a:ext>
            </a:extLst>
          </p:cNvPr>
          <p:cNvSpPr txBox="1"/>
          <p:nvPr/>
        </p:nvSpPr>
        <p:spPr>
          <a:xfrm>
            <a:off x="7759353" y="1873937"/>
            <a:ext cx="3096344" cy="1323439"/>
          </a:xfrm>
          <a:prstGeom prst="rect">
            <a:avLst/>
          </a:prstGeom>
          <a:solidFill>
            <a:schemeClr val="accent6">
              <a:lumMod val="40000"/>
              <a:lumOff val="60000"/>
            </a:schemeClr>
          </a:solidFill>
          <a:scene3d>
            <a:camera prst="orthographicFront"/>
            <a:lightRig rig="threePt" dir="t"/>
          </a:scene3d>
          <a:sp3d>
            <a:bevelT prst="angle"/>
          </a:sp3d>
        </p:spPr>
        <p:txBody>
          <a:bodyPr wrap="square" rtlCol="0">
            <a:spAutoFit/>
          </a:bodyPr>
          <a:lstStyle/>
          <a:p>
            <a:r>
              <a:rPr lang="pl-PL" sz="2000" dirty="0"/>
              <a:t>Zmiany warunków środowiska np. temperatura, </a:t>
            </a:r>
            <a:r>
              <a:rPr lang="pl-PL" sz="2000" dirty="0" err="1"/>
              <a:t>pH</a:t>
            </a:r>
            <a:r>
              <a:rPr lang="pl-PL" sz="2000" dirty="0"/>
              <a:t> i stężenie substratu</a:t>
            </a:r>
            <a:r>
              <a:rPr lang="pl-PL" dirty="0"/>
              <a:t>.</a:t>
            </a:r>
          </a:p>
        </p:txBody>
      </p:sp>
      <p:sp>
        <p:nvSpPr>
          <p:cNvPr id="6" name="pole tekstowe 5">
            <a:extLst>
              <a:ext uri="{FF2B5EF4-FFF2-40B4-BE49-F238E27FC236}">
                <a16:creationId xmlns:a16="http://schemas.microsoft.com/office/drawing/2014/main" id="{A53C2969-83B6-4ADE-96D4-D93885E0FD54}"/>
              </a:ext>
            </a:extLst>
          </p:cNvPr>
          <p:cNvSpPr txBox="1"/>
          <p:nvPr/>
        </p:nvSpPr>
        <p:spPr>
          <a:xfrm>
            <a:off x="621804" y="3861048"/>
            <a:ext cx="11017224" cy="2031325"/>
          </a:xfrm>
          <a:prstGeom prst="rect">
            <a:avLst/>
          </a:prstGeom>
          <a:solidFill>
            <a:srgbClr val="CCFFCC"/>
          </a:solidFill>
          <a:scene3d>
            <a:camera prst="orthographicFront"/>
            <a:lightRig rig="threePt" dir="t"/>
          </a:scene3d>
          <a:sp3d>
            <a:bevelT w="139700" h="139700" prst="divot"/>
          </a:sp3d>
        </p:spPr>
        <p:txBody>
          <a:bodyPr wrap="square" rtlCol="0">
            <a:spAutoFit/>
          </a:bodyPr>
          <a:lstStyle/>
          <a:p>
            <a:r>
              <a:rPr lang="pl-PL" dirty="0"/>
              <a:t>Informacja o wszystkich produkowanych w organizmie białkach, w tym enzymach znajduje się w DNA każdej komórki.</a:t>
            </a:r>
          </a:p>
          <a:p>
            <a:endParaRPr lang="pl-PL" dirty="0"/>
          </a:p>
          <a:p>
            <a:r>
              <a:rPr lang="pl-PL" dirty="0"/>
              <a:t>Ponieważ jednak komórki pełnią różne funkcje, inne enzymy są wytwarzane np. w komórkach wątroby, </a:t>
            </a:r>
          </a:p>
          <a:p>
            <a:r>
              <a:rPr lang="pl-PL" dirty="0"/>
              <a:t>a inne w </a:t>
            </a:r>
            <a:r>
              <a:rPr lang="pl-PL" dirty="0">
                <a:solidFill>
                  <a:schemeClr val="tx2"/>
                </a:solidFill>
              </a:rPr>
              <a:t>komórkach mięśni</a:t>
            </a:r>
            <a:r>
              <a:rPr lang="pl-PL" dirty="0">
                <a:solidFill>
                  <a:srgbClr val="FF0000"/>
                </a:solidFill>
              </a:rPr>
              <a:t>.</a:t>
            </a:r>
          </a:p>
          <a:p>
            <a:r>
              <a:rPr lang="pl-PL" dirty="0">
                <a:solidFill>
                  <a:srgbClr val="FF0000"/>
                </a:solidFill>
              </a:rPr>
              <a:t>Enzymy nie powstają równocześnie w ich wytwarzanie podlega kontroli</a:t>
            </a:r>
            <a:r>
              <a:rPr lang="pl-PL" dirty="0"/>
              <a:t>. Oznacza to, że mogą być produkowane lub nie w zależności od docierających do komórki sygnałów.</a:t>
            </a:r>
          </a:p>
        </p:txBody>
      </p:sp>
    </p:spTree>
    <p:extLst>
      <p:ext uri="{BB962C8B-B14F-4D97-AF65-F5344CB8AC3E}">
        <p14:creationId xmlns:p14="http://schemas.microsoft.com/office/powerpoint/2010/main" val="318496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9F13845-E830-4921-9E4B-E588E5BEB39A}"/>
              </a:ext>
            </a:extLst>
          </p:cNvPr>
          <p:cNvSpPr>
            <a:spLocks noGrp="1"/>
          </p:cNvSpPr>
          <p:nvPr>
            <p:ph type="title"/>
          </p:nvPr>
        </p:nvSpPr>
        <p:spPr>
          <a:xfrm>
            <a:off x="2710036" y="932527"/>
            <a:ext cx="7323801" cy="667673"/>
          </a:xfrm>
          <a:solidFill>
            <a:schemeClr val="bg2"/>
          </a:solidFill>
        </p:spPr>
        <p:txBody>
          <a:bodyPr/>
          <a:lstStyle/>
          <a:p>
            <a:r>
              <a:rPr lang="pl-PL" dirty="0"/>
              <a:t>Jak enzymy są „włączane” i „wyłączane”?</a:t>
            </a:r>
          </a:p>
        </p:txBody>
      </p:sp>
      <p:pic>
        <p:nvPicPr>
          <p:cNvPr id="3074" name="Picture 2" descr="Żarówka ORO-E27-FL-GOLDIE-4W-WW">
            <a:extLst>
              <a:ext uri="{FF2B5EF4-FFF2-40B4-BE49-F238E27FC236}">
                <a16:creationId xmlns:a16="http://schemas.microsoft.com/office/drawing/2014/main" id="{A546BB1C-CFE3-425D-A4FA-CBAA012B5D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8028" y="2116585"/>
            <a:ext cx="2736304" cy="27363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Żarówka – Wikipedia, wolna encyklopedia">
            <a:extLst>
              <a:ext uri="{FF2B5EF4-FFF2-40B4-BE49-F238E27FC236}">
                <a16:creationId xmlns:a16="http://schemas.microsoft.com/office/drawing/2014/main" id="{C65B60DC-D633-4741-BAD9-54EDD5BAB3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8508" y="2315195"/>
            <a:ext cx="1368153" cy="22732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anie ON i OFF - BioGracz">
            <a:extLst>
              <a:ext uri="{FF2B5EF4-FFF2-40B4-BE49-F238E27FC236}">
                <a16:creationId xmlns:a16="http://schemas.microsoft.com/office/drawing/2014/main" id="{11A8A7A0-A5EA-45EF-9D74-2491F4B06A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4550413" y="3231671"/>
            <a:ext cx="2824460" cy="1585342"/>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6EE87131-7F2A-4F2C-8273-738217C57152}"/>
              </a:ext>
            </a:extLst>
          </p:cNvPr>
          <p:cNvSpPr txBox="1"/>
          <p:nvPr/>
        </p:nvSpPr>
        <p:spPr>
          <a:xfrm>
            <a:off x="1053852" y="4725144"/>
            <a:ext cx="2520280" cy="1200329"/>
          </a:xfrm>
          <a:prstGeom prst="rect">
            <a:avLst/>
          </a:prstGeom>
          <a:solidFill>
            <a:srgbClr val="CCFFCC"/>
          </a:solidFill>
          <a:scene3d>
            <a:camera prst="orthographicFront"/>
            <a:lightRig rig="threePt" dir="t"/>
          </a:scene3d>
          <a:sp3d>
            <a:bevelT prst="angle"/>
          </a:sp3d>
        </p:spPr>
        <p:txBody>
          <a:bodyPr wrap="square" rtlCol="0">
            <a:spAutoFit/>
          </a:bodyPr>
          <a:lstStyle/>
          <a:p>
            <a:r>
              <a:rPr lang="pl-PL" dirty="0"/>
              <a:t>Aktywator to substancja pobudzająca enzym do właściwej pracy.</a:t>
            </a:r>
          </a:p>
        </p:txBody>
      </p:sp>
      <p:sp>
        <p:nvSpPr>
          <p:cNvPr id="4" name="pole tekstowe 3">
            <a:extLst>
              <a:ext uri="{FF2B5EF4-FFF2-40B4-BE49-F238E27FC236}">
                <a16:creationId xmlns:a16="http://schemas.microsoft.com/office/drawing/2014/main" id="{69C17191-6A85-4498-BF08-05A7535E6273}"/>
              </a:ext>
            </a:extLst>
          </p:cNvPr>
          <p:cNvSpPr txBox="1"/>
          <p:nvPr/>
        </p:nvSpPr>
        <p:spPr>
          <a:xfrm>
            <a:off x="7462564" y="5279142"/>
            <a:ext cx="3528392" cy="646331"/>
          </a:xfrm>
          <a:prstGeom prst="rect">
            <a:avLst/>
          </a:prstGeom>
          <a:solidFill>
            <a:srgbClr val="CCFFCC"/>
          </a:solidFill>
          <a:scene3d>
            <a:camera prst="orthographicFront"/>
            <a:lightRig rig="threePt" dir="t"/>
          </a:scene3d>
          <a:sp3d>
            <a:bevelT prst="angle"/>
          </a:sp3d>
        </p:spPr>
        <p:txBody>
          <a:bodyPr wrap="square" rtlCol="0">
            <a:spAutoFit/>
          </a:bodyPr>
          <a:lstStyle/>
          <a:p>
            <a:r>
              <a:rPr lang="pl-PL" dirty="0"/>
              <a:t>Inhibitor to substancja hamująca działanie enzymu.</a:t>
            </a:r>
          </a:p>
        </p:txBody>
      </p:sp>
      <p:sp>
        <p:nvSpPr>
          <p:cNvPr id="5" name="pole tekstowe 4">
            <a:extLst>
              <a:ext uri="{FF2B5EF4-FFF2-40B4-BE49-F238E27FC236}">
                <a16:creationId xmlns:a16="http://schemas.microsoft.com/office/drawing/2014/main" id="{EE1D9F47-CF75-4689-9D6E-C88DB3746F8E}"/>
              </a:ext>
            </a:extLst>
          </p:cNvPr>
          <p:cNvSpPr txBox="1"/>
          <p:nvPr/>
        </p:nvSpPr>
        <p:spPr>
          <a:xfrm>
            <a:off x="1053852" y="2547014"/>
            <a:ext cx="1656184" cy="1477328"/>
          </a:xfrm>
          <a:prstGeom prst="rect">
            <a:avLst/>
          </a:prstGeom>
          <a:solidFill>
            <a:srgbClr val="CCFFCC"/>
          </a:solidFill>
          <a:scene3d>
            <a:camera prst="orthographicFront"/>
            <a:lightRig rig="threePt" dir="t"/>
          </a:scene3d>
          <a:sp3d>
            <a:bevelT w="165100" prst="coolSlant"/>
          </a:sp3d>
        </p:spPr>
        <p:txBody>
          <a:bodyPr wrap="square" rtlCol="0">
            <a:spAutoFit/>
          </a:bodyPr>
          <a:lstStyle/>
          <a:p>
            <a:r>
              <a:rPr lang="pl-PL" dirty="0"/>
              <a:t>Przyłączenie aktywatora do enzymu- przyspieszenie reakcji .</a:t>
            </a:r>
          </a:p>
        </p:txBody>
      </p:sp>
      <p:sp>
        <p:nvSpPr>
          <p:cNvPr id="6" name="pole tekstowe 5">
            <a:extLst>
              <a:ext uri="{FF2B5EF4-FFF2-40B4-BE49-F238E27FC236}">
                <a16:creationId xmlns:a16="http://schemas.microsoft.com/office/drawing/2014/main" id="{F10402F5-D8E0-41BE-A717-FB1423407798}"/>
              </a:ext>
            </a:extLst>
          </p:cNvPr>
          <p:cNvSpPr txBox="1"/>
          <p:nvPr/>
        </p:nvSpPr>
        <p:spPr>
          <a:xfrm>
            <a:off x="8758708" y="2605282"/>
            <a:ext cx="2376265" cy="1200329"/>
          </a:xfrm>
          <a:prstGeom prst="rect">
            <a:avLst/>
          </a:prstGeom>
          <a:solidFill>
            <a:srgbClr val="CCFFCC"/>
          </a:solidFill>
          <a:scene3d>
            <a:camera prst="orthographicFront"/>
            <a:lightRig rig="threePt" dir="t"/>
          </a:scene3d>
          <a:sp3d>
            <a:bevelT prst="angle"/>
          </a:sp3d>
        </p:spPr>
        <p:txBody>
          <a:bodyPr wrap="square" rtlCol="0">
            <a:spAutoFit/>
          </a:bodyPr>
          <a:lstStyle/>
          <a:p>
            <a:r>
              <a:rPr lang="pl-PL" dirty="0"/>
              <a:t>Inhibitor wyłącza enzym, przez co reakcja przebiega wolniej.</a:t>
            </a:r>
          </a:p>
        </p:txBody>
      </p:sp>
    </p:spTree>
    <p:extLst>
      <p:ext uri="{BB962C8B-B14F-4D97-AF65-F5344CB8AC3E}">
        <p14:creationId xmlns:p14="http://schemas.microsoft.com/office/powerpoint/2010/main" val="222062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83F2F1E4-91D6-4CF9-837A-F9D40409E3A7}"/>
              </a:ext>
            </a:extLst>
          </p:cNvPr>
          <p:cNvSpPr txBox="1"/>
          <p:nvPr/>
        </p:nvSpPr>
        <p:spPr>
          <a:xfrm>
            <a:off x="2566020" y="529516"/>
            <a:ext cx="7488832" cy="707886"/>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pl-PL" sz="4000" dirty="0"/>
              <a:t>Regulacja   aktywności enzymów </a:t>
            </a:r>
          </a:p>
        </p:txBody>
      </p:sp>
      <p:sp>
        <p:nvSpPr>
          <p:cNvPr id="3" name="pole tekstowe 2">
            <a:extLst>
              <a:ext uri="{FF2B5EF4-FFF2-40B4-BE49-F238E27FC236}">
                <a16:creationId xmlns:a16="http://schemas.microsoft.com/office/drawing/2014/main" id="{01EBD034-08BE-456E-AA0B-9F6C0A9373BC}"/>
              </a:ext>
            </a:extLst>
          </p:cNvPr>
          <p:cNvSpPr txBox="1"/>
          <p:nvPr/>
        </p:nvSpPr>
        <p:spPr>
          <a:xfrm>
            <a:off x="693812" y="1556792"/>
            <a:ext cx="4176464" cy="523220"/>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pl-PL" sz="2800" b="1" dirty="0"/>
              <a:t>Aktywatory enzymów </a:t>
            </a:r>
          </a:p>
        </p:txBody>
      </p:sp>
      <p:sp>
        <p:nvSpPr>
          <p:cNvPr id="4" name="pole tekstowe 3">
            <a:extLst>
              <a:ext uri="{FF2B5EF4-FFF2-40B4-BE49-F238E27FC236}">
                <a16:creationId xmlns:a16="http://schemas.microsoft.com/office/drawing/2014/main" id="{19EBB5E5-ED52-4925-9514-17EF2D5E9650}"/>
              </a:ext>
            </a:extLst>
          </p:cNvPr>
          <p:cNvSpPr txBox="1"/>
          <p:nvPr/>
        </p:nvSpPr>
        <p:spPr>
          <a:xfrm>
            <a:off x="837828" y="2276872"/>
            <a:ext cx="10585176" cy="3046988"/>
          </a:xfrm>
          <a:prstGeom prst="rect">
            <a:avLst/>
          </a:prstGeom>
          <a:solidFill>
            <a:schemeClr val="accent2">
              <a:lumMod val="60000"/>
              <a:lumOff val="40000"/>
            </a:schemeClr>
          </a:solidFill>
          <a:effectLst>
            <a:reflection blurRad="6350" stA="50000" endA="300" endPos="55000" dir="5400000" sy="-100000" algn="bl" rotWithShape="0"/>
          </a:effectLst>
          <a:scene3d>
            <a:camera prst="orthographicFront"/>
            <a:lightRig rig="threePt" dir="t"/>
          </a:scene3d>
          <a:sp3d>
            <a:bevelT/>
          </a:sp3d>
        </p:spPr>
        <p:txBody>
          <a:bodyPr wrap="square" rtlCol="0">
            <a:spAutoFit/>
          </a:bodyPr>
          <a:lstStyle/>
          <a:p>
            <a:r>
              <a:rPr lang="pl-PL" sz="2400" dirty="0"/>
              <a:t>Aktywatory to substancje, które umożliwiają prawidłową pracę enzymów, ale same nie biorą udziału w przeprowadzanej przez nie reakcji.</a:t>
            </a:r>
          </a:p>
          <a:p>
            <a:r>
              <a:rPr lang="pl-PL" sz="2400" dirty="0"/>
              <a:t>Przykłady:</a:t>
            </a:r>
          </a:p>
          <a:p>
            <a:pPr marL="285750" indent="-285750">
              <a:buFont typeface="Wingdings" panose="05000000000000000000" pitchFamily="2" charset="2"/>
              <a:buChar char="v"/>
            </a:pPr>
            <a:r>
              <a:rPr lang="pl-PL" sz="2400" dirty="0"/>
              <a:t>Jony metali ,np. Mg, Zn  , Ca,  Fe , Cu 2. Mogą one uczestniczyć w  wiązaniu substratu przez enzym lub utrzymać odpowiednią strukturę przestrzenną enzymu,</a:t>
            </a:r>
          </a:p>
          <a:p>
            <a:endParaRPr lang="pl-PL" sz="2400" dirty="0"/>
          </a:p>
          <a:p>
            <a:pPr marL="285750" indent="-285750">
              <a:buFont typeface="Wingdings" panose="05000000000000000000" pitchFamily="2" charset="2"/>
              <a:buChar char="v"/>
            </a:pPr>
            <a:r>
              <a:rPr lang="pl-PL" sz="2400" dirty="0"/>
              <a:t>Inne enzymy, które aktywują dany enzym </a:t>
            </a:r>
          </a:p>
        </p:txBody>
      </p:sp>
    </p:spTree>
    <p:extLst>
      <p:ext uri="{BB962C8B-B14F-4D97-AF65-F5344CB8AC3E}">
        <p14:creationId xmlns:p14="http://schemas.microsoft.com/office/powerpoint/2010/main" val="96762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39A8CC2-D96B-46B0-96D6-5F74D1E68B42}"/>
              </a:ext>
            </a:extLst>
          </p:cNvPr>
          <p:cNvSpPr txBox="1"/>
          <p:nvPr/>
        </p:nvSpPr>
        <p:spPr>
          <a:xfrm>
            <a:off x="2666816" y="430972"/>
            <a:ext cx="7488832" cy="707886"/>
          </a:xfrm>
          <a:prstGeom prst="rect">
            <a:avLst/>
          </a:prstGeom>
          <a:noFill/>
        </p:spPr>
        <p:txBody>
          <a:bodyPr wrap="square" rtlCol="0">
            <a:spAutoFit/>
          </a:bodyPr>
          <a:lstStyle/>
          <a:p>
            <a:r>
              <a:rPr lang="pl-PL" sz="4000" dirty="0"/>
              <a:t>Regulacja   aktywności enzymów </a:t>
            </a:r>
          </a:p>
        </p:txBody>
      </p:sp>
      <p:sp>
        <p:nvSpPr>
          <p:cNvPr id="3" name="pole tekstowe 2">
            <a:extLst>
              <a:ext uri="{FF2B5EF4-FFF2-40B4-BE49-F238E27FC236}">
                <a16:creationId xmlns:a16="http://schemas.microsoft.com/office/drawing/2014/main" id="{4F8F5BF8-6859-41E1-BB25-1C265FAE3EC0}"/>
              </a:ext>
            </a:extLst>
          </p:cNvPr>
          <p:cNvSpPr txBox="1"/>
          <p:nvPr/>
        </p:nvSpPr>
        <p:spPr>
          <a:xfrm>
            <a:off x="513792" y="1138858"/>
            <a:ext cx="10585176" cy="923330"/>
          </a:xfrm>
          <a:prstGeom prst="rect">
            <a:avLst/>
          </a:prstGeom>
          <a:solidFill>
            <a:schemeClr val="bg2"/>
          </a:solidFill>
        </p:spPr>
        <p:txBody>
          <a:bodyPr wrap="square" rtlCol="0">
            <a:spAutoFit/>
          </a:bodyPr>
          <a:lstStyle/>
          <a:p>
            <a:r>
              <a:rPr lang="pl-PL" b="1" dirty="0"/>
              <a:t>Inhibitory enzymów </a:t>
            </a:r>
          </a:p>
          <a:p>
            <a:r>
              <a:rPr lang="pl-PL" dirty="0"/>
              <a:t>Są to substancje, które hamują aktywność enzymów. Mogą nimi być produkty reakcji enzymatycznych lub inne związki chemiczne. Podział inhibitorów ze względu na sposób działania :</a:t>
            </a:r>
          </a:p>
        </p:txBody>
      </p:sp>
      <p:graphicFrame>
        <p:nvGraphicFramePr>
          <p:cNvPr id="4" name="Tabela 4">
            <a:extLst>
              <a:ext uri="{FF2B5EF4-FFF2-40B4-BE49-F238E27FC236}">
                <a16:creationId xmlns:a16="http://schemas.microsoft.com/office/drawing/2014/main" id="{203E669B-B820-4111-A079-E69982C50ACA}"/>
              </a:ext>
            </a:extLst>
          </p:cNvPr>
          <p:cNvGraphicFramePr>
            <a:graphicFrameLocks noGrp="1"/>
          </p:cNvGraphicFramePr>
          <p:nvPr>
            <p:extLst>
              <p:ext uri="{D42A27DB-BD31-4B8C-83A1-F6EECF244321}">
                <p14:modId xmlns:p14="http://schemas.microsoft.com/office/powerpoint/2010/main" val="3394330887"/>
              </p:ext>
            </p:extLst>
          </p:nvPr>
        </p:nvGraphicFramePr>
        <p:xfrm>
          <a:off x="513792" y="2056170"/>
          <a:ext cx="10981219" cy="2773680"/>
        </p:xfrm>
        <a:graphic>
          <a:graphicData uri="http://schemas.openxmlformats.org/drawingml/2006/table">
            <a:tbl>
              <a:tblPr firstRow="1" bandRow="1">
                <a:tableStyleId>{5C22544A-7EE6-4342-B048-85BDC9FD1C3A}</a:tableStyleId>
              </a:tblPr>
              <a:tblGrid>
                <a:gridCol w="4572508">
                  <a:extLst>
                    <a:ext uri="{9D8B030D-6E8A-4147-A177-3AD203B41FA5}">
                      <a16:colId xmlns:a16="http://schemas.microsoft.com/office/drawing/2014/main" val="2098456918"/>
                    </a:ext>
                  </a:extLst>
                </a:gridCol>
                <a:gridCol w="2748305">
                  <a:extLst>
                    <a:ext uri="{9D8B030D-6E8A-4147-A177-3AD203B41FA5}">
                      <a16:colId xmlns:a16="http://schemas.microsoft.com/office/drawing/2014/main" val="211519990"/>
                    </a:ext>
                  </a:extLst>
                </a:gridCol>
                <a:gridCol w="3660406">
                  <a:extLst>
                    <a:ext uri="{9D8B030D-6E8A-4147-A177-3AD203B41FA5}">
                      <a16:colId xmlns:a16="http://schemas.microsoft.com/office/drawing/2014/main" val="3967124022"/>
                    </a:ext>
                  </a:extLst>
                </a:gridCol>
              </a:tblGrid>
              <a:tr h="560700">
                <a:tc>
                  <a:txBody>
                    <a:bodyPr/>
                    <a:lstStyle/>
                    <a:p>
                      <a:r>
                        <a:rPr lang="pl-PL" dirty="0"/>
                        <a:t>Inhibitory nieodwracalne </a:t>
                      </a:r>
                    </a:p>
                  </a:txBody>
                  <a:tcPr>
                    <a:lnR w="12700" cmpd="sng">
                      <a:noFill/>
                    </a:lnR>
                  </a:tcPr>
                </a:tc>
                <a:tc gridSpan="2">
                  <a:txBody>
                    <a:bodyPr/>
                    <a:lstStyle/>
                    <a:p>
                      <a:pPr algn="ctr"/>
                      <a:r>
                        <a:rPr lang="pl-PL" dirty="0"/>
                        <a:t>Inhibitory </a:t>
                      </a:r>
                    </a:p>
                    <a:p>
                      <a:pPr algn="ctr"/>
                      <a:r>
                        <a:rPr lang="pl-PL" dirty="0"/>
                        <a:t>Odwracalne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pl-PL"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938903553"/>
                  </a:ext>
                </a:extLst>
              </a:tr>
              <a:tr h="370840">
                <a:tc>
                  <a:txBody>
                    <a:bodyPr/>
                    <a:lstStyle/>
                    <a:p>
                      <a:r>
                        <a:rPr lang="pl-PL" sz="1600" dirty="0"/>
                        <a:t>Wiążą się   trwale  z enzymem, przez co traci on całkowicie i nieodwracalnie swoje właściwości np. trucizny cyjanek potasu </a:t>
                      </a:r>
                    </a:p>
                  </a:txBody>
                  <a:tcPr/>
                </a:tc>
                <a:tc gridSpan="2">
                  <a:txBody>
                    <a:bodyPr/>
                    <a:lstStyle/>
                    <a:p>
                      <a:r>
                        <a:rPr lang="pl-PL" sz="1600" dirty="0"/>
                        <a:t>Łączą się z enzymem nietrwale, przez co blokują jego zdolności enzymatyczne tylko na pewien czas.</a:t>
                      </a:r>
                    </a:p>
                  </a:txBody>
                  <a:tcPr>
                    <a:lnT w="38100" cmpd="sng">
                      <a:noFill/>
                    </a:lnT>
                  </a:tcPr>
                </a:tc>
                <a:tc hMerge="1">
                  <a:txBody>
                    <a:bodyPr/>
                    <a:lstStyle/>
                    <a:p>
                      <a:endParaRPr lang="pl-PL" dirty="0"/>
                    </a:p>
                  </a:txBody>
                  <a:tcPr>
                    <a:lnT w="38100" cmpd="sng">
                      <a:noFill/>
                    </a:lnT>
                  </a:tcPr>
                </a:tc>
                <a:extLst>
                  <a:ext uri="{0D108BD9-81ED-4DB2-BD59-A6C34878D82A}">
                    <a16:rowId xmlns:a16="http://schemas.microsoft.com/office/drawing/2014/main" val="358299398"/>
                  </a:ext>
                </a:extLst>
              </a:tr>
              <a:tr h="370840">
                <a:tc>
                  <a:txBody>
                    <a:bodyPr/>
                    <a:lstStyle/>
                    <a:p>
                      <a:endParaRPr lang="pl-PL"/>
                    </a:p>
                  </a:txBody>
                  <a:tcPr/>
                </a:tc>
                <a:tc>
                  <a:txBody>
                    <a:bodyPr/>
                    <a:lstStyle/>
                    <a:p>
                      <a:r>
                        <a:rPr lang="pl-PL" sz="1600" dirty="0"/>
                        <a:t>Inhibitor jest podobny do substratu i konkuruje z nim o dostęp do centrum aktywnego enzymu</a:t>
                      </a:r>
                    </a:p>
                    <a:p>
                      <a:r>
                        <a:rPr lang="pl-PL" sz="1600" dirty="0"/>
                        <a:t>Np. antywitaminy</a:t>
                      </a:r>
                    </a:p>
                  </a:txBody>
                  <a:tcPr/>
                </a:tc>
                <a:tc>
                  <a:txBody>
                    <a:bodyPr/>
                    <a:lstStyle/>
                    <a:p>
                      <a:r>
                        <a:rPr lang="pl-PL" sz="1600" dirty="0"/>
                        <a:t>Inhibitor nie jest podobny do substratu, wiąże się z enzymem poza centrum aktywnym.</a:t>
                      </a:r>
                    </a:p>
                    <a:p>
                      <a:r>
                        <a:rPr lang="pl-PL" sz="1600" dirty="0"/>
                        <a:t>Np. Jony metali ciężkich</a:t>
                      </a:r>
                    </a:p>
                  </a:txBody>
                  <a:tcPr/>
                </a:tc>
                <a:extLst>
                  <a:ext uri="{0D108BD9-81ED-4DB2-BD59-A6C34878D82A}">
                    <a16:rowId xmlns:a16="http://schemas.microsoft.com/office/drawing/2014/main" val="1202166232"/>
                  </a:ext>
                </a:extLst>
              </a:tr>
            </a:tbl>
          </a:graphicData>
        </a:graphic>
      </p:graphicFrame>
      <p:pic>
        <p:nvPicPr>
          <p:cNvPr id="1028" name="Picture 4" descr="What are enzyme inhibitors (competitive and non-competitive)? | Socratic">
            <a:extLst>
              <a:ext uri="{FF2B5EF4-FFF2-40B4-BE49-F238E27FC236}">
                <a16:creationId xmlns:a16="http://schemas.microsoft.com/office/drawing/2014/main" id="{DEAE5C30-AAB8-4A18-8C41-D8EDF76A33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814" y="4166404"/>
            <a:ext cx="2966757" cy="2269608"/>
          </a:xfrm>
          <a:prstGeom prst="rect">
            <a:avLst/>
          </a:prstGeom>
          <a:noFill/>
          <a:extLst>
            <a:ext uri="{909E8E84-426E-40DD-AFC4-6F175D3DCCD1}">
              <a14:hiddenFill xmlns:a14="http://schemas.microsoft.com/office/drawing/2010/main">
                <a:solidFill>
                  <a:srgbClr val="FFFFFF"/>
                </a:solidFill>
              </a14:hiddenFill>
            </a:ext>
          </a:extLst>
        </p:spPr>
      </p:pic>
      <p:sp>
        <p:nvSpPr>
          <p:cNvPr id="6" name="Strzałka: w prawo 5">
            <a:extLst>
              <a:ext uri="{FF2B5EF4-FFF2-40B4-BE49-F238E27FC236}">
                <a16:creationId xmlns:a16="http://schemas.microsoft.com/office/drawing/2014/main" id="{6A439DE2-6698-4542-8307-B8A83760FA04}"/>
              </a:ext>
            </a:extLst>
          </p:cNvPr>
          <p:cNvSpPr/>
          <p:nvPr/>
        </p:nvSpPr>
        <p:spPr>
          <a:xfrm rot="20017376">
            <a:off x="4388839" y="5382277"/>
            <a:ext cx="2668241" cy="1201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55486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BF9090-E6A0-4939-B793-AB452648A4E7}"/>
              </a:ext>
            </a:extLst>
          </p:cNvPr>
          <p:cNvSpPr>
            <a:spLocks noGrp="1"/>
          </p:cNvSpPr>
          <p:nvPr>
            <p:ph type="title"/>
          </p:nvPr>
        </p:nvSpPr>
        <p:spPr>
          <a:xfrm>
            <a:off x="621804" y="908720"/>
            <a:ext cx="11161240" cy="5472608"/>
          </a:xfrm>
          <a:solidFill>
            <a:schemeClr val="bg2"/>
          </a:solidFill>
        </p:spPr>
        <p:txBody>
          <a:bodyPr>
            <a:normAutofit fontScale="90000"/>
          </a:bodyPr>
          <a:lstStyle/>
          <a:p>
            <a:r>
              <a:rPr lang="pl-PL" sz="2700" b="1" dirty="0">
                <a:solidFill>
                  <a:srgbClr val="006600"/>
                </a:solidFill>
              </a:rPr>
              <a:t>Regulacja szlaków metabolicznych</a:t>
            </a:r>
            <a:br>
              <a:rPr lang="pl-PL" sz="2700" dirty="0"/>
            </a:br>
            <a:r>
              <a:rPr lang="pl-PL" sz="2700" dirty="0"/>
              <a:t>-tworzą go następujące po sobie reakcje, przy czym produkt jednej reakcji jest substratem drugiej.</a:t>
            </a:r>
            <a:br>
              <a:rPr lang="pl-PL" sz="2700" dirty="0"/>
            </a:br>
            <a:br>
              <a:rPr lang="pl-PL" sz="2700" dirty="0"/>
            </a:br>
            <a:r>
              <a:rPr lang="pl-PL" sz="2700" dirty="0"/>
              <a:t>Każda z tych reakcji zachodzi z udziałem innego enzymu.</a:t>
            </a:r>
            <a:br>
              <a:rPr lang="pl-PL" sz="2700" dirty="0"/>
            </a:br>
            <a:br>
              <a:rPr lang="pl-PL" sz="2700" dirty="0"/>
            </a:br>
            <a:r>
              <a:rPr lang="pl-PL" sz="2700" dirty="0"/>
              <a:t>Szlaki metaboliczne wymagają dużych nakładów energii. </a:t>
            </a:r>
            <a:br>
              <a:rPr lang="pl-PL" sz="2700" dirty="0"/>
            </a:br>
            <a:br>
              <a:rPr lang="pl-PL" sz="2700" dirty="0"/>
            </a:br>
            <a:r>
              <a:rPr lang="pl-PL" sz="2700" dirty="0"/>
              <a:t>Aby jej nie tracić, są odpowiednio regulowane. </a:t>
            </a:r>
            <a:br>
              <a:rPr lang="pl-PL" sz="2700" dirty="0"/>
            </a:br>
            <a:br>
              <a:rPr lang="pl-PL" sz="2700" dirty="0"/>
            </a:br>
            <a:r>
              <a:rPr lang="pl-PL" sz="2700" dirty="0"/>
              <a:t>Jednym ze sposobów regulacji szlaków jest </a:t>
            </a:r>
            <a:r>
              <a:rPr lang="pl-PL" sz="2700" b="1" dirty="0"/>
              <a:t>ujemne sprzężenie zwrotne</a:t>
            </a:r>
            <a:r>
              <a:rPr lang="pl-PL" sz="2700" dirty="0"/>
              <a:t>. Polega ono na hamowaniu działania katalizującego pierwszy etap szlaku przez produkt ostatniej reakcji danego szlaku. </a:t>
            </a:r>
            <a:br>
              <a:rPr lang="pl-PL" sz="2700" dirty="0"/>
            </a:br>
            <a:r>
              <a:rPr lang="pl-PL" sz="2700" dirty="0"/>
              <a:t>Mechanizm ten zabezpiecza komórkę przed niepotrzebnym nagromadzeniem się produktów.</a:t>
            </a:r>
            <a:br>
              <a:rPr lang="pl-PL" sz="2700" dirty="0"/>
            </a:br>
            <a:endParaRPr lang="pl-PL" sz="2700" dirty="0"/>
          </a:p>
        </p:txBody>
      </p:sp>
    </p:spTree>
    <p:extLst>
      <p:ext uri="{BB962C8B-B14F-4D97-AF65-F5344CB8AC3E}">
        <p14:creationId xmlns:p14="http://schemas.microsoft.com/office/powerpoint/2010/main" val="242117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FC14FD8-01BA-4A12-B4ED-8D00EDD416C3}"/>
              </a:ext>
            </a:extLst>
          </p:cNvPr>
          <p:cNvSpPr>
            <a:spLocks noGrp="1"/>
          </p:cNvSpPr>
          <p:nvPr>
            <p:ph type="title"/>
          </p:nvPr>
        </p:nvSpPr>
        <p:spPr>
          <a:xfrm>
            <a:off x="838235" y="557925"/>
            <a:ext cx="10388251" cy="554802"/>
          </a:xfrm>
          <a:solidFill>
            <a:schemeClr val="bg2"/>
          </a:solidFill>
          <a:scene3d>
            <a:camera prst="orthographicFront"/>
            <a:lightRig rig="threePt" dir="t"/>
          </a:scene3d>
          <a:sp3d>
            <a:bevelT w="139700" h="139700" prst="divot"/>
          </a:sp3d>
        </p:spPr>
        <p:txBody>
          <a:bodyPr>
            <a:normAutofit fontScale="90000"/>
          </a:bodyPr>
          <a:lstStyle/>
          <a:p>
            <a:r>
              <a:rPr lang="pl-PL" dirty="0"/>
              <a:t>Wpływ czynników fizykochemicznych na działanie enzymów:</a:t>
            </a:r>
          </a:p>
        </p:txBody>
      </p:sp>
      <p:sp>
        <p:nvSpPr>
          <p:cNvPr id="3" name="pole tekstowe 2">
            <a:extLst>
              <a:ext uri="{FF2B5EF4-FFF2-40B4-BE49-F238E27FC236}">
                <a16:creationId xmlns:a16="http://schemas.microsoft.com/office/drawing/2014/main" id="{BA0BA82C-453F-4EFB-998C-EAC0F58E1883}"/>
              </a:ext>
            </a:extLst>
          </p:cNvPr>
          <p:cNvSpPr txBox="1"/>
          <p:nvPr/>
        </p:nvSpPr>
        <p:spPr>
          <a:xfrm>
            <a:off x="739772" y="1327389"/>
            <a:ext cx="10486714" cy="646331"/>
          </a:xfrm>
          <a:prstGeom prst="rect">
            <a:avLst/>
          </a:prstGeom>
          <a:solidFill>
            <a:schemeClr val="bg2"/>
          </a:solidFill>
          <a:scene3d>
            <a:camera prst="orthographicFront"/>
            <a:lightRig rig="threePt" dir="t"/>
          </a:scene3d>
          <a:sp3d>
            <a:bevelT w="139700" h="139700" prst="divot"/>
          </a:sp3d>
        </p:spPr>
        <p:txBody>
          <a:bodyPr wrap="square" rtlCol="0">
            <a:spAutoFit/>
          </a:bodyPr>
          <a:lstStyle/>
          <a:p>
            <a:r>
              <a:rPr lang="pl-PL" dirty="0"/>
              <a:t>Działanie enzymów jest regulowane również przez czynniki środowiska. </a:t>
            </a:r>
          </a:p>
          <a:p>
            <a:r>
              <a:rPr lang="pl-PL" dirty="0"/>
              <a:t>Do najważniejszych z nich należą : temperatura, wartość, </a:t>
            </a:r>
            <a:r>
              <a:rPr lang="pl-PL" dirty="0" err="1"/>
              <a:t>pH</a:t>
            </a:r>
            <a:r>
              <a:rPr lang="pl-PL" dirty="0"/>
              <a:t> oraz stężenie cząsteczek substratu. </a:t>
            </a:r>
          </a:p>
        </p:txBody>
      </p:sp>
      <p:sp>
        <p:nvSpPr>
          <p:cNvPr id="4" name="pole tekstowe 3">
            <a:extLst>
              <a:ext uri="{FF2B5EF4-FFF2-40B4-BE49-F238E27FC236}">
                <a16:creationId xmlns:a16="http://schemas.microsoft.com/office/drawing/2014/main" id="{C0D11417-FD3D-448B-A32D-BDD23F448508}"/>
              </a:ext>
            </a:extLst>
          </p:cNvPr>
          <p:cNvSpPr txBox="1"/>
          <p:nvPr/>
        </p:nvSpPr>
        <p:spPr>
          <a:xfrm>
            <a:off x="531000" y="2420888"/>
            <a:ext cx="10729192" cy="3693319"/>
          </a:xfrm>
          <a:prstGeom prst="rect">
            <a:avLst/>
          </a:prstGeom>
          <a:solidFill>
            <a:srgbClr val="CCFFCC"/>
          </a:solidFill>
          <a:scene3d>
            <a:camera prst="orthographicFront"/>
            <a:lightRig rig="threePt" dir="t"/>
          </a:scene3d>
          <a:sp3d>
            <a:bevelT w="139700" h="139700" prst="divot"/>
          </a:sp3d>
        </p:spPr>
        <p:txBody>
          <a:bodyPr wrap="square" rtlCol="0">
            <a:spAutoFit/>
          </a:bodyPr>
          <a:lstStyle/>
          <a:p>
            <a:r>
              <a:rPr lang="pl-PL" b="1" dirty="0">
                <a:solidFill>
                  <a:srgbClr val="006600"/>
                </a:solidFill>
              </a:rPr>
              <a:t>Temperatura:</a:t>
            </a:r>
          </a:p>
          <a:p>
            <a:endParaRPr lang="pl-PL" b="1" dirty="0">
              <a:solidFill>
                <a:srgbClr val="006600"/>
              </a:solidFill>
            </a:endParaRPr>
          </a:p>
          <a:p>
            <a:r>
              <a:rPr lang="pl-PL" dirty="0"/>
              <a:t>Optymalna 37 stopni C.</a:t>
            </a:r>
          </a:p>
          <a:p>
            <a:endParaRPr lang="pl-PL" dirty="0"/>
          </a:p>
          <a:p>
            <a:r>
              <a:rPr lang="pl-PL" dirty="0"/>
              <a:t>Gdy jest niższa spowalnia reakcję enzymatyczną na skutek</a:t>
            </a:r>
          </a:p>
          <a:p>
            <a:r>
              <a:rPr lang="pl-PL" dirty="0"/>
              <a:t> spowolnienia ruchu cząsteczek substratów, które w niższej </a:t>
            </a:r>
          </a:p>
          <a:p>
            <a:r>
              <a:rPr lang="pl-PL" dirty="0"/>
              <a:t>temperaturze trudniej trafiają do centrum aktywnego.</a:t>
            </a:r>
          </a:p>
          <a:p>
            <a:endParaRPr lang="pl-PL" dirty="0"/>
          </a:p>
          <a:p>
            <a:endParaRPr lang="pl-PL" dirty="0"/>
          </a:p>
          <a:p>
            <a:endParaRPr lang="pl-PL" dirty="0"/>
          </a:p>
          <a:p>
            <a:r>
              <a:rPr lang="pl-PL" dirty="0"/>
              <a:t> Natomiast podwyższenie temperatury początkowo może zwiększyć szybkość reakcji, ponieważ cząsteczki szybciej się poruszają i częściej trafiają do centrum aktywnego. Jednak dalsze podwyższanie temperatury prowadzi do denaturacji enzymu i zatrzymania reakcji .</a:t>
            </a:r>
          </a:p>
        </p:txBody>
      </p:sp>
      <p:pic>
        <p:nvPicPr>
          <p:cNvPr id="2050" name="Picture 2" descr="Enzymy – Wikipedia, wolna encyklopedia">
            <a:extLst>
              <a:ext uri="{FF2B5EF4-FFF2-40B4-BE49-F238E27FC236}">
                <a16:creationId xmlns:a16="http://schemas.microsoft.com/office/drawing/2014/main" id="{10185E25-BF29-45F2-8C69-1F02608FF9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2564" y="2564904"/>
            <a:ext cx="3259867" cy="2488365"/>
          </a:xfrm>
          <a:prstGeom prst="rect">
            <a:avLst/>
          </a:prstGeom>
          <a:solidFill>
            <a:schemeClr val="bg1">
              <a:lumMod val="85000"/>
            </a:schemeClr>
          </a:solidFill>
          <a:scene3d>
            <a:camera prst="orthographicFront"/>
            <a:lightRig rig="threePt" dir="t"/>
          </a:scene3d>
          <a:sp3d>
            <a:bevelT w="165100" prst="coolSlant"/>
          </a:sp3d>
        </p:spPr>
      </p:pic>
    </p:spTree>
    <p:extLst>
      <p:ext uri="{BB962C8B-B14F-4D97-AF65-F5344CB8AC3E}">
        <p14:creationId xmlns:p14="http://schemas.microsoft.com/office/powerpoint/2010/main" val="397392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FFCC06-969F-4E69-A5AC-822ED0915A34}"/>
              </a:ext>
            </a:extLst>
          </p:cNvPr>
          <p:cNvSpPr>
            <a:spLocks noGrp="1"/>
          </p:cNvSpPr>
          <p:nvPr>
            <p:ph type="title"/>
          </p:nvPr>
        </p:nvSpPr>
        <p:spPr>
          <a:xfrm>
            <a:off x="6737232" y="575839"/>
            <a:ext cx="3291353" cy="547464"/>
          </a:xfrm>
          <a:solidFill>
            <a:srgbClr val="996633"/>
          </a:solidFill>
          <a:scene3d>
            <a:camera prst="orthographicFront"/>
            <a:lightRig rig="threePt" dir="t"/>
          </a:scene3d>
          <a:sp3d>
            <a:bevelT prst="angle"/>
          </a:sp3d>
        </p:spPr>
        <p:txBody>
          <a:bodyPr>
            <a:normAutofit fontScale="90000"/>
          </a:bodyPr>
          <a:lstStyle/>
          <a:p>
            <a:pPr algn="ctr"/>
            <a:r>
              <a:rPr lang="pl-PL" dirty="0">
                <a:solidFill>
                  <a:schemeClr val="bg1"/>
                </a:solidFill>
              </a:rPr>
              <a:t>Wartość </a:t>
            </a:r>
            <a:r>
              <a:rPr lang="pl-PL" dirty="0" err="1">
                <a:solidFill>
                  <a:schemeClr val="bg1"/>
                </a:solidFill>
              </a:rPr>
              <a:t>pH</a:t>
            </a:r>
            <a:endParaRPr lang="pl-PL" dirty="0">
              <a:solidFill>
                <a:schemeClr val="bg1"/>
              </a:solidFill>
            </a:endParaRPr>
          </a:p>
        </p:txBody>
      </p:sp>
      <p:sp>
        <p:nvSpPr>
          <p:cNvPr id="3" name="pole tekstowe 2">
            <a:extLst>
              <a:ext uri="{FF2B5EF4-FFF2-40B4-BE49-F238E27FC236}">
                <a16:creationId xmlns:a16="http://schemas.microsoft.com/office/drawing/2014/main" id="{94541E5D-A750-482C-BDB3-260E06F2F511}"/>
              </a:ext>
            </a:extLst>
          </p:cNvPr>
          <p:cNvSpPr txBox="1"/>
          <p:nvPr/>
        </p:nvSpPr>
        <p:spPr>
          <a:xfrm>
            <a:off x="4697735" y="1484784"/>
            <a:ext cx="6704254" cy="1200329"/>
          </a:xfrm>
          <a:prstGeom prst="rect">
            <a:avLst/>
          </a:prstGeom>
          <a:solidFill>
            <a:schemeClr val="bg1">
              <a:lumMod val="85000"/>
            </a:schemeClr>
          </a:solidFill>
          <a:scene3d>
            <a:camera prst="orthographicFront"/>
            <a:lightRig rig="threePt" dir="t"/>
          </a:scene3d>
          <a:sp3d>
            <a:bevelT w="139700" h="139700" prst="divot"/>
          </a:sp3d>
        </p:spPr>
        <p:txBody>
          <a:bodyPr wrap="square" rtlCol="0">
            <a:spAutoFit/>
          </a:bodyPr>
          <a:lstStyle/>
          <a:p>
            <a:r>
              <a:rPr lang="pl-PL" dirty="0"/>
              <a:t>Optymalne </a:t>
            </a:r>
            <a:r>
              <a:rPr lang="pl-PL" dirty="0" err="1"/>
              <a:t>pH</a:t>
            </a:r>
            <a:r>
              <a:rPr lang="pl-PL" dirty="0"/>
              <a:t> ok.7 </a:t>
            </a:r>
          </a:p>
          <a:p>
            <a:r>
              <a:rPr lang="pl-PL" dirty="0"/>
              <a:t>Skrajne wartości skali zmniejszają aktywność enzymów.</a:t>
            </a:r>
          </a:p>
          <a:p>
            <a:r>
              <a:rPr lang="pl-PL" dirty="0"/>
              <a:t>Niektóre enzymy działają tylko w określonym </a:t>
            </a:r>
            <a:r>
              <a:rPr lang="pl-PL" dirty="0" err="1"/>
              <a:t>pH</a:t>
            </a:r>
            <a:r>
              <a:rPr lang="pl-PL" dirty="0"/>
              <a:t> </a:t>
            </a:r>
          </a:p>
          <a:p>
            <a:r>
              <a:rPr lang="pl-PL" dirty="0"/>
              <a:t>np. kwaśnym lub zasadowym</a:t>
            </a:r>
          </a:p>
        </p:txBody>
      </p:sp>
      <p:pic>
        <p:nvPicPr>
          <p:cNvPr id="3076" name="Picture 4" descr="Nowotwory układu pokarmowego - czym są i jak się objawiają?">
            <a:extLst>
              <a:ext uri="{FF2B5EF4-FFF2-40B4-BE49-F238E27FC236}">
                <a16:creationId xmlns:a16="http://schemas.microsoft.com/office/drawing/2014/main" id="{5FB20833-B2BB-4A55-8FD4-4ADB2B21D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860" y="734769"/>
            <a:ext cx="357187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a:extLst>
              <a:ext uri="{FF2B5EF4-FFF2-40B4-BE49-F238E27FC236}">
                <a16:creationId xmlns:a16="http://schemas.microsoft.com/office/drawing/2014/main" id="{BD01352A-10BA-4B73-AE60-E9E7109662E3}"/>
              </a:ext>
            </a:extLst>
          </p:cNvPr>
          <p:cNvSpPr txBox="1"/>
          <p:nvPr/>
        </p:nvSpPr>
        <p:spPr>
          <a:xfrm>
            <a:off x="5924129" y="3561553"/>
            <a:ext cx="4104456" cy="523220"/>
          </a:xfrm>
          <a:prstGeom prst="rect">
            <a:avLst/>
          </a:prstGeom>
          <a:solidFill>
            <a:schemeClr val="bg2"/>
          </a:solidFill>
        </p:spPr>
        <p:txBody>
          <a:bodyPr wrap="square" rtlCol="0">
            <a:spAutoFit/>
          </a:bodyPr>
          <a:lstStyle/>
          <a:p>
            <a:r>
              <a:rPr lang="pl-PL" dirty="0"/>
              <a:t>Pepsyna optymalne </a:t>
            </a:r>
            <a:r>
              <a:rPr lang="pl-PL" dirty="0" err="1"/>
              <a:t>pH</a:t>
            </a:r>
            <a:r>
              <a:rPr lang="pl-PL" dirty="0"/>
              <a:t> ok. </a:t>
            </a:r>
            <a:r>
              <a:rPr lang="pl-PL" sz="2800" dirty="0"/>
              <a:t>2</a:t>
            </a:r>
            <a:r>
              <a:rPr lang="pl-PL" dirty="0"/>
              <a:t> - żołądek </a:t>
            </a:r>
          </a:p>
        </p:txBody>
      </p:sp>
      <p:sp>
        <p:nvSpPr>
          <p:cNvPr id="5" name="Strzałka: w lewo 4">
            <a:extLst>
              <a:ext uri="{FF2B5EF4-FFF2-40B4-BE49-F238E27FC236}">
                <a16:creationId xmlns:a16="http://schemas.microsoft.com/office/drawing/2014/main" id="{F97A64E1-D42F-48F8-85F0-AA85CBDAFB1E}"/>
              </a:ext>
            </a:extLst>
          </p:cNvPr>
          <p:cNvSpPr/>
          <p:nvPr/>
        </p:nvSpPr>
        <p:spPr>
          <a:xfrm>
            <a:off x="3409554" y="3592269"/>
            <a:ext cx="2396826" cy="3386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id="{1C4D4408-40ED-4E19-9B80-B2B9124B4170}"/>
              </a:ext>
            </a:extLst>
          </p:cNvPr>
          <p:cNvSpPr txBox="1"/>
          <p:nvPr/>
        </p:nvSpPr>
        <p:spPr>
          <a:xfrm>
            <a:off x="5826023" y="4535869"/>
            <a:ext cx="4876901" cy="369332"/>
          </a:xfrm>
          <a:prstGeom prst="rect">
            <a:avLst/>
          </a:prstGeom>
          <a:solidFill>
            <a:schemeClr val="bg2"/>
          </a:solidFill>
        </p:spPr>
        <p:txBody>
          <a:bodyPr wrap="square" rtlCol="0">
            <a:spAutoFit/>
          </a:bodyPr>
          <a:lstStyle/>
          <a:p>
            <a:r>
              <a:rPr lang="pl-PL" dirty="0"/>
              <a:t>Trypsyna – optymalne </a:t>
            </a:r>
            <a:r>
              <a:rPr lang="pl-PL" dirty="0" err="1"/>
              <a:t>pH</a:t>
            </a:r>
            <a:r>
              <a:rPr lang="pl-PL" dirty="0"/>
              <a:t> ok. 8 – jelito cienkie</a:t>
            </a:r>
          </a:p>
        </p:txBody>
      </p:sp>
      <p:sp>
        <p:nvSpPr>
          <p:cNvPr id="9" name="Strzałka: w lewo 8">
            <a:extLst>
              <a:ext uri="{FF2B5EF4-FFF2-40B4-BE49-F238E27FC236}">
                <a16:creationId xmlns:a16="http://schemas.microsoft.com/office/drawing/2014/main" id="{57FA8A47-B898-4EA2-B955-130FCFCA78B5}"/>
              </a:ext>
            </a:extLst>
          </p:cNvPr>
          <p:cNvSpPr/>
          <p:nvPr/>
        </p:nvSpPr>
        <p:spPr>
          <a:xfrm>
            <a:off x="3142084" y="4534246"/>
            <a:ext cx="2664296" cy="3386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C51B4CB3-0D33-453D-AABE-AE814FBEAB66}"/>
              </a:ext>
            </a:extLst>
          </p:cNvPr>
          <p:cNvSpPr txBox="1"/>
          <p:nvPr/>
        </p:nvSpPr>
        <p:spPr>
          <a:xfrm>
            <a:off x="4438229" y="5373216"/>
            <a:ext cx="5256584" cy="369332"/>
          </a:xfrm>
          <a:prstGeom prst="rect">
            <a:avLst/>
          </a:prstGeom>
          <a:solidFill>
            <a:schemeClr val="accent2">
              <a:lumMod val="60000"/>
              <a:lumOff val="40000"/>
            </a:schemeClr>
          </a:solidFill>
        </p:spPr>
        <p:txBody>
          <a:bodyPr wrap="square" rtlCol="0">
            <a:spAutoFit/>
          </a:bodyPr>
          <a:lstStyle/>
          <a:p>
            <a:r>
              <a:rPr lang="pl-PL" dirty="0"/>
              <a:t>Pepsyna i trypsyna rozkładają wiązania peptydowe.</a:t>
            </a:r>
          </a:p>
        </p:txBody>
      </p:sp>
    </p:spTree>
    <p:extLst>
      <p:ext uri="{BB962C8B-B14F-4D97-AF65-F5344CB8AC3E}">
        <p14:creationId xmlns:p14="http://schemas.microsoft.com/office/powerpoint/2010/main" val="280414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45E1D8D-228D-4A2E-9409-88D7BEE015B6}"/>
              </a:ext>
            </a:extLst>
          </p:cNvPr>
          <p:cNvSpPr>
            <a:spLocks noGrp="1"/>
          </p:cNvSpPr>
          <p:nvPr>
            <p:ph type="title"/>
          </p:nvPr>
        </p:nvSpPr>
        <p:spPr>
          <a:xfrm>
            <a:off x="4044112" y="404441"/>
            <a:ext cx="3867417" cy="619472"/>
          </a:xfrm>
          <a:solidFill>
            <a:schemeClr val="bg2">
              <a:lumMod val="90000"/>
            </a:schemeClr>
          </a:solidFill>
        </p:spPr>
        <p:txBody>
          <a:bodyPr/>
          <a:lstStyle/>
          <a:p>
            <a:r>
              <a:rPr lang="pl-PL" dirty="0"/>
              <a:t>Stężenie substratu</a:t>
            </a:r>
          </a:p>
        </p:txBody>
      </p:sp>
      <p:sp>
        <p:nvSpPr>
          <p:cNvPr id="3" name="pole tekstowe 2">
            <a:extLst>
              <a:ext uri="{FF2B5EF4-FFF2-40B4-BE49-F238E27FC236}">
                <a16:creationId xmlns:a16="http://schemas.microsoft.com/office/drawing/2014/main" id="{7AE98E62-090E-468F-BCD1-B0C404A42E92}"/>
              </a:ext>
            </a:extLst>
          </p:cNvPr>
          <p:cNvSpPr txBox="1"/>
          <p:nvPr/>
        </p:nvSpPr>
        <p:spPr>
          <a:xfrm>
            <a:off x="693812" y="1120676"/>
            <a:ext cx="10945216" cy="461665"/>
          </a:xfrm>
          <a:prstGeom prst="rect">
            <a:avLst/>
          </a:prstGeom>
          <a:solidFill>
            <a:schemeClr val="tx1">
              <a:lumMod val="20000"/>
              <a:lumOff val="80000"/>
            </a:schemeClr>
          </a:solidFill>
        </p:spPr>
        <p:txBody>
          <a:bodyPr wrap="square" rtlCol="0">
            <a:spAutoFit/>
          </a:bodyPr>
          <a:lstStyle/>
          <a:p>
            <a:r>
              <a:rPr lang="pl-PL" sz="2400" dirty="0"/>
              <a:t>Przy stałym stężeniu enzymu niskie stężenie substratu ogranicza szybkość reakcji. </a:t>
            </a:r>
          </a:p>
        </p:txBody>
      </p:sp>
      <p:sp>
        <p:nvSpPr>
          <p:cNvPr id="4" name="pole tekstowe 3">
            <a:extLst>
              <a:ext uri="{FF2B5EF4-FFF2-40B4-BE49-F238E27FC236}">
                <a16:creationId xmlns:a16="http://schemas.microsoft.com/office/drawing/2014/main" id="{81AE08BE-06FC-4158-BA5B-2155E8F48239}"/>
              </a:ext>
            </a:extLst>
          </p:cNvPr>
          <p:cNvSpPr txBox="1"/>
          <p:nvPr/>
        </p:nvSpPr>
        <p:spPr>
          <a:xfrm>
            <a:off x="549796" y="1988840"/>
            <a:ext cx="6984777" cy="3785652"/>
          </a:xfrm>
          <a:prstGeom prst="rect">
            <a:avLst/>
          </a:prstGeom>
          <a:solidFill>
            <a:srgbClr val="996633"/>
          </a:solidFill>
          <a:scene3d>
            <a:camera prst="orthographicFront"/>
            <a:lightRig rig="threePt" dir="t"/>
          </a:scene3d>
          <a:sp3d>
            <a:bevelT w="139700" h="139700" prst="divot"/>
          </a:sp3d>
        </p:spPr>
        <p:txBody>
          <a:bodyPr wrap="square" rtlCol="0">
            <a:spAutoFit/>
          </a:bodyPr>
          <a:lstStyle/>
          <a:p>
            <a:r>
              <a:rPr lang="pl-PL" sz="2400" dirty="0">
                <a:solidFill>
                  <a:schemeClr val="bg1"/>
                </a:solidFill>
              </a:rPr>
              <a:t>Dzieje się tak, ponieważ gdy w środowisku znajduje się niewiele cząsteczek substratu, istnieje mała szansa, że trafią one do centrów aktywnych enzymów. Wraz ze wzrostem ilości substratu jego cząsteczki częściej trafiają do centrów aktywnych enzymów i w efekcie szybkość reakcji wzrasta. Reakcja przebiega najszybciej przy takim stężeniu substratu, w którym wszystkie cząsteczki enzymów maja zajęte centra aktywne i nie mogą wiązać kolejnych cząstek substratu. </a:t>
            </a:r>
          </a:p>
        </p:txBody>
      </p:sp>
      <p:pic>
        <p:nvPicPr>
          <p:cNvPr id="4098" name="Picture 2" descr="Wykres przedstawia zależność szybkości reakcji enzymatycznej od pH.  Przeanalizuj go, a następnie uzupełnij zdania. Dla dzi">
            <a:extLst>
              <a:ext uri="{FF2B5EF4-FFF2-40B4-BE49-F238E27FC236}">
                <a16:creationId xmlns:a16="http://schemas.microsoft.com/office/drawing/2014/main" id="{14DD963C-C682-4D85-BAA5-D41C09515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8528" y="2383719"/>
            <a:ext cx="3633072" cy="3353605"/>
          </a:xfrm>
          <a:prstGeom prst="rect">
            <a:avLst/>
          </a:prstGeom>
          <a:solidFill>
            <a:schemeClr val="tx1">
              <a:lumMod val="20000"/>
              <a:lumOff val="80000"/>
            </a:schemeClr>
          </a:solidFill>
          <a:ln>
            <a:solidFill>
              <a:schemeClr val="tx1"/>
            </a:solidFill>
          </a:ln>
        </p:spPr>
      </p:pic>
    </p:spTree>
    <p:extLst>
      <p:ext uri="{BB962C8B-B14F-4D97-AF65-F5344CB8AC3E}">
        <p14:creationId xmlns:p14="http://schemas.microsoft.com/office/powerpoint/2010/main" val="43174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D395587-6D2E-462B-A94D-186DE0D25682}"/>
              </a:ext>
            </a:extLst>
          </p:cNvPr>
          <p:cNvSpPr>
            <a:spLocks noGrp="1"/>
          </p:cNvSpPr>
          <p:nvPr>
            <p:ph type="title"/>
          </p:nvPr>
        </p:nvSpPr>
        <p:spPr>
          <a:xfrm>
            <a:off x="1218883" y="1124744"/>
            <a:ext cx="2859305" cy="475456"/>
          </a:xfrm>
        </p:spPr>
        <p:txBody>
          <a:bodyPr>
            <a:normAutofit fontScale="90000"/>
          </a:bodyPr>
          <a:lstStyle/>
          <a:p>
            <a:r>
              <a:rPr lang="pl-PL" dirty="0">
                <a:solidFill>
                  <a:srgbClr val="006600"/>
                </a:solidFill>
              </a:rPr>
              <a:t>Ciekawostka: </a:t>
            </a:r>
          </a:p>
        </p:txBody>
      </p:sp>
      <p:sp>
        <p:nvSpPr>
          <p:cNvPr id="3" name="pole tekstowe 2">
            <a:extLst>
              <a:ext uri="{FF2B5EF4-FFF2-40B4-BE49-F238E27FC236}">
                <a16:creationId xmlns:a16="http://schemas.microsoft.com/office/drawing/2014/main" id="{7E5EC365-3D2A-4D88-B451-3FB6EEC59866}"/>
              </a:ext>
            </a:extLst>
          </p:cNvPr>
          <p:cNvSpPr txBox="1"/>
          <p:nvPr/>
        </p:nvSpPr>
        <p:spPr>
          <a:xfrm>
            <a:off x="1413892" y="1988840"/>
            <a:ext cx="9073008" cy="2677656"/>
          </a:xfrm>
          <a:prstGeom prst="rect">
            <a:avLst/>
          </a:prstGeom>
          <a:solidFill>
            <a:schemeClr val="tx1">
              <a:lumMod val="20000"/>
              <a:lumOff val="80000"/>
            </a:schemeClr>
          </a:solidFill>
          <a:scene3d>
            <a:camera prst="orthographicFront"/>
            <a:lightRig rig="threePt" dir="t"/>
          </a:scene3d>
          <a:sp3d>
            <a:bevelT prst="angle"/>
          </a:sp3d>
        </p:spPr>
        <p:txBody>
          <a:bodyPr wrap="square" rtlCol="0">
            <a:spAutoFit/>
          </a:bodyPr>
          <a:lstStyle/>
          <a:p>
            <a:r>
              <a:rPr lang="pl-PL" sz="2800" dirty="0"/>
              <a:t>Wiele enzymów jest produkowanych w komórce w formie nieaktywnej, nazywanej proenzymem np. pepsyna, której nieaktywną formą jest  pepsynogen. Dzięki temu, że pepsyna jest wydzielana w formie proenzymu, może być aktywowana dopiero wtedy, gdy jest potrzebna. Chroni to komórki wytwarzające pepsynę przed </a:t>
            </a:r>
            <a:r>
              <a:rPr lang="pl-PL" sz="2800" dirty="0" err="1"/>
              <a:t>samostrawieniem</a:t>
            </a:r>
            <a:r>
              <a:rPr lang="pl-PL" sz="2800" dirty="0"/>
              <a:t>.</a:t>
            </a:r>
          </a:p>
        </p:txBody>
      </p:sp>
    </p:spTree>
    <p:extLst>
      <p:ext uri="{BB962C8B-B14F-4D97-AF65-F5344CB8AC3E}">
        <p14:creationId xmlns:p14="http://schemas.microsoft.com/office/powerpoint/2010/main" val="16920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24C520-8086-426D-B1EE-D68C0A2ADB98}"/>
              </a:ext>
            </a:extLst>
          </p:cNvPr>
          <p:cNvSpPr>
            <a:spLocks noGrp="1"/>
          </p:cNvSpPr>
          <p:nvPr>
            <p:ph type="title"/>
          </p:nvPr>
        </p:nvSpPr>
        <p:spPr>
          <a:xfrm>
            <a:off x="1053852" y="551705"/>
            <a:ext cx="10225136" cy="1168400"/>
          </a:xfrm>
          <a:solidFill>
            <a:schemeClr val="accent2"/>
          </a:solidFill>
        </p:spPr>
        <p:txBody>
          <a:bodyPr/>
          <a:lstStyle/>
          <a:p>
            <a:pPr algn="ctr"/>
            <a:r>
              <a:rPr lang="pl-PL" dirty="0">
                <a:solidFill>
                  <a:schemeClr val="bg1"/>
                </a:solidFill>
              </a:rPr>
              <a:t>Badanie wpływu wysokiej temperatury na aktywność katalazy w bulwach ziemniaka</a:t>
            </a:r>
          </a:p>
        </p:txBody>
      </p:sp>
      <p:sp>
        <p:nvSpPr>
          <p:cNvPr id="3" name="pole tekstowe 2">
            <a:extLst>
              <a:ext uri="{FF2B5EF4-FFF2-40B4-BE49-F238E27FC236}">
                <a16:creationId xmlns:a16="http://schemas.microsoft.com/office/drawing/2014/main" id="{A2AAAC95-1A07-4037-AC2E-E326F8C568ED}"/>
              </a:ext>
            </a:extLst>
          </p:cNvPr>
          <p:cNvSpPr txBox="1"/>
          <p:nvPr/>
        </p:nvSpPr>
        <p:spPr>
          <a:xfrm>
            <a:off x="760005" y="1999944"/>
            <a:ext cx="3456384" cy="1200329"/>
          </a:xfrm>
          <a:prstGeom prst="rect">
            <a:avLst/>
          </a:prstGeom>
          <a:solidFill>
            <a:schemeClr val="tx1">
              <a:lumMod val="20000"/>
              <a:lumOff val="80000"/>
            </a:schemeClr>
          </a:solidFill>
        </p:spPr>
        <p:txBody>
          <a:bodyPr wrap="square" rtlCol="0">
            <a:spAutoFit/>
          </a:bodyPr>
          <a:lstStyle/>
          <a:p>
            <a:r>
              <a:rPr lang="pl-PL" b="1" dirty="0"/>
              <a:t>Problem badawczy </a:t>
            </a:r>
            <a:r>
              <a:rPr lang="pl-PL" dirty="0"/>
              <a:t>: wpływ wysokiej temperatury na aktywność katalazy w bulwach ziemniaka.</a:t>
            </a:r>
          </a:p>
        </p:txBody>
      </p:sp>
      <p:sp>
        <p:nvSpPr>
          <p:cNvPr id="4" name="pole tekstowe 3">
            <a:extLst>
              <a:ext uri="{FF2B5EF4-FFF2-40B4-BE49-F238E27FC236}">
                <a16:creationId xmlns:a16="http://schemas.microsoft.com/office/drawing/2014/main" id="{81D5C6E9-26EE-4716-B8B5-6DF18419AE93}"/>
              </a:ext>
            </a:extLst>
          </p:cNvPr>
          <p:cNvSpPr txBox="1"/>
          <p:nvPr/>
        </p:nvSpPr>
        <p:spPr>
          <a:xfrm>
            <a:off x="760005" y="4169102"/>
            <a:ext cx="3456384" cy="1200329"/>
          </a:xfrm>
          <a:prstGeom prst="rect">
            <a:avLst/>
          </a:prstGeom>
          <a:solidFill>
            <a:schemeClr val="tx1">
              <a:lumMod val="20000"/>
              <a:lumOff val="80000"/>
            </a:schemeClr>
          </a:solidFill>
        </p:spPr>
        <p:txBody>
          <a:bodyPr wrap="square" rtlCol="0">
            <a:spAutoFit/>
          </a:bodyPr>
          <a:lstStyle/>
          <a:p>
            <a:r>
              <a:rPr lang="pl-PL" b="1" dirty="0"/>
              <a:t>Hipoteza</a:t>
            </a:r>
            <a:r>
              <a:rPr lang="pl-PL" dirty="0"/>
              <a:t>: W wyniku działania wysokiej temperatury katalaza w bulwach ziemniaków przestaje być aktywna.</a:t>
            </a:r>
          </a:p>
        </p:txBody>
      </p:sp>
      <p:sp>
        <p:nvSpPr>
          <p:cNvPr id="5" name="pole tekstowe 4">
            <a:extLst>
              <a:ext uri="{FF2B5EF4-FFF2-40B4-BE49-F238E27FC236}">
                <a16:creationId xmlns:a16="http://schemas.microsoft.com/office/drawing/2014/main" id="{BF05D109-1656-465E-920B-EFAE70409D2C}"/>
              </a:ext>
            </a:extLst>
          </p:cNvPr>
          <p:cNvSpPr txBox="1"/>
          <p:nvPr/>
        </p:nvSpPr>
        <p:spPr>
          <a:xfrm>
            <a:off x="6454452" y="2075444"/>
            <a:ext cx="2736304" cy="646331"/>
          </a:xfrm>
          <a:prstGeom prst="rect">
            <a:avLst/>
          </a:prstGeom>
          <a:solidFill>
            <a:schemeClr val="tx1">
              <a:lumMod val="20000"/>
              <a:lumOff val="80000"/>
            </a:schemeClr>
          </a:solidFill>
        </p:spPr>
        <p:txBody>
          <a:bodyPr wrap="square" rtlCol="0">
            <a:spAutoFit/>
          </a:bodyPr>
          <a:lstStyle/>
          <a:p>
            <a:r>
              <a:rPr lang="pl-PL" b="1" dirty="0"/>
              <a:t>Przebieg doświadczenia</a:t>
            </a:r>
            <a:r>
              <a:rPr lang="pl-PL" dirty="0"/>
              <a:t>: </a:t>
            </a:r>
          </a:p>
        </p:txBody>
      </p:sp>
      <p:sp>
        <p:nvSpPr>
          <p:cNvPr id="6" name="pole tekstowe 5">
            <a:extLst>
              <a:ext uri="{FF2B5EF4-FFF2-40B4-BE49-F238E27FC236}">
                <a16:creationId xmlns:a16="http://schemas.microsoft.com/office/drawing/2014/main" id="{87D8B943-2E77-41F6-AB7C-0411661BCE52}"/>
              </a:ext>
            </a:extLst>
          </p:cNvPr>
          <p:cNvSpPr txBox="1"/>
          <p:nvPr/>
        </p:nvSpPr>
        <p:spPr>
          <a:xfrm>
            <a:off x="4690256" y="2788719"/>
            <a:ext cx="6804756" cy="923330"/>
          </a:xfrm>
          <a:prstGeom prst="rect">
            <a:avLst/>
          </a:prstGeom>
          <a:solidFill>
            <a:schemeClr val="tx1">
              <a:lumMod val="20000"/>
              <a:lumOff val="80000"/>
            </a:schemeClr>
          </a:solidFill>
        </p:spPr>
        <p:txBody>
          <a:bodyPr wrap="square" rtlCol="0">
            <a:spAutoFit/>
          </a:bodyPr>
          <a:lstStyle/>
          <a:p>
            <a:r>
              <a:rPr lang="pl-PL" b="1" dirty="0"/>
              <a:t>Przygotu</a:t>
            </a:r>
            <a:r>
              <a:rPr lang="pl-PL" dirty="0"/>
              <a:t>j: bulwę ziemniaka, gazę , wodę, nóż, tarkę, palnik, zlewkę, dwie probówki, pipetę, wodę utlenioną ( roztwór nadtlenku wodoru H2O2 o stężeniu 3%</a:t>
            </a:r>
          </a:p>
        </p:txBody>
      </p:sp>
      <p:sp>
        <p:nvSpPr>
          <p:cNvPr id="7" name="pole tekstowe 6">
            <a:extLst>
              <a:ext uri="{FF2B5EF4-FFF2-40B4-BE49-F238E27FC236}">
                <a16:creationId xmlns:a16="http://schemas.microsoft.com/office/drawing/2014/main" id="{C007D4B3-AFC6-4D38-8E69-9CD620B9C592}"/>
              </a:ext>
            </a:extLst>
          </p:cNvPr>
          <p:cNvSpPr txBox="1"/>
          <p:nvPr/>
        </p:nvSpPr>
        <p:spPr>
          <a:xfrm>
            <a:off x="4690256" y="3845936"/>
            <a:ext cx="5472608" cy="646331"/>
          </a:xfrm>
          <a:prstGeom prst="rect">
            <a:avLst/>
          </a:prstGeom>
          <a:solidFill>
            <a:schemeClr val="tx1">
              <a:lumMod val="20000"/>
              <a:lumOff val="80000"/>
            </a:schemeClr>
          </a:solidFill>
        </p:spPr>
        <p:txBody>
          <a:bodyPr wrap="square" rtlCol="0">
            <a:spAutoFit/>
          </a:bodyPr>
          <a:lstStyle/>
          <a:p>
            <a:r>
              <a:rPr lang="pl-PL" b="1" dirty="0"/>
              <a:t>Próba badawcza: </a:t>
            </a:r>
            <a:r>
              <a:rPr lang="pl-PL" dirty="0"/>
              <a:t>probówka I zawierająca ogrzany sok z ziemniaka z dodana wodą utlenioną</a:t>
            </a:r>
          </a:p>
        </p:txBody>
      </p:sp>
      <p:sp>
        <p:nvSpPr>
          <p:cNvPr id="8" name="pole tekstowe 7">
            <a:extLst>
              <a:ext uri="{FF2B5EF4-FFF2-40B4-BE49-F238E27FC236}">
                <a16:creationId xmlns:a16="http://schemas.microsoft.com/office/drawing/2014/main" id="{66FBB7BE-FF30-4B9C-B738-EA8B87D1CE5C}"/>
              </a:ext>
            </a:extLst>
          </p:cNvPr>
          <p:cNvSpPr txBox="1"/>
          <p:nvPr/>
        </p:nvSpPr>
        <p:spPr>
          <a:xfrm>
            <a:off x="5086300" y="4760042"/>
            <a:ext cx="4680520" cy="646331"/>
          </a:xfrm>
          <a:prstGeom prst="rect">
            <a:avLst/>
          </a:prstGeom>
          <a:solidFill>
            <a:schemeClr val="tx1">
              <a:lumMod val="20000"/>
              <a:lumOff val="80000"/>
            </a:schemeClr>
          </a:solidFill>
        </p:spPr>
        <p:txBody>
          <a:bodyPr wrap="square" rtlCol="0">
            <a:spAutoFit/>
          </a:bodyPr>
          <a:lstStyle/>
          <a:p>
            <a:r>
              <a:rPr lang="pl-PL" b="1" dirty="0"/>
              <a:t>Próba kontrolna</a:t>
            </a:r>
            <a:r>
              <a:rPr lang="pl-PL" dirty="0"/>
              <a:t>: Probówka II zawierająca sok z ziemniaka z dodana woda utlenioną. </a:t>
            </a:r>
          </a:p>
        </p:txBody>
      </p:sp>
    </p:spTree>
    <p:extLst>
      <p:ext uri="{BB962C8B-B14F-4D97-AF65-F5344CB8AC3E}">
        <p14:creationId xmlns:p14="http://schemas.microsoft.com/office/powerpoint/2010/main" val="281005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26A486-AF0A-451F-96A0-80502908027C}"/>
              </a:ext>
            </a:extLst>
          </p:cNvPr>
          <p:cNvSpPr>
            <a:spLocks noGrp="1"/>
          </p:cNvSpPr>
          <p:nvPr>
            <p:ph type="title"/>
          </p:nvPr>
        </p:nvSpPr>
        <p:spPr>
          <a:xfrm>
            <a:off x="807848" y="922011"/>
            <a:ext cx="9751060" cy="2160240"/>
          </a:xfrm>
          <a:solidFill>
            <a:schemeClr val="bg1">
              <a:lumMod val="85000"/>
            </a:schemeClr>
          </a:solidFill>
        </p:spPr>
        <p:txBody>
          <a:bodyPr>
            <a:normAutofit fontScale="90000"/>
          </a:bodyPr>
          <a:lstStyle/>
          <a:p>
            <a:r>
              <a:rPr lang="pl-PL" sz="2700" b="1" dirty="0"/>
              <a:t>Przebieg doświadczenia:</a:t>
            </a:r>
            <a:br>
              <a:rPr lang="pl-PL" sz="2000" dirty="0"/>
            </a:br>
            <a:br>
              <a:rPr lang="pl-PL" sz="2000" dirty="0"/>
            </a:br>
            <a:r>
              <a:rPr lang="pl-PL" sz="2000" dirty="0"/>
              <a:t>1. Obierz ziemniak i zetrzyj go na tarce</a:t>
            </a:r>
            <a:br>
              <a:rPr lang="pl-PL" sz="2000" dirty="0"/>
            </a:br>
            <a:r>
              <a:rPr lang="pl-PL" sz="2000" dirty="0"/>
              <a:t>2.Do obu probówek za pomocą pipety wlej 2 ml. soku z ziemniaka.</a:t>
            </a:r>
            <a:br>
              <a:rPr lang="pl-PL" sz="2000" dirty="0"/>
            </a:br>
            <a:r>
              <a:rPr lang="pl-PL" sz="2000" dirty="0"/>
              <a:t>3. Umieść probówkę I nad palnikiem i doprowadź jej zawartość do wrzenia.</a:t>
            </a:r>
            <a:br>
              <a:rPr lang="pl-PL" sz="2000" dirty="0"/>
            </a:br>
            <a:r>
              <a:rPr lang="pl-PL" sz="2000" dirty="0"/>
              <a:t>4. Pozostaw probówkę I do ostygnięcia.</a:t>
            </a:r>
            <a:br>
              <a:rPr lang="pl-PL" sz="2000" dirty="0"/>
            </a:br>
            <a:r>
              <a:rPr lang="pl-PL" sz="2000" dirty="0"/>
              <a:t>5. Do obu probówek dodaj po kilka kropli wody utlenionej.</a:t>
            </a:r>
            <a:br>
              <a:rPr lang="pl-PL" sz="2000" dirty="0"/>
            </a:br>
            <a:r>
              <a:rPr lang="pl-PL" sz="2000" dirty="0"/>
              <a:t>6. Obserwuj zachodzące zmiany. </a:t>
            </a:r>
            <a:br>
              <a:rPr lang="pl-PL" sz="2000" dirty="0"/>
            </a:br>
            <a:endParaRPr lang="pl-PL" sz="2000" dirty="0"/>
          </a:p>
        </p:txBody>
      </p:sp>
      <p:sp>
        <p:nvSpPr>
          <p:cNvPr id="3" name="pole tekstowe 2">
            <a:extLst>
              <a:ext uri="{FF2B5EF4-FFF2-40B4-BE49-F238E27FC236}">
                <a16:creationId xmlns:a16="http://schemas.microsoft.com/office/drawing/2014/main" id="{A06A0CED-32C2-4D4B-9577-B6FA39E3D913}"/>
              </a:ext>
            </a:extLst>
          </p:cNvPr>
          <p:cNvSpPr txBox="1"/>
          <p:nvPr/>
        </p:nvSpPr>
        <p:spPr>
          <a:xfrm>
            <a:off x="5366451" y="2599745"/>
            <a:ext cx="6336704" cy="1200329"/>
          </a:xfrm>
          <a:prstGeom prst="rect">
            <a:avLst/>
          </a:prstGeom>
          <a:solidFill>
            <a:schemeClr val="tx1">
              <a:lumMod val="20000"/>
              <a:lumOff val="80000"/>
            </a:schemeClr>
          </a:solidFill>
        </p:spPr>
        <p:txBody>
          <a:bodyPr wrap="square" rtlCol="0">
            <a:spAutoFit/>
          </a:bodyPr>
          <a:lstStyle/>
          <a:p>
            <a:r>
              <a:rPr lang="pl-PL" dirty="0"/>
              <a:t>Wyniki doświadczenia:</a:t>
            </a:r>
          </a:p>
          <a:p>
            <a:r>
              <a:rPr lang="pl-PL" dirty="0"/>
              <a:t>W probówce I nic się nie zmieniło. W probówce II pojawiły się liczne pęcherzyki gazu, co spowodowało powstanie obfitej piany</a:t>
            </a:r>
          </a:p>
        </p:txBody>
      </p:sp>
      <p:sp>
        <p:nvSpPr>
          <p:cNvPr id="4" name="pole tekstowe 3">
            <a:extLst>
              <a:ext uri="{FF2B5EF4-FFF2-40B4-BE49-F238E27FC236}">
                <a16:creationId xmlns:a16="http://schemas.microsoft.com/office/drawing/2014/main" id="{E4D2C8C0-37B7-420B-9636-525222ED265E}"/>
              </a:ext>
            </a:extLst>
          </p:cNvPr>
          <p:cNvSpPr txBox="1"/>
          <p:nvPr/>
        </p:nvSpPr>
        <p:spPr>
          <a:xfrm>
            <a:off x="503826" y="3727326"/>
            <a:ext cx="11049441" cy="646331"/>
          </a:xfrm>
          <a:prstGeom prst="rect">
            <a:avLst/>
          </a:prstGeom>
          <a:solidFill>
            <a:schemeClr val="bg1">
              <a:lumMod val="85000"/>
            </a:schemeClr>
          </a:solidFill>
        </p:spPr>
        <p:txBody>
          <a:bodyPr wrap="square" rtlCol="0">
            <a:spAutoFit/>
          </a:bodyPr>
          <a:lstStyle/>
          <a:p>
            <a:r>
              <a:rPr lang="pl-PL" b="1" dirty="0"/>
              <a:t>Wniosek: </a:t>
            </a:r>
          </a:p>
          <a:p>
            <a:r>
              <a:rPr lang="pl-PL" dirty="0"/>
              <a:t>Wysoka temperatura powoduje, że katalaza w bulwach ziemniaka traci swoje enzymatyczne właściwości.</a:t>
            </a:r>
          </a:p>
        </p:txBody>
      </p:sp>
      <p:sp>
        <p:nvSpPr>
          <p:cNvPr id="5" name="pole tekstowe 4">
            <a:extLst>
              <a:ext uri="{FF2B5EF4-FFF2-40B4-BE49-F238E27FC236}">
                <a16:creationId xmlns:a16="http://schemas.microsoft.com/office/drawing/2014/main" id="{A8E7BDF4-7636-4906-B208-19507C065A15}"/>
              </a:ext>
            </a:extLst>
          </p:cNvPr>
          <p:cNvSpPr txBox="1"/>
          <p:nvPr/>
        </p:nvSpPr>
        <p:spPr>
          <a:xfrm>
            <a:off x="1463690" y="4328676"/>
            <a:ext cx="9649072" cy="1200329"/>
          </a:xfrm>
          <a:prstGeom prst="rect">
            <a:avLst/>
          </a:prstGeom>
          <a:solidFill>
            <a:schemeClr val="tx1">
              <a:lumMod val="20000"/>
              <a:lumOff val="80000"/>
            </a:schemeClr>
          </a:solidFill>
        </p:spPr>
        <p:txBody>
          <a:bodyPr wrap="square" rtlCol="0">
            <a:spAutoFit/>
          </a:bodyPr>
          <a:lstStyle/>
          <a:p>
            <a:r>
              <a:rPr lang="pl-PL" dirty="0"/>
              <a:t>Wyjaśnienie: nadtlenek wodoru  jest związkiem bardzo szkodliwym dla komórki, jednak występuje w niej naturalnie jako produkt uboczny reakcji zachodzących w komórce. Związek ten jest unieszkodliwiany przez katalazę – enzym, który powoduje rozkład nadtlenku wodoru do wody i tlenu.</a:t>
            </a:r>
          </a:p>
        </p:txBody>
      </p:sp>
      <p:sp>
        <p:nvSpPr>
          <p:cNvPr id="6" name="pole tekstowe 5">
            <a:extLst>
              <a:ext uri="{FF2B5EF4-FFF2-40B4-BE49-F238E27FC236}">
                <a16:creationId xmlns:a16="http://schemas.microsoft.com/office/drawing/2014/main" id="{2FC5AE4D-4AD0-4E3C-B232-B32333F41CF1}"/>
              </a:ext>
            </a:extLst>
          </p:cNvPr>
          <p:cNvSpPr txBox="1"/>
          <p:nvPr/>
        </p:nvSpPr>
        <p:spPr>
          <a:xfrm>
            <a:off x="523738" y="5762211"/>
            <a:ext cx="11141345" cy="584775"/>
          </a:xfrm>
          <a:prstGeom prst="rect">
            <a:avLst/>
          </a:prstGeom>
          <a:solidFill>
            <a:schemeClr val="tx1">
              <a:lumMod val="20000"/>
              <a:lumOff val="80000"/>
            </a:schemeClr>
          </a:solidFill>
        </p:spPr>
        <p:txBody>
          <a:bodyPr wrap="square" rtlCol="0">
            <a:spAutoFit/>
          </a:bodyPr>
          <a:lstStyle/>
          <a:p>
            <a:pPr algn="ctr"/>
            <a:r>
              <a:rPr lang="pl-PL" sz="1600" b="1" dirty="0">
                <a:solidFill>
                  <a:schemeClr val="tx2"/>
                </a:solidFill>
              </a:rPr>
              <a:t>KATALAZA JEST BIAŁKIEM, DLATEGO WYSOKA TEMPERATURA POWODUJE DENATURACJĘ I W EFEKCIE – UTRATĘ PRZEZ NIĄ WŁAŚCIWOŚCI. W TAKICH WARUNKACH REAKCJA Z JEJ UDZIAŁEM NIE ZACHODZI. </a:t>
            </a:r>
            <a:r>
              <a:rPr lang="pl-PL" sz="1600" b="1" dirty="0"/>
              <a:t> </a:t>
            </a:r>
          </a:p>
        </p:txBody>
      </p:sp>
    </p:spTree>
    <p:extLst>
      <p:ext uri="{BB962C8B-B14F-4D97-AF65-F5344CB8AC3E}">
        <p14:creationId xmlns:p14="http://schemas.microsoft.com/office/powerpoint/2010/main" val="140598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91309F7-99B4-4DF2-9A99-EC4641928D5E}"/>
              </a:ext>
            </a:extLst>
          </p:cNvPr>
          <p:cNvSpPr>
            <a:spLocks noGrp="1"/>
          </p:cNvSpPr>
          <p:nvPr>
            <p:ph type="title"/>
          </p:nvPr>
        </p:nvSpPr>
        <p:spPr>
          <a:xfrm>
            <a:off x="1269876" y="548680"/>
            <a:ext cx="3363361" cy="1168400"/>
          </a:xfrm>
          <a:solidFill>
            <a:schemeClr val="bg1">
              <a:lumMod val="85000"/>
            </a:schemeClr>
          </a:solidFill>
          <a:scene3d>
            <a:camera prst="orthographicFront"/>
            <a:lightRig rig="threePt" dir="t"/>
          </a:scene3d>
          <a:sp3d>
            <a:bevelT w="165100" prst="coolSlant"/>
          </a:sp3d>
        </p:spPr>
        <p:txBody>
          <a:bodyPr/>
          <a:lstStyle/>
          <a:p>
            <a:r>
              <a:rPr lang="pl-PL" dirty="0"/>
              <a:t>Inhibitory</a:t>
            </a:r>
            <a:br>
              <a:rPr lang="pl-PL" dirty="0"/>
            </a:br>
            <a:r>
              <a:rPr lang="pl-PL" dirty="0"/>
              <a:t>- trucizny i leki </a:t>
            </a:r>
          </a:p>
        </p:txBody>
      </p:sp>
      <p:sp>
        <p:nvSpPr>
          <p:cNvPr id="3" name="pole tekstowe 2">
            <a:extLst>
              <a:ext uri="{FF2B5EF4-FFF2-40B4-BE49-F238E27FC236}">
                <a16:creationId xmlns:a16="http://schemas.microsoft.com/office/drawing/2014/main" id="{6CCC2A8E-2920-485E-88D4-D0C8F8298E34}"/>
              </a:ext>
            </a:extLst>
          </p:cNvPr>
          <p:cNvSpPr txBox="1"/>
          <p:nvPr/>
        </p:nvSpPr>
        <p:spPr>
          <a:xfrm>
            <a:off x="909836" y="2204864"/>
            <a:ext cx="10441160" cy="3477875"/>
          </a:xfrm>
          <a:prstGeom prst="rect">
            <a:avLst/>
          </a:prstGeom>
          <a:solidFill>
            <a:schemeClr val="accent1">
              <a:lumMod val="40000"/>
              <a:lumOff val="60000"/>
            </a:schemeClr>
          </a:solidFill>
          <a:scene3d>
            <a:camera prst="orthographicFront"/>
            <a:lightRig rig="threePt" dir="t"/>
          </a:scene3d>
          <a:sp3d>
            <a:bevelT w="139700" h="139700" prst="divot"/>
          </a:sp3d>
        </p:spPr>
        <p:txBody>
          <a:bodyPr wrap="square" rtlCol="0">
            <a:spAutoFit/>
          </a:bodyPr>
          <a:lstStyle/>
          <a:p>
            <a:r>
              <a:rPr lang="pl-PL" sz="2000" dirty="0"/>
              <a:t>Wiele ze współczesnych inhibitorów to trucizny.</a:t>
            </a:r>
          </a:p>
          <a:p>
            <a:endParaRPr lang="pl-PL" sz="2000" dirty="0"/>
          </a:p>
          <a:p>
            <a:r>
              <a:rPr lang="pl-PL" sz="2000" dirty="0"/>
              <a:t>Np. Cyjanek potasu hamuje działanie jednego  z enzymów biorących udział w procesie oddychania komórkowego, co prowadzi do  śmierci organizmu.</a:t>
            </a:r>
          </a:p>
          <a:p>
            <a:endParaRPr lang="pl-PL" sz="2000" dirty="0"/>
          </a:p>
          <a:p>
            <a:endParaRPr lang="pl-PL" sz="2000" dirty="0"/>
          </a:p>
          <a:p>
            <a:r>
              <a:rPr lang="pl-PL" sz="2000" dirty="0"/>
              <a:t>Niektóre inhibitory mogą mieć działanie korzystne dla człowieka.</a:t>
            </a:r>
          </a:p>
          <a:p>
            <a:r>
              <a:rPr lang="pl-PL" sz="2000" dirty="0"/>
              <a:t>Jednym z nich jest antybiotyk – penicylina . </a:t>
            </a:r>
          </a:p>
          <a:p>
            <a:r>
              <a:rPr lang="pl-PL" sz="2000" dirty="0"/>
              <a:t>Blokuje on enzym uczestniczący w powstawaniu ściany komórkowej  bakterii, ale wpływa na ludzkie komórki. </a:t>
            </a:r>
          </a:p>
          <a:p>
            <a:r>
              <a:rPr lang="pl-PL" sz="2000" dirty="0"/>
              <a:t>Dzięki temu może być stosowany w leczeniu chorób wywoływanych  przez bakterie .</a:t>
            </a:r>
          </a:p>
        </p:txBody>
      </p:sp>
    </p:spTree>
    <p:extLst>
      <p:ext uri="{BB962C8B-B14F-4D97-AF65-F5344CB8AC3E}">
        <p14:creationId xmlns:p14="http://schemas.microsoft.com/office/powerpoint/2010/main" val="375714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6B95B5-E1E4-4DEF-8863-8EF09486C927}"/>
              </a:ext>
            </a:extLst>
          </p:cNvPr>
          <p:cNvSpPr>
            <a:spLocks noGrp="1"/>
          </p:cNvSpPr>
          <p:nvPr>
            <p:ph type="title"/>
          </p:nvPr>
        </p:nvSpPr>
        <p:spPr>
          <a:xfrm>
            <a:off x="1701924" y="440207"/>
            <a:ext cx="8320289" cy="619472"/>
          </a:xfrm>
          <a:solidFill>
            <a:schemeClr val="bg1">
              <a:lumMod val="85000"/>
            </a:schemeClr>
          </a:solidFill>
        </p:spPr>
        <p:txBody>
          <a:bodyPr/>
          <a:lstStyle/>
          <a:p>
            <a:r>
              <a:rPr lang="pl-PL" dirty="0"/>
              <a:t>Temat lekcji: Regulacja aktywności enzymów</a:t>
            </a:r>
          </a:p>
        </p:txBody>
      </p:sp>
      <p:sp>
        <p:nvSpPr>
          <p:cNvPr id="3" name="pole tekstowe 2">
            <a:extLst>
              <a:ext uri="{FF2B5EF4-FFF2-40B4-BE49-F238E27FC236}">
                <a16:creationId xmlns:a16="http://schemas.microsoft.com/office/drawing/2014/main" id="{7BDBA24A-C28E-4C87-AF39-650E469AC6A8}"/>
              </a:ext>
            </a:extLst>
          </p:cNvPr>
          <p:cNvSpPr txBox="1"/>
          <p:nvPr/>
        </p:nvSpPr>
        <p:spPr>
          <a:xfrm>
            <a:off x="837828" y="1167484"/>
            <a:ext cx="10873208" cy="646331"/>
          </a:xfrm>
          <a:prstGeom prst="rect">
            <a:avLst/>
          </a:prstGeom>
          <a:solidFill>
            <a:schemeClr val="accent1">
              <a:lumMod val="40000"/>
              <a:lumOff val="60000"/>
            </a:schemeClr>
          </a:solidFill>
        </p:spPr>
        <p:txBody>
          <a:bodyPr wrap="square" rtlCol="0">
            <a:spAutoFit/>
          </a:bodyPr>
          <a:lstStyle/>
          <a:p>
            <a:r>
              <a:rPr lang="pl-PL" dirty="0"/>
              <a:t>1.   Regulacja działania enzymów może się odbywać poprzez aktywację i inhibicję, ujemne sprzężenie zwrotne oraz czynniki środowiska tj. temperatura, </a:t>
            </a:r>
            <a:r>
              <a:rPr lang="pl-PL" dirty="0" err="1"/>
              <a:t>pH</a:t>
            </a:r>
            <a:r>
              <a:rPr lang="pl-PL" dirty="0"/>
              <a:t> środowiska oraz stężenie substratu</a:t>
            </a:r>
          </a:p>
        </p:txBody>
      </p:sp>
      <p:sp>
        <p:nvSpPr>
          <p:cNvPr id="4" name="pole tekstowe 3">
            <a:extLst>
              <a:ext uri="{FF2B5EF4-FFF2-40B4-BE49-F238E27FC236}">
                <a16:creationId xmlns:a16="http://schemas.microsoft.com/office/drawing/2014/main" id="{D04C5E15-9A3D-436B-963D-30F77B8A619B}"/>
              </a:ext>
            </a:extLst>
          </p:cNvPr>
          <p:cNvSpPr txBox="1"/>
          <p:nvPr/>
        </p:nvSpPr>
        <p:spPr>
          <a:xfrm>
            <a:off x="817916" y="1975217"/>
            <a:ext cx="10893120" cy="646331"/>
          </a:xfrm>
          <a:prstGeom prst="rect">
            <a:avLst/>
          </a:prstGeom>
          <a:solidFill>
            <a:schemeClr val="bg1">
              <a:lumMod val="85000"/>
            </a:schemeClr>
          </a:solidFill>
        </p:spPr>
        <p:txBody>
          <a:bodyPr wrap="square" rtlCol="0">
            <a:spAutoFit/>
          </a:bodyPr>
          <a:lstStyle/>
          <a:p>
            <a:r>
              <a:rPr lang="pl-PL" dirty="0"/>
              <a:t>2. Aktywatory to związki , które pobudzają działanie enzymów, a inhibitory to związki , które hamują działanie enzymów.</a:t>
            </a:r>
          </a:p>
        </p:txBody>
      </p:sp>
      <p:sp>
        <p:nvSpPr>
          <p:cNvPr id="5" name="pole tekstowe 4">
            <a:extLst>
              <a:ext uri="{FF2B5EF4-FFF2-40B4-BE49-F238E27FC236}">
                <a16:creationId xmlns:a16="http://schemas.microsoft.com/office/drawing/2014/main" id="{AD88243C-F378-4641-A571-F53BDD2627CE}"/>
              </a:ext>
            </a:extLst>
          </p:cNvPr>
          <p:cNvSpPr txBox="1"/>
          <p:nvPr/>
        </p:nvSpPr>
        <p:spPr>
          <a:xfrm>
            <a:off x="801824" y="2782752"/>
            <a:ext cx="10909212" cy="369332"/>
          </a:xfrm>
          <a:prstGeom prst="rect">
            <a:avLst/>
          </a:prstGeom>
          <a:solidFill>
            <a:schemeClr val="accent1">
              <a:lumMod val="40000"/>
              <a:lumOff val="60000"/>
            </a:schemeClr>
          </a:solidFill>
        </p:spPr>
        <p:txBody>
          <a:bodyPr wrap="square" rtlCol="0">
            <a:spAutoFit/>
          </a:bodyPr>
          <a:lstStyle/>
          <a:p>
            <a:r>
              <a:rPr lang="pl-PL" dirty="0"/>
              <a:t>3. Ujemne sprzężenie zwrotne polega na hamowaniu szlaku metabolicznego przez produkt końcowy. </a:t>
            </a:r>
          </a:p>
        </p:txBody>
      </p:sp>
      <p:sp>
        <p:nvSpPr>
          <p:cNvPr id="6" name="pole tekstowe 5">
            <a:extLst>
              <a:ext uri="{FF2B5EF4-FFF2-40B4-BE49-F238E27FC236}">
                <a16:creationId xmlns:a16="http://schemas.microsoft.com/office/drawing/2014/main" id="{83081926-4A55-4CD4-A75A-60E1DE2D47C5}"/>
              </a:ext>
            </a:extLst>
          </p:cNvPr>
          <p:cNvSpPr txBox="1"/>
          <p:nvPr/>
        </p:nvSpPr>
        <p:spPr>
          <a:xfrm>
            <a:off x="817916" y="3338032"/>
            <a:ext cx="10893120" cy="646331"/>
          </a:xfrm>
          <a:prstGeom prst="rect">
            <a:avLst/>
          </a:prstGeom>
          <a:solidFill>
            <a:schemeClr val="bg1">
              <a:lumMod val="85000"/>
            </a:schemeClr>
          </a:solidFill>
        </p:spPr>
        <p:txBody>
          <a:bodyPr wrap="square" rtlCol="0">
            <a:spAutoFit/>
          </a:bodyPr>
          <a:lstStyle/>
          <a:p>
            <a:r>
              <a:rPr lang="pl-PL" dirty="0"/>
              <a:t>4. Enzymy zwykle działają w określonym przedziale temperatury. Wyższa temperatura początkowo zwiększa szybkość reakcji, jednak zbyt wysoka powoduje denaturację enzymów.</a:t>
            </a:r>
          </a:p>
        </p:txBody>
      </p:sp>
      <p:sp>
        <p:nvSpPr>
          <p:cNvPr id="7" name="pole tekstowe 6">
            <a:extLst>
              <a:ext uri="{FF2B5EF4-FFF2-40B4-BE49-F238E27FC236}">
                <a16:creationId xmlns:a16="http://schemas.microsoft.com/office/drawing/2014/main" id="{FF8176B7-81D0-4EE2-9EF9-A9AEA9643CBE}"/>
              </a:ext>
            </a:extLst>
          </p:cNvPr>
          <p:cNvSpPr txBox="1"/>
          <p:nvPr/>
        </p:nvSpPr>
        <p:spPr>
          <a:xfrm>
            <a:off x="817916" y="4170311"/>
            <a:ext cx="10893120" cy="646331"/>
          </a:xfrm>
          <a:prstGeom prst="rect">
            <a:avLst/>
          </a:prstGeom>
          <a:solidFill>
            <a:schemeClr val="accent1">
              <a:lumMod val="40000"/>
              <a:lumOff val="60000"/>
            </a:schemeClr>
          </a:solidFill>
        </p:spPr>
        <p:txBody>
          <a:bodyPr wrap="square" rtlCol="0">
            <a:spAutoFit/>
          </a:bodyPr>
          <a:lstStyle/>
          <a:p>
            <a:r>
              <a:rPr lang="pl-PL" dirty="0"/>
              <a:t>5. Enzymy różnią się optymalnym </a:t>
            </a:r>
            <a:r>
              <a:rPr lang="pl-PL" dirty="0" err="1"/>
              <a:t>pH</a:t>
            </a:r>
            <a:r>
              <a:rPr lang="pl-PL" dirty="0"/>
              <a:t> działania. Dla wielu enzymów wynosi ono 7. Niektóre enzymy np. w procesie trawienia , działają  w środowisku o odczynie kwaśnym lub zasadowym.</a:t>
            </a:r>
          </a:p>
        </p:txBody>
      </p:sp>
      <p:sp>
        <p:nvSpPr>
          <p:cNvPr id="8" name="pole tekstowe 7">
            <a:extLst>
              <a:ext uri="{FF2B5EF4-FFF2-40B4-BE49-F238E27FC236}">
                <a16:creationId xmlns:a16="http://schemas.microsoft.com/office/drawing/2014/main" id="{A129185B-7744-4269-934E-1A5FC5F62D7C}"/>
              </a:ext>
            </a:extLst>
          </p:cNvPr>
          <p:cNvSpPr txBox="1"/>
          <p:nvPr/>
        </p:nvSpPr>
        <p:spPr>
          <a:xfrm>
            <a:off x="1158499" y="5013176"/>
            <a:ext cx="9751060" cy="504056"/>
          </a:xfrm>
          <a:prstGeom prst="rect">
            <a:avLst/>
          </a:prstGeom>
          <a:noFill/>
        </p:spPr>
        <p:txBody>
          <a:bodyPr wrap="square" rtlCol="0">
            <a:spAutoFit/>
          </a:bodyPr>
          <a:lstStyle/>
          <a:p>
            <a:endParaRPr lang="pl-PL" dirty="0"/>
          </a:p>
        </p:txBody>
      </p:sp>
      <p:sp>
        <p:nvSpPr>
          <p:cNvPr id="9" name="pole tekstowe 8">
            <a:extLst>
              <a:ext uri="{FF2B5EF4-FFF2-40B4-BE49-F238E27FC236}">
                <a16:creationId xmlns:a16="http://schemas.microsoft.com/office/drawing/2014/main" id="{716EC64D-DE3C-4493-B013-86C5DCA2D93F}"/>
              </a:ext>
            </a:extLst>
          </p:cNvPr>
          <p:cNvSpPr txBox="1"/>
          <p:nvPr/>
        </p:nvSpPr>
        <p:spPr>
          <a:xfrm>
            <a:off x="837828" y="5086713"/>
            <a:ext cx="10873208" cy="923330"/>
          </a:xfrm>
          <a:prstGeom prst="rect">
            <a:avLst/>
          </a:prstGeom>
          <a:solidFill>
            <a:schemeClr val="bg1">
              <a:lumMod val="85000"/>
            </a:schemeClr>
          </a:solidFill>
        </p:spPr>
        <p:txBody>
          <a:bodyPr wrap="square" rtlCol="0">
            <a:spAutoFit/>
          </a:bodyPr>
          <a:lstStyle/>
          <a:p>
            <a:r>
              <a:rPr lang="pl-PL" dirty="0"/>
              <a:t>6.Niskie stężenie substratu ogranicza szybkość reakcji enzymatycznej. </a:t>
            </a:r>
          </a:p>
          <a:p>
            <a:r>
              <a:rPr lang="pl-PL" dirty="0"/>
              <a:t>Zwiększenie stężenia substratu przyspiesza przebieg reakcji enzymatycznej aż do osiągnięcia szybkości maksymalnej </a:t>
            </a:r>
          </a:p>
        </p:txBody>
      </p:sp>
    </p:spTree>
    <p:extLst>
      <p:ext uri="{BB962C8B-B14F-4D97-AF65-F5344CB8AC3E}">
        <p14:creationId xmlns:p14="http://schemas.microsoft.com/office/powerpoint/2010/main" val="176802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693DB7A-CBCA-4C81-BB4D-F3D1E7AEBFC3}"/>
              </a:ext>
            </a:extLst>
          </p:cNvPr>
          <p:cNvSpPr/>
          <p:nvPr/>
        </p:nvSpPr>
        <p:spPr>
          <a:xfrm>
            <a:off x="724847" y="3208665"/>
            <a:ext cx="10116347" cy="369332"/>
          </a:xfrm>
          <a:prstGeom prst="rect">
            <a:avLst/>
          </a:prstGeom>
        </p:spPr>
        <p:txBody>
          <a:bodyPr wrap="square">
            <a:spAutoFit/>
          </a:bodyPr>
          <a:lstStyle/>
          <a:p>
            <a:r>
              <a:rPr lang="pl-PL" dirty="0"/>
              <a:t>https://api.dlaucznia.pl/data/b/a/b/b/scale/2400/babbb3902719b6c67a64383a085765c8.png</a:t>
            </a:r>
          </a:p>
        </p:txBody>
      </p:sp>
      <p:sp>
        <p:nvSpPr>
          <p:cNvPr id="3" name="Prostokąt 2">
            <a:extLst>
              <a:ext uri="{FF2B5EF4-FFF2-40B4-BE49-F238E27FC236}">
                <a16:creationId xmlns:a16="http://schemas.microsoft.com/office/drawing/2014/main" id="{8BDB12DB-4BED-4BFA-917E-455E080816FC}"/>
              </a:ext>
            </a:extLst>
          </p:cNvPr>
          <p:cNvSpPr/>
          <p:nvPr/>
        </p:nvSpPr>
        <p:spPr>
          <a:xfrm>
            <a:off x="724203" y="3831535"/>
            <a:ext cx="10116348" cy="369332"/>
          </a:xfrm>
          <a:prstGeom prst="rect">
            <a:avLst/>
          </a:prstGeom>
        </p:spPr>
        <p:txBody>
          <a:bodyPr wrap="square">
            <a:spAutoFit/>
          </a:bodyPr>
          <a:lstStyle/>
          <a:p>
            <a:r>
              <a:rPr lang="pl-PL" dirty="0"/>
              <a:t>https://api.dlaucznia.pl/data/2/2/a/3/scale/2400/22a39c67c8c5b37e1b1234d4cb44922d.png</a:t>
            </a:r>
          </a:p>
        </p:txBody>
      </p:sp>
      <p:sp>
        <p:nvSpPr>
          <p:cNvPr id="4" name="Prostokąt 3">
            <a:extLst>
              <a:ext uri="{FF2B5EF4-FFF2-40B4-BE49-F238E27FC236}">
                <a16:creationId xmlns:a16="http://schemas.microsoft.com/office/drawing/2014/main" id="{9698157E-D15F-42AF-8CC9-A6E1734B7D4A}"/>
              </a:ext>
            </a:extLst>
          </p:cNvPr>
          <p:cNvSpPr/>
          <p:nvPr/>
        </p:nvSpPr>
        <p:spPr>
          <a:xfrm>
            <a:off x="687421" y="4442941"/>
            <a:ext cx="10153130" cy="369332"/>
          </a:xfrm>
          <a:prstGeom prst="rect">
            <a:avLst/>
          </a:prstGeom>
        </p:spPr>
        <p:txBody>
          <a:bodyPr wrap="square">
            <a:spAutoFit/>
          </a:bodyPr>
          <a:lstStyle/>
          <a:p>
            <a:r>
              <a:rPr lang="pl-PL" dirty="0"/>
              <a:t>https://upload.wikimedia.org/wikipedia/commons/3/3a/Gluehlampe_01_KMJ.jpg</a:t>
            </a:r>
          </a:p>
        </p:txBody>
      </p:sp>
      <p:sp>
        <p:nvSpPr>
          <p:cNvPr id="5" name="Prostokąt 4">
            <a:extLst>
              <a:ext uri="{FF2B5EF4-FFF2-40B4-BE49-F238E27FC236}">
                <a16:creationId xmlns:a16="http://schemas.microsoft.com/office/drawing/2014/main" id="{D1D9711C-D897-4E0B-BBC3-9981E50EE50B}"/>
              </a:ext>
            </a:extLst>
          </p:cNvPr>
          <p:cNvSpPr/>
          <p:nvPr/>
        </p:nvSpPr>
        <p:spPr>
          <a:xfrm>
            <a:off x="693809" y="5054347"/>
            <a:ext cx="10513171" cy="646331"/>
          </a:xfrm>
          <a:prstGeom prst="rect">
            <a:avLst/>
          </a:prstGeom>
        </p:spPr>
        <p:txBody>
          <a:bodyPr wrap="square">
            <a:spAutoFit/>
          </a:bodyPr>
          <a:lstStyle/>
          <a:p>
            <a:r>
              <a:rPr lang="pl-PL" dirty="0"/>
              <a:t>https://encrypted-tbn0.gstatic.com/images?q=tbn:ANd9GcQzrUKLcaY5oXpIUfRdkU_mBkE3rwuEk8Y7oA&amp;usqp=CAU</a:t>
            </a:r>
          </a:p>
        </p:txBody>
      </p:sp>
      <p:sp>
        <p:nvSpPr>
          <p:cNvPr id="6" name="Prostokąt 5">
            <a:extLst>
              <a:ext uri="{FF2B5EF4-FFF2-40B4-BE49-F238E27FC236}">
                <a16:creationId xmlns:a16="http://schemas.microsoft.com/office/drawing/2014/main" id="{E0A48DF7-1B1B-4AF3-87ED-861A6C53754E}"/>
              </a:ext>
            </a:extLst>
          </p:cNvPr>
          <p:cNvSpPr/>
          <p:nvPr/>
        </p:nvSpPr>
        <p:spPr>
          <a:xfrm>
            <a:off x="693809" y="2491019"/>
            <a:ext cx="8568955" cy="369332"/>
          </a:xfrm>
          <a:prstGeom prst="rect">
            <a:avLst/>
          </a:prstGeom>
        </p:spPr>
        <p:txBody>
          <a:bodyPr wrap="square">
            <a:spAutoFit/>
          </a:bodyPr>
          <a:lstStyle/>
          <a:p>
            <a:r>
              <a:rPr lang="pl-PL" dirty="0"/>
              <a:t>https://onkolmed.pl/sites/default/files/uklad_pokarmowy.png</a:t>
            </a:r>
          </a:p>
        </p:txBody>
      </p:sp>
      <p:sp>
        <p:nvSpPr>
          <p:cNvPr id="7" name="pole tekstowe 6">
            <a:extLst>
              <a:ext uri="{FF2B5EF4-FFF2-40B4-BE49-F238E27FC236}">
                <a16:creationId xmlns:a16="http://schemas.microsoft.com/office/drawing/2014/main" id="{BBA2B2E7-0D67-4FD5-867E-218793DBAAC3}"/>
              </a:ext>
            </a:extLst>
          </p:cNvPr>
          <p:cNvSpPr txBox="1"/>
          <p:nvPr/>
        </p:nvSpPr>
        <p:spPr>
          <a:xfrm>
            <a:off x="2638028" y="1552983"/>
            <a:ext cx="2520280" cy="523220"/>
          </a:xfrm>
          <a:prstGeom prst="rect">
            <a:avLst/>
          </a:prstGeom>
          <a:solidFill>
            <a:schemeClr val="bg1">
              <a:lumMod val="85000"/>
            </a:schemeClr>
          </a:solidFill>
        </p:spPr>
        <p:txBody>
          <a:bodyPr wrap="square" rtlCol="0">
            <a:spAutoFit/>
          </a:bodyPr>
          <a:lstStyle/>
          <a:p>
            <a:pPr algn="ctr"/>
            <a:r>
              <a:rPr lang="pl-PL" sz="2800" dirty="0"/>
              <a:t>Źródła</a:t>
            </a:r>
            <a:r>
              <a:rPr lang="pl-PL" dirty="0"/>
              <a:t>:</a:t>
            </a:r>
          </a:p>
        </p:txBody>
      </p:sp>
    </p:spTree>
    <p:extLst>
      <p:ext uri="{BB962C8B-B14F-4D97-AF65-F5344CB8AC3E}">
        <p14:creationId xmlns:p14="http://schemas.microsoft.com/office/powerpoint/2010/main" val="214933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17824ED-1374-409F-86D5-FF36A08FFF64}"/>
              </a:ext>
            </a:extLst>
          </p:cNvPr>
          <p:cNvSpPr>
            <a:spLocks noGrp="1"/>
          </p:cNvSpPr>
          <p:nvPr>
            <p:ph type="ctrTitle"/>
          </p:nvPr>
        </p:nvSpPr>
        <p:spPr>
          <a:xfrm>
            <a:off x="1269876" y="849486"/>
            <a:ext cx="9435241" cy="2409945"/>
          </a:xfrm>
        </p:spPr>
        <p:txBody>
          <a:bodyPr>
            <a:normAutofit/>
          </a:bodyPr>
          <a:lstStyle/>
          <a:p>
            <a:r>
              <a:rPr lang="pl-PL" dirty="0"/>
              <a:t>Budowa i działanie enzymów</a:t>
            </a:r>
            <a:br>
              <a:rPr lang="pl-PL" dirty="0"/>
            </a:br>
            <a:r>
              <a:rPr lang="pl-PL" dirty="0"/>
              <a:t>Regulacja działalności enzymów</a:t>
            </a:r>
          </a:p>
        </p:txBody>
      </p:sp>
      <p:sp>
        <p:nvSpPr>
          <p:cNvPr id="3" name="Podtytuł 2">
            <a:extLst>
              <a:ext uri="{FF2B5EF4-FFF2-40B4-BE49-F238E27FC236}">
                <a16:creationId xmlns:a16="http://schemas.microsoft.com/office/drawing/2014/main" id="{58DE7153-E7F7-4EDC-AE5B-A1C8F9EBE467}"/>
              </a:ext>
            </a:extLst>
          </p:cNvPr>
          <p:cNvSpPr>
            <a:spLocks noGrp="1"/>
          </p:cNvSpPr>
          <p:nvPr>
            <p:ph type="subTitle" idx="1"/>
          </p:nvPr>
        </p:nvSpPr>
        <p:spPr>
          <a:xfrm>
            <a:off x="1259634" y="3598569"/>
            <a:ext cx="9429931" cy="991077"/>
          </a:xfrm>
        </p:spPr>
        <p:txBody>
          <a:bodyPr>
            <a:normAutofit/>
          </a:bodyPr>
          <a:lstStyle/>
          <a:p>
            <a:r>
              <a:rPr lang="pl-PL" dirty="0"/>
              <a:t>Rozszerzenie</a:t>
            </a:r>
          </a:p>
        </p:txBody>
      </p:sp>
      <p:sp>
        <p:nvSpPr>
          <p:cNvPr id="4" name="Prostokąt 3">
            <a:extLst>
              <a:ext uri="{FF2B5EF4-FFF2-40B4-BE49-F238E27FC236}">
                <a16:creationId xmlns:a16="http://schemas.microsoft.com/office/drawing/2014/main" id="{02570CA4-FC06-4067-A259-C2E12F057E25}"/>
              </a:ext>
            </a:extLst>
          </p:cNvPr>
          <p:cNvSpPr/>
          <p:nvPr/>
        </p:nvSpPr>
        <p:spPr>
          <a:xfrm>
            <a:off x="1773932" y="5085184"/>
            <a:ext cx="6092825" cy="923330"/>
          </a:xfrm>
          <a:prstGeom prst="rect">
            <a:avLst/>
          </a:prstGeom>
        </p:spPr>
        <p:txBody>
          <a:bodyPr>
            <a:spAutoFit/>
          </a:bodyPr>
          <a:lstStyle/>
          <a:p>
            <a:r>
              <a:rPr lang="pl-PL" dirty="0"/>
              <a:t>Cele: poznamy cechy budowy i właściwości enzymów</a:t>
            </a:r>
          </a:p>
          <a:p>
            <a:r>
              <a:rPr lang="pl-PL" dirty="0"/>
              <a:t>Poznamy swoistą substratową enzymów</a:t>
            </a:r>
          </a:p>
          <a:p>
            <a:r>
              <a:rPr lang="pl-PL" dirty="0"/>
              <a:t>Poznamy przebieg katalizy enzymatycznej</a:t>
            </a:r>
          </a:p>
        </p:txBody>
      </p:sp>
    </p:spTree>
    <p:extLst>
      <p:ext uri="{BB962C8B-B14F-4D97-AF65-F5344CB8AC3E}">
        <p14:creationId xmlns:p14="http://schemas.microsoft.com/office/powerpoint/2010/main" val="407364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DC1DDB88-B8C3-4DCF-A312-7736090D695D}"/>
              </a:ext>
            </a:extLst>
          </p:cNvPr>
          <p:cNvSpPr txBox="1"/>
          <p:nvPr/>
        </p:nvSpPr>
        <p:spPr>
          <a:xfrm>
            <a:off x="549796" y="476672"/>
            <a:ext cx="11161240" cy="3693319"/>
          </a:xfrm>
          <a:prstGeom prst="rect">
            <a:avLst/>
          </a:prstGeom>
          <a:solidFill>
            <a:schemeClr val="bg2"/>
          </a:solidFill>
        </p:spPr>
        <p:txBody>
          <a:bodyPr wrap="square" rtlCol="0">
            <a:spAutoFit/>
          </a:bodyPr>
          <a:lstStyle/>
          <a:p>
            <a:r>
              <a:rPr lang="pl-PL" b="1" dirty="0"/>
              <a:t>Energia aktywacji :</a:t>
            </a:r>
          </a:p>
          <a:p>
            <a:pPr marL="285750" indent="-285750">
              <a:buFontTx/>
              <a:buChar char="-"/>
            </a:pPr>
            <a:r>
              <a:rPr lang="pl-PL" dirty="0"/>
              <a:t>jest niezbędna do rozerwania wiązań chemicznych w substratach </a:t>
            </a:r>
          </a:p>
          <a:p>
            <a:pPr marL="285750" indent="-285750">
              <a:buFontTx/>
              <a:buChar char="-"/>
            </a:pPr>
            <a:r>
              <a:rPr lang="pl-PL" dirty="0"/>
              <a:t> jej ilość jest różna w zależności od rodzaju energii chemicznej</a:t>
            </a:r>
          </a:p>
          <a:p>
            <a:pPr marL="285750" indent="-285750">
              <a:buFontTx/>
              <a:buChar char="-"/>
            </a:pPr>
            <a:r>
              <a:rPr lang="pl-PL" dirty="0"/>
              <a:t>Energia aktywacji w reakcjach </a:t>
            </a:r>
            <a:r>
              <a:rPr lang="pl-PL" dirty="0" err="1"/>
              <a:t>endoergicznych</a:t>
            </a:r>
            <a:r>
              <a:rPr lang="pl-PL" dirty="0"/>
              <a:t> jest zwykle znacznie wyższa niż reakcji </a:t>
            </a:r>
            <a:r>
              <a:rPr lang="pl-PL" dirty="0" err="1"/>
              <a:t>egzoergicznych</a:t>
            </a:r>
            <a:endParaRPr lang="pl-PL" dirty="0"/>
          </a:p>
          <a:p>
            <a:pPr marL="285750" indent="-285750">
              <a:buFontTx/>
              <a:buChar char="-"/>
            </a:pPr>
            <a:r>
              <a:rPr lang="pl-PL" dirty="0"/>
              <a:t>Żadna reakcja nie rozpocznie się jeśli nie dostarczona zostanie odpowiednia ilość energii </a:t>
            </a:r>
          </a:p>
          <a:p>
            <a:pPr marL="285750" indent="-285750">
              <a:buFontTx/>
              <a:buChar char="-"/>
            </a:pPr>
            <a:r>
              <a:rPr lang="pl-PL" dirty="0">
                <a:solidFill>
                  <a:srgbClr val="FF0000"/>
                </a:solidFill>
              </a:rPr>
              <a:t>Jednym ze sposobów dostarczania energii jest ogrzewanie, czyli podaż energii w postaci ciepła.</a:t>
            </a:r>
          </a:p>
          <a:p>
            <a:pPr marL="285750" indent="-285750">
              <a:buFontTx/>
              <a:buChar char="-"/>
            </a:pPr>
            <a:r>
              <a:rPr lang="pl-PL" dirty="0"/>
              <a:t>Niestety dostarczenie energii komórkom nie jest możliwe poprzez podgrzanie ponieważ funkcjonują najlepiej w temperaturze 37 stopni C, poniżej temperatury stopnia O stopni C </a:t>
            </a:r>
            <a:r>
              <a:rPr lang="pl-PL" dirty="0" err="1"/>
              <a:t>cytozol</a:t>
            </a:r>
            <a:r>
              <a:rPr lang="pl-PL" dirty="0"/>
              <a:t>  zaczyna zamarzać, a powyżej 40 stopni zaczyna się denaturacja białka, a tym samym śmierć komórki. </a:t>
            </a:r>
          </a:p>
          <a:p>
            <a:r>
              <a:rPr lang="pl-PL" dirty="0"/>
              <a:t>Sposobem na ten problem jest katalizator.</a:t>
            </a:r>
          </a:p>
          <a:p>
            <a:r>
              <a:rPr lang="pl-PL" dirty="0"/>
              <a:t>-</a:t>
            </a:r>
            <a:r>
              <a:rPr lang="pl-PL" dirty="0">
                <a:solidFill>
                  <a:srgbClr val="FF0000"/>
                </a:solidFill>
              </a:rPr>
              <a:t>Katalizator to substancja , która przyspiesza reakcje poprzez obniżanie energii aktywacji.</a:t>
            </a:r>
          </a:p>
          <a:p>
            <a:r>
              <a:rPr lang="pl-PL" dirty="0"/>
              <a:t> </a:t>
            </a:r>
            <a:r>
              <a:rPr lang="pl-PL" dirty="0">
                <a:solidFill>
                  <a:srgbClr val="FF0000"/>
                </a:solidFill>
              </a:rPr>
              <a:t>W komórkach tę rolę pełnią enzymy. </a:t>
            </a:r>
          </a:p>
          <a:p>
            <a:pPr marL="285750" indent="-285750">
              <a:buFontTx/>
              <a:buChar char="-"/>
            </a:pPr>
            <a:endParaRPr lang="pl-PL" dirty="0"/>
          </a:p>
        </p:txBody>
      </p:sp>
      <p:pic>
        <p:nvPicPr>
          <p:cNvPr id="5122" name="Picture 2" descr="Ogólna charakterystyka reakcji biochemicznych - Metabolizm komórki -  Biologia - Sciaga.pl">
            <a:extLst>
              <a:ext uri="{FF2B5EF4-FFF2-40B4-BE49-F238E27FC236}">
                <a16:creationId xmlns:a16="http://schemas.microsoft.com/office/drawing/2014/main" id="{76728AE1-B96B-4CB9-829A-369B189B3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436" y="3933056"/>
            <a:ext cx="4752528" cy="2559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22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8AA2DFCB-4365-4A8C-9460-0BDDA6FD91D4}"/>
              </a:ext>
            </a:extLst>
          </p:cNvPr>
          <p:cNvSpPr txBox="1"/>
          <p:nvPr/>
        </p:nvSpPr>
        <p:spPr>
          <a:xfrm>
            <a:off x="4438228" y="764704"/>
            <a:ext cx="3240360" cy="984885"/>
          </a:xfrm>
          <a:prstGeom prst="rect">
            <a:avLst/>
          </a:prstGeom>
          <a:solidFill>
            <a:schemeClr val="bg2"/>
          </a:solidFill>
        </p:spPr>
        <p:txBody>
          <a:bodyPr wrap="square" rtlCol="0">
            <a:spAutoFit/>
          </a:bodyPr>
          <a:lstStyle/>
          <a:p>
            <a:r>
              <a:rPr lang="pl-PL" sz="4000" dirty="0"/>
              <a:t>Ciekawostka:</a:t>
            </a:r>
          </a:p>
          <a:p>
            <a:endParaRPr lang="pl-PL" dirty="0"/>
          </a:p>
        </p:txBody>
      </p:sp>
      <p:sp>
        <p:nvSpPr>
          <p:cNvPr id="3" name="pole tekstowe 2">
            <a:extLst>
              <a:ext uri="{FF2B5EF4-FFF2-40B4-BE49-F238E27FC236}">
                <a16:creationId xmlns:a16="http://schemas.microsoft.com/office/drawing/2014/main" id="{98FA3ABC-FA11-42A2-A261-9FD854787814}"/>
              </a:ext>
            </a:extLst>
          </p:cNvPr>
          <p:cNvSpPr txBox="1"/>
          <p:nvPr/>
        </p:nvSpPr>
        <p:spPr>
          <a:xfrm>
            <a:off x="405780" y="1975772"/>
            <a:ext cx="11161240" cy="3785652"/>
          </a:xfrm>
          <a:prstGeom prst="rect">
            <a:avLst/>
          </a:prstGeom>
          <a:solidFill>
            <a:schemeClr val="bg1">
              <a:lumMod val="85000"/>
            </a:schemeClr>
          </a:solidFill>
          <a:scene3d>
            <a:camera prst="orthographicFront"/>
            <a:lightRig rig="threePt" dir="t"/>
          </a:scene3d>
          <a:sp3d>
            <a:bevelT w="139700" h="139700" prst="divot"/>
          </a:sp3d>
        </p:spPr>
        <p:txBody>
          <a:bodyPr wrap="square" rtlCol="0">
            <a:spAutoFit/>
          </a:bodyPr>
          <a:lstStyle/>
          <a:p>
            <a:endParaRPr lang="pl-PL" sz="2400" dirty="0"/>
          </a:p>
          <a:p>
            <a:r>
              <a:rPr lang="pl-PL" sz="2400" dirty="0"/>
              <a:t>Do sprawnego transportu dwutlenku węgla z tkanek do pęcherzyków płucnych niezbędne jest jego uwodnienie, czyli wytworzenie z CO2 i H2O jonu wodorowęglanowego HCO3 -. </a:t>
            </a:r>
          </a:p>
          <a:p>
            <a:endParaRPr lang="pl-PL" sz="2400" dirty="0"/>
          </a:p>
          <a:p>
            <a:r>
              <a:rPr lang="pl-PL" sz="2400" dirty="0"/>
              <a:t>Reakcję tę katalizuje enzym – </a:t>
            </a:r>
            <a:r>
              <a:rPr lang="pl-PL" sz="2400" dirty="0" err="1"/>
              <a:t>anhydraza</a:t>
            </a:r>
            <a:r>
              <a:rPr lang="pl-PL" sz="2400" dirty="0"/>
              <a:t> węglanowa. Jedna cząsteczka tego enzymu może uwodnić milion cząsteczek CO2 w ciągu sekundy.</a:t>
            </a:r>
          </a:p>
          <a:p>
            <a:endParaRPr lang="pl-PL" sz="2400" dirty="0"/>
          </a:p>
          <a:p>
            <a:r>
              <a:rPr lang="pl-PL" sz="2400" dirty="0"/>
              <a:t> Bez pomocy enzymu proces ten zachodziłby 10 mln razy wolniej</a:t>
            </a:r>
          </a:p>
          <a:p>
            <a:endParaRPr lang="pl-PL" sz="2400" dirty="0"/>
          </a:p>
        </p:txBody>
      </p:sp>
    </p:spTree>
    <p:extLst>
      <p:ext uri="{BB962C8B-B14F-4D97-AF65-F5344CB8AC3E}">
        <p14:creationId xmlns:p14="http://schemas.microsoft.com/office/powerpoint/2010/main" val="1470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84D8AF07-C572-4532-8584-EF831A67D4C7}"/>
              </a:ext>
            </a:extLst>
          </p:cNvPr>
          <p:cNvSpPr txBox="1"/>
          <p:nvPr/>
        </p:nvSpPr>
        <p:spPr>
          <a:xfrm>
            <a:off x="621804" y="593322"/>
            <a:ext cx="4644516" cy="523220"/>
          </a:xfrm>
          <a:prstGeom prst="rect">
            <a:avLst/>
          </a:prstGeom>
          <a:solidFill>
            <a:schemeClr val="tx1">
              <a:lumMod val="20000"/>
              <a:lumOff val="80000"/>
            </a:schemeClr>
          </a:solidFill>
          <a:scene3d>
            <a:camera prst="orthographicFront"/>
            <a:lightRig rig="threePt" dir="t"/>
          </a:scene3d>
          <a:sp3d>
            <a:bevelT w="114300" prst="artDeco"/>
          </a:sp3d>
        </p:spPr>
        <p:txBody>
          <a:bodyPr wrap="square" rtlCol="0">
            <a:spAutoFit/>
          </a:bodyPr>
          <a:lstStyle/>
          <a:p>
            <a:r>
              <a:rPr lang="pl-PL" sz="2800" b="1" dirty="0"/>
              <a:t>Budowa enzymów</a:t>
            </a:r>
            <a:r>
              <a:rPr lang="pl-PL" dirty="0"/>
              <a:t>:</a:t>
            </a:r>
          </a:p>
        </p:txBody>
      </p:sp>
      <p:sp>
        <p:nvSpPr>
          <p:cNvPr id="3" name="pole tekstowe 2">
            <a:extLst>
              <a:ext uri="{FF2B5EF4-FFF2-40B4-BE49-F238E27FC236}">
                <a16:creationId xmlns:a16="http://schemas.microsoft.com/office/drawing/2014/main" id="{20135647-08A6-4206-91F2-86B5A003E525}"/>
              </a:ext>
            </a:extLst>
          </p:cNvPr>
          <p:cNvSpPr txBox="1"/>
          <p:nvPr/>
        </p:nvSpPr>
        <p:spPr>
          <a:xfrm>
            <a:off x="981844" y="1309245"/>
            <a:ext cx="8784976" cy="923330"/>
          </a:xfrm>
          <a:prstGeom prst="rect">
            <a:avLst/>
          </a:prstGeom>
          <a:solidFill>
            <a:srgbClr val="CCFFCC"/>
          </a:solidFill>
          <a:scene3d>
            <a:camera prst="orthographicFront"/>
            <a:lightRig rig="threePt" dir="t"/>
          </a:scene3d>
          <a:sp3d>
            <a:bevelT w="139700" h="139700" prst="divot"/>
          </a:sp3d>
        </p:spPr>
        <p:txBody>
          <a:bodyPr wrap="square" rtlCol="0">
            <a:spAutoFit/>
          </a:bodyPr>
          <a:lstStyle/>
          <a:p>
            <a:r>
              <a:rPr lang="pl-PL" dirty="0"/>
              <a:t>Prawie wszystkie enzymy są białkami. Część z nich jest zbudowana z łańcuchów polipeptydowych np. amylaza ślinowa, pepsyna, trypsyna. Większość z nich składa się z dwóch elementów :</a:t>
            </a:r>
          </a:p>
        </p:txBody>
      </p:sp>
      <p:sp>
        <p:nvSpPr>
          <p:cNvPr id="4" name="Prostokąt 3">
            <a:extLst>
              <a:ext uri="{FF2B5EF4-FFF2-40B4-BE49-F238E27FC236}">
                <a16:creationId xmlns:a16="http://schemas.microsoft.com/office/drawing/2014/main" id="{C1033F0C-C524-4F44-8367-2605E72BB041}"/>
              </a:ext>
            </a:extLst>
          </p:cNvPr>
          <p:cNvSpPr/>
          <p:nvPr/>
        </p:nvSpPr>
        <p:spPr>
          <a:xfrm>
            <a:off x="1269876" y="2425278"/>
            <a:ext cx="10009112" cy="3816429"/>
          </a:xfrm>
          <a:prstGeom prst="rect">
            <a:avLst/>
          </a:prstGeom>
          <a:solidFill>
            <a:schemeClr val="accent2"/>
          </a:solidFill>
          <a:scene3d>
            <a:camera prst="orthographicFront"/>
            <a:lightRig rig="threePt" dir="t"/>
          </a:scene3d>
          <a:sp3d>
            <a:bevelT w="139700" h="139700" prst="divot"/>
          </a:sp3d>
        </p:spPr>
        <p:txBody>
          <a:bodyPr wrap="square">
            <a:spAutoFit/>
          </a:bodyPr>
          <a:lstStyle/>
          <a:p>
            <a:r>
              <a:rPr lang="pl-PL" sz="2200" dirty="0">
                <a:solidFill>
                  <a:srgbClr val="000000"/>
                </a:solidFill>
                <a:latin typeface="Poppins"/>
              </a:rPr>
              <a:t>Enzymy złożone składają się z </a:t>
            </a:r>
            <a:r>
              <a:rPr lang="pl-PL" sz="2200" b="1" dirty="0">
                <a:solidFill>
                  <a:srgbClr val="000000"/>
                </a:solidFill>
                <a:latin typeface="Poppins"/>
              </a:rPr>
              <a:t>części białkowej - apoenzymu</a:t>
            </a:r>
            <a:r>
              <a:rPr lang="pl-PL" sz="2200" dirty="0">
                <a:solidFill>
                  <a:srgbClr val="000000"/>
                </a:solidFill>
                <a:latin typeface="Poppins"/>
              </a:rPr>
              <a:t>  i </a:t>
            </a:r>
            <a:r>
              <a:rPr lang="pl-PL" sz="2200" b="1" dirty="0">
                <a:solidFill>
                  <a:srgbClr val="000000"/>
                </a:solidFill>
                <a:latin typeface="Poppins"/>
              </a:rPr>
              <a:t>składnika niebiałkowego </a:t>
            </a:r>
            <a:r>
              <a:rPr lang="pl-PL" sz="2200" b="1" dirty="0" err="1">
                <a:solidFill>
                  <a:srgbClr val="000000"/>
                </a:solidFill>
                <a:latin typeface="Poppins"/>
              </a:rPr>
              <a:t>kofaktora</a:t>
            </a:r>
            <a:r>
              <a:rPr lang="pl-PL" sz="2200" b="1" dirty="0">
                <a:solidFill>
                  <a:srgbClr val="000000"/>
                </a:solidFill>
                <a:latin typeface="Poppins"/>
              </a:rPr>
              <a:t>.</a:t>
            </a:r>
          </a:p>
          <a:p>
            <a:endParaRPr lang="pl-PL" sz="2200" dirty="0">
              <a:solidFill>
                <a:srgbClr val="000000"/>
              </a:solidFill>
              <a:latin typeface="Poppins"/>
            </a:endParaRPr>
          </a:p>
          <a:p>
            <a:r>
              <a:rPr lang="pl-PL" sz="2200" dirty="0">
                <a:solidFill>
                  <a:srgbClr val="000000"/>
                </a:solidFill>
                <a:latin typeface="Poppins"/>
              </a:rPr>
              <a:t> Jeśli część niebiałkowa jest trwale złączona z apoenzymem nazywamy ją </a:t>
            </a:r>
            <a:r>
              <a:rPr lang="pl-PL" sz="2200" b="1" dirty="0">
                <a:solidFill>
                  <a:srgbClr val="000000"/>
                </a:solidFill>
                <a:latin typeface="Poppins"/>
              </a:rPr>
              <a:t>grupą prostetyczną</a:t>
            </a:r>
            <a:r>
              <a:rPr lang="pl-PL" sz="2200" dirty="0">
                <a:solidFill>
                  <a:srgbClr val="000000"/>
                </a:solidFill>
                <a:latin typeface="Poppins"/>
              </a:rPr>
              <a:t>, gdy zaś połączenie jest luźne nosi nazwę </a:t>
            </a:r>
            <a:r>
              <a:rPr lang="pl-PL" sz="2200" b="1" dirty="0">
                <a:solidFill>
                  <a:srgbClr val="000000"/>
                </a:solidFill>
                <a:latin typeface="Poppins"/>
              </a:rPr>
              <a:t>koenzymu</a:t>
            </a:r>
            <a:r>
              <a:rPr lang="pl-PL" sz="2200" dirty="0">
                <a:solidFill>
                  <a:srgbClr val="000000"/>
                </a:solidFill>
                <a:latin typeface="Poppins"/>
              </a:rPr>
              <a:t>. </a:t>
            </a:r>
          </a:p>
          <a:p>
            <a:endParaRPr lang="pl-PL" sz="2200" dirty="0">
              <a:solidFill>
                <a:srgbClr val="000000"/>
              </a:solidFill>
              <a:latin typeface="Poppins"/>
            </a:endParaRPr>
          </a:p>
          <a:p>
            <a:r>
              <a:rPr lang="pl-PL" sz="2200" dirty="0">
                <a:solidFill>
                  <a:srgbClr val="000000"/>
                </a:solidFill>
                <a:latin typeface="Poppins"/>
              </a:rPr>
              <a:t>Cały enzym nazywamy </a:t>
            </a:r>
            <a:r>
              <a:rPr lang="pl-PL" sz="2200" b="1" dirty="0" err="1">
                <a:solidFill>
                  <a:srgbClr val="000000"/>
                </a:solidFill>
                <a:latin typeface="Poppins"/>
              </a:rPr>
              <a:t>holoenzymem</a:t>
            </a:r>
            <a:r>
              <a:rPr lang="pl-PL" sz="2200" dirty="0">
                <a:solidFill>
                  <a:srgbClr val="000000"/>
                </a:solidFill>
                <a:latin typeface="Poppins"/>
              </a:rPr>
              <a:t> (apoenzym + grupa niebiałkowa). </a:t>
            </a:r>
          </a:p>
          <a:p>
            <a:endParaRPr lang="pl-PL" sz="2200" dirty="0">
              <a:solidFill>
                <a:srgbClr val="000000"/>
              </a:solidFill>
              <a:latin typeface="Poppins"/>
            </a:endParaRPr>
          </a:p>
          <a:p>
            <a:r>
              <a:rPr lang="pl-PL" sz="2200" dirty="0">
                <a:solidFill>
                  <a:srgbClr val="000000"/>
                </a:solidFill>
                <a:latin typeface="Poppins"/>
              </a:rPr>
              <a:t>Grupą prostetyczną w enzymie są zwykle cząsteczki nieorganiczne i jony metali (centra żelazowo-siarkowe, jony cynku), koenzymem są natomiast cząsteczki organiczne (witaminy, koenzym A).</a:t>
            </a:r>
            <a:endParaRPr lang="pl-PL" sz="2200" dirty="0"/>
          </a:p>
        </p:txBody>
      </p:sp>
    </p:spTree>
    <p:extLst>
      <p:ext uri="{BB962C8B-B14F-4D97-AF65-F5344CB8AC3E}">
        <p14:creationId xmlns:p14="http://schemas.microsoft.com/office/powerpoint/2010/main" val="304991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C6D784CB-652A-475E-8750-0C5B357E8380}"/>
              </a:ext>
            </a:extLst>
          </p:cNvPr>
          <p:cNvSpPr txBox="1"/>
          <p:nvPr/>
        </p:nvSpPr>
        <p:spPr>
          <a:xfrm>
            <a:off x="3214092" y="476672"/>
            <a:ext cx="5184576" cy="1384995"/>
          </a:xfrm>
          <a:prstGeom prst="rect">
            <a:avLst/>
          </a:prstGeom>
          <a:solidFill>
            <a:srgbClr val="996633"/>
          </a:solidFill>
        </p:spPr>
        <p:txBody>
          <a:bodyPr wrap="square" rtlCol="0">
            <a:spAutoFit/>
          </a:bodyPr>
          <a:lstStyle/>
          <a:p>
            <a:endParaRPr lang="pl-PL" sz="2800" b="1" dirty="0">
              <a:solidFill>
                <a:schemeClr val="bg1"/>
              </a:solidFill>
            </a:endParaRPr>
          </a:p>
          <a:p>
            <a:r>
              <a:rPr lang="pl-PL" sz="2800" b="1" dirty="0">
                <a:solidFill>
                  <a:schemeClr val="bg1"/>
                </a:solidFill>
              </a:rPr>
              <a:t>Centrum aktywne enzymów</a:t>
            </a:r>
          </a:p>
          <a:p>
            <a:r>
              <a:rPr lang="pl-PL" sz="2800" b="1" dirty="0"/>
              <a:t> </a:t>
            </a:r>
          </a:p>
        </p:txBody>
      </p:sp>
      <p:sp>
        <p:nvSpPr>
          <p:cNvPr id="3" name="pole tekstowe 2">
            <a:extLst>
              <a:ext uri="{FF2B5EF4-FFF2-40B4-BE49-F238E27FC236}">
                <a16:creationId xmlns:a16="http://schemas.microsoft.com/office/drawing/2014/main" id="{2C502EDF-0F88-4C43-B6D9-9CEA501CEF0B}"/>
              </a:ext>
            </a:extLst>
          </p:cNvPr>
          <p:cNvSpPr txBox="1"/>
          <p:nvPr/>
        </p:nvSpPr>
        <p:spPr>
          <a:xfrm>
            <a:off x="1485900" y="2132856"/>
            <a:ext cx="9361040" cy="3785652"/>
          </a:xfrm>
          <a:prstGeom prst="rect">
            <a:avLst/>
          </a:prstGeom>
          <a:solidFill>
            <a:schemeClr val="bg1">
              <a:lumMod val="85000"/>
            </a:schemeClr>
          </a:solidFill>
        </p:spPr>
        <p:txBody>
          <a:bodyPr wrap="square" rtlCol="0">
            <a:spAutoFit/>
          </a:bodyPr>
          <a:lstStyle/>
          <a:p>
            <a:r>
              <a:rPr lang="pl-PL" sz="2400" dirty="0"/>
              <a:t>Jest to obszar, który wiąże cząsteczki substratu i część niebiałkową enzymu, jeśli dany enzym ją ma. </a:t>
            </a:r>
          </a:p>
          <a:p>
            <a:endParaRPr lang="pl-PL" sz="2400" dirty="0"/>
          </a:p>
          <a:p>
            <a:r>
              <a:rPr lang="pl-PL" sz="2400" dirty="0"/>
              <a:t>Centrum aktywne ma kształt zbliżony do kształtu substratu, zawiera odpowiednio ułożone przestrzenne grupy funkcyjne aminokwasów, które uczestniczą bezpośrednio w tworzeniu niekowalencyjnych wiązań i oddziaływań chemicznych między cząsteczką enzymu a cząsteczką substratu. </a:t>
            </a:r>
          </a:p>
          <a:p>
            <a:endParaRPr lang="pl-PL" sz="2400" dirty="0"/>
          </a:p>
          <a:p>
            <a:r>
              <a:rPr lang="pl-PL" sz="2400" dirty="0"/>
              <a:t>Wiązania te tworzą się tylko na czas reakcji.</a:t>
            </a:r>
          </a:p>
        </p:txBody>
      </p:sp>
    </p:spTree>
    <p:extLst>
      <p:ext uri="{BB962C8B-B14F-4D97-AF65-F5344CB8AC3E}">
        <p14:creationId xmlns:p14="http://schemas.microsoft.com/office/powerpoint/2010/main" val="377005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B6FA15-7057-485D-AFCE-7E26E387678C}"/>
              </a:ext>
            </a:extLst>
          </p:cNvPr>
          <p:cNvSpPr>
            <a:spLocks noGrp="1"/>
          </p:cNvSpPr>
          <p:nvPr>
            <p:ph type="title"/>
          </p:nvPr>
        </p:nvSpPr>
        <p:spPr>
          <a:xfrm>
            <a:off x="4654252" y="460467"/>
            <a:ext cx="2304256" cy="880368"/>
          </a:xfrm>
        </p:spPr>
        <p:txBody>
          <a:bodyPr>
            <a:normAutofit/>
          </a:bodyPr>
          <a:lstStyle/>
          <a:p>
            <a:r>
              <a:rPr lang="pl-PL" sz="4400" b="1" dirty="0"/>
              <a:t>Enzymy</a:t>
            </a:r>
            <a:r>
              <a:rPr lang="pl-PL" dirty="0"/>
              <a:t> </a:t>
            </a:r>
          </a:p>
        </p:txBody>
      </p:sp>
      <p:sp>
        <p:nvSpPr>
          <p:cNvPr id="3" name="pole tekstowe 2">
            <a:extLst>
              <a:ext uri="{FF2B5EF4-FFF2-40B4-BE49-F238E27FC236}">
                <a16:creationId xmlns:a16="http://schemas.microsoft.com/office/drawing/2014/main" id="{ABF812C9-D7CE-4A1B-BFFD-0166EAEA3CED}"/>
              </a:ext>
            </a:extLst>
          </p:cNvPr>
          <p:cNvSpPr txBox="1"/>
          <p:nvPr/>
        </p:nvSpPr>
        <p:spPr>
          <a:xfrm>
            <a:off x="837828" y="2420888"/>
            <a:ext cx="9937104" cy="1152128"/>
          </a:xfrm>
          <a:prstGeom prst="rect">
            <a:avLst/>
          </a:prstGeom>
          <a:noFill/>
        </p:spPr>
        <p:txBody>
          <a:bodyPr wrap="square" rtlCol="0">
            <a:spAutoFit/>
          </a:bodyPr>
          <a:lstStyle/>
          <a:p>
            <a:endParaRPr lang="pl-PL" dirty="0"/>
          </a:p>
        </p:txBody>
      </p:sp>
      <p:sp>
        <p:nvSpPr>
          <p:cNvPr id="4" name="pole tekstowe 3">
            <a:extLst>
              <a:ext uri="{FF2B5EF4-FFF2-40B4-BE49-F238E27FC236}">
                <a16:creationId xmlns:a16="http://schemas.microsoft.com/office/drawing/2014/main" id="{F5982878-22C6-4E39-BB1E-9AE352EAA56E}"/>
              </a:ext>
            </a:extLst>
          </p:cNvPr>
          <p:cNvSpPr txBox="1"/>
          <p:nvPr/>
        </p:nvSpPr>
        <p:spPr>
          <a:xfrm>
            <a:off x="1203176" y="1449537"/>
            <a:ext cx="2154932" cy="2308324"/>
          </a:xfrm>
          <a:prstGeom prst="rect">
            <a:avLst/>
          </a:prstGeom>
          <a:solidFill>
            <a:srgbClr val="996633"/>
          </a:solidFill>
        </p:spPr>
        <p:txBody>
          <a:bodyPr wrap="square" rtlCol="0">
            <a:spAutoFit/>
          </a:bodyPr>
          <a:lstStyle/>
          <a:p>
            <a:r>
              <a:rPr lang="pl-PL" dirty="0">
                <a:solidFill>
                  <a:schemeClr val="bg1"/>
                </a:solidFill>
              </a:rPr>
              <a:t>Zbudowane z łańcuchów polipeptydowych</a:t>
            </a:r>
          </a:p>
          <a:p>
            <a:endParaRPr lang="pl-PL" dirty="0">
              <a:solidFill>
                <a:schemeClr val="bg1"/>
              </a:solidFill>
            </a:endParaRPr>
          </a:p>
          <a:p>
            <a:endParaRPr lang="pl-PL" dirty="0"/>
          </a:p>
          <a:p>
            <a:endParaRPr lang="pl-PL" dirty="0"/>
          </a:p>
          <a:p>
            <a:endParaRPr lang="pl-PL" dirty="0"/>
          </a:p>
          <a:p>
            <a:r>
              <a:rPr lang="pl-PL" dirty="0"/>
              <a:t> </a:t>
            </a:r>
          </a:p>
        </p:txBody>
      </p:sp>
      <p:sp>
        <p:nvSpPr>
          <p:cNvPr id="5" name="pole tekstowe 4">
            <a:extLst>
              <a:ext uri="{FF2B5EF4-FFF2-40B4-BE49-F238E27FC236}">
                <a16:creationId xmlns:a16="http://schemas.microsoft.com/office/drawing/2014/main" id="{E1A2350B-53C0-4CEB-8AD9-4EDEB64EF398}"/>
              </a:ext>
            </a:extLst>
          </p:cNvPr>
          <p:cNvSpPr txBox="1"/>
          <p:nvPr/>
        </p:nvSpPr>
        <p:spPr>
          <a:xfrm>
            <a:off x="3670570" y="1435797"/>
            <a:ext cx="6924499" cy="2031325"/>
          </a:xfrm>
          <a:prstGeom prst="rect">
            <a:avLst/>
          </a:prstGeom>
          <a:solidFill>
            <a:srgbClr val="996633"/>
          </a:solidFill>
        </p:spPr>
        <p:txBody>
          <a:bodyPr wrap="square" rtlCol="0">
            <a:spAutoFit/>
          </a:bodyPr>
          <a:lstStyle/>
          <a:p>
            <a:r>
              <a:rPr lang="pl-PL" dirty="0">
                <a:solidFill>
                  <a:schemeClr val="bg1"/>
                </a:solidFill>
              </a:rPr>
              <a:t>Zbudowane z łańcuchów polipeptydowych </a:t>
            </a:r>
          </a:p>
          <a:p>
            <a:r>
              <a:rPr lang="pl-PL" dirty="0">
                <a:solidFill>
                  <a:schemeClr val="bg1"/>
                </a:solidFill>
              </a:rPr>
              <a:t>( apoenzymów) </a:t>
            </a:r>
          </a:p>
          <a:p>
            <a:r>
              <a:rPr lang="pl-PL" dirty="0">
                <a:solidFill>
                  <a:schemeClr val="bg1"/>
                </a:solidFill>
              </a:rPr>
              <a:t>i części  niebiałkowych  ( </a:t>
            </a:r>
            <a:r>
              <a:rPr lang="pl-PL" dirty="0" err="1">
                <a:solidFill>
                  <a:schemeClr val="bg1"/>
                </a:solidFill>
              </a:rPr>
              <a:t>kofaktorów</a:t>
            </a:r>
            <a:r>
              <a:rPr lang="pl-PL" dirty="0">
                <a:solidFill>
                  <a:schemeClr val="bg1"/>
                </a:solidFill>
              </a:rPr>
              <a:t>) </a:t>
            </a:r>
          </a:p>
          <a:p>
            <a:endParaRPr lang="pl-PL" dirty="0">
              <a:solidFill>
                <a:schemeClr val="bg1"/>
              </a:solidFill>
            </a:endParaRPr>
          </a:p>
          <a:p>
            <a:endParaRPr lang="pl-PL" dirty="0">
              <a:solidFill>
                <a:schemeClr val="bg1"/>
              </a:solidFill>
            </a:endParaRPr>
          </a:p>
          <a:p>
            <a:endParaRPr lang="pl-PL" dirty="0">
              <a:solidFill>
                <a:schemeClr val="bg1"/>
              </a:solidFill>
            </a:endParaRPr>
          </a:p>
          <a:p>
            <a:endParaRPr lang="pl-PL" dirty="0"/>
          </a:p>
        </p:txBody>
      </p:sp>
      <p:sp>
        <p:nvSpPr>
          <p:cNvPr id="6" name="pole tekstowe 5">
            <a:extLst>
              <a:ext uri="{FF2B5EF4-FFF2-40B4-BE49-F238E27FC236}">
                <a16:creationId xmlns:a16="http://schemas.microsoft.com/office/drawing/2014/main" id="{6131C6D4-0008-46D7-A0BC-80535D300E2B}"/>
              </a:ext>
            </a:extLst>
          </p:cNvPr>
          <p:cNvSpPr txBox="1"/>
          <p:nvPr/>
        </p:nvSpPr>
        <p:spPr>
          <a:xfrm>
            <a:off x="5906314" y="3398520"/>
            <a:ext cx="4680520" cy="1296144"/>
          </a:xfrm>
          <a:prstGeom prst="rect">
            <a:avLst/>
          </a:prstGeom>
          <a:noFill/>
        </p:spPr>
        <p:txBody>
          <a:bodyPr wrap="square" rtlCol="0">
            <a:spAutoFit/>
          </a:bodyPr>
          <a:lstStyle/>
          <a:p>
            <a:endParaRPr lang="pl-PL" dirty="0"/>
          </a:p>
        </p:txBody>
      </p:sp>
      <p:sp>
        <p:nvSpPr>
          <p:cNvPr id="9" name="pole tekstowe 8">
            <a:extLst>
              <a:ext uri="{FF2B5EF4-FFF2-40B4-BE49-F238E27FC236}">
                <a16:creationId xmlns:a16="http://schemas.microsoft.com/office/drawing/2014/main" id="{81450A27-53EF-4ADB-A96A-C02E2DBA61CC}"/>
              </a:ext>
            </a:extLst>
          </p:cNvPr>
          <p:cNvSpPr txBox="1"/>
          <p:nvPr/>
        </p:nvSpPr>
        <p:spPr>
          <a:xfrm>
            <a:off x="6000363" y="3709775"/>
            <a:ext cx="4586471" cy="369332"/>
          </a:xfrm>
          <a:prstGeom prst="rect">
            <a:avLst/>
          </a:prstGeom>
          <a:solidFill>
            <a:srgbClr val="996633"/>
          </a:solidFill>
        </p:spPr>
        <p:txBody>
          <a:bodyPr wrap="square" rtlCol="0">
            <a:spAutoFit/>
          </a:bodyPr>
          <a:lstStyle/>
          <a:p>
            <a:pPr algn="ctr"/>
            <a:r>
              <a:rPr lang="pl-PL" dirty="0">
                <a:solidFill>
                  <a:schemeClr val="bg1"/>
                </a:solidFill>
              </a:rPr>
              <a:t>Rodzaje </a:t>
            </a:r>
            <a:r>
              <a:rPr lang="pl-PL" dirty="0" err="1">
                <a:solidFill>
                  <a:schemeClr val="bg1"/>
                </a:solidFill>
              </a:rPr>
              <a:t>kofaktorów</a:t>
            </a:r>
            <a:endParaRPr lang="pl-PL" dirty="0">
              <a:solidFill>
                <a:schemeClr val="bg1"/>
              </a:solidFill>
            </a:endParaRPr>
          </a:p>
        </p:txBody>
      </p:sp>
      <p:sp>
        <p:nvSpPr>
          <p:cNvPr id="10" name="pole tekstowe 9">
            <a:extLst>
              <a:ext uri="{FF2B5EF4-FFF2-40B4-BE49-F238E27FC236}">
                <a16:creationId xmlns:a16="http://schemas.microsoft.com/office/drawing/2014/main" id="{E2383BB9-657A-421D-BF2A-5587245B158F}"/>
              </a:ext>
            </a:extLst>
          </p:cNvPr>
          <p:cNvSpPr txBox="1"/>
          <p:nvPr/>
        </p:nvSpPr>
        <p:spPr>
          <a:xfrm>
            <a:off x="3588095" y="4232999"/>
            <a:ext cx="1872208" cy="923330"/>
          </a:xfrm>
          <a:prstGeom prst="rect">
            <a:avLst/>
          </a:prstGeom>
          <a:solidFill>
            <a:srgbClr val="996633"/>
          </a:solidFill>
        </p:spPr>
        <p:txBody>
          <a:bodyPr wrap="square" rtlCol="0">
            <a:spAutoFit/>
          </a:bodyPr>
          <a:lstStyle/>
          <a:p>
            <a:r>
              <a:rPr lang="pl-PL" dirty="0">
                <a:solidFill>
                  <a:schemeClr val="bg1"/>
                </a:solidFill>
              </a:rPr>
              <a:t>Jony metali , np. żelaza, miedzi, magnezu, cynku </a:t>
            </a:r>
          </a:p>
        </p:txBody>
      </p:sp>
      <p:sp>
        <p:nvSpPr>
          <p:cNvPr id="11" name="pole tekstowe 10">
            <a:extLst>
              <a:ext uri="{FF2B5EF4-FFF2-40B4-BE49-F238E27FC236}">
                <a16:creationId xmlns:a16="http://schemas.microsoft.com/office/drawing/2014/main" id="{B86DD433-C34C-4A3F-8BE7-ACF7685063AB}"/>
              </a:ext>
            </a:extLst>
          </p:cNvPr>
          <p:cNvSpPr txBox="1"/>
          <p:nvPr/>
        </p:nvSpPr>
        <p:spPr>
          <a:xfrm>
            <a:off x="6044553" y="4098315"/>
            <a:ext cx="2088232" cy="1477328"/>
          </a:xfrm>
          <a:prstGeom prst="rect">
            <a:avLst/>
          </a:prstGeom>
          <a:solidFill>
            <a:srgbClr val="996633"/>
          </a:solidFill>
        </p:spPr>
        <p:txBody>
          <a:bodyPr wrap="square" rtlCol="0">
            <a:spAutoFit/>
          </a:bodyPr>
          <a:lstStyle/>
          <a:p>
            <a:r>
              <a:rPr lang="pl-PL" dirty="0">
                <a:solidFill>
                  <a:schemeClr val="bg1"/>
                </a:solidFill>
              </a:rPr>
              <a:t>Trwale związane z apoenzymem – grupy prostetyczne, np. pochodne witamin</a:t>
            </a:r>
          </a:p>
        </p:txBody>
      </p:sp>
      <p:sp>
        <p:nvSpPr>
          <p:cNvPr id="12" name="pole tekstowe 11">
            <a:extLst>
              <a:ext uri="{FF2B5EF4-FFF2-40B4-BE49-F238E27FC236}">
                <a16:creationId xmlns:a16="http://schemas.microsoft.com/office/drawing/2014/main" id="{4C898904-35C5-4F06-B82E-D2B3C8FC2B42}"/>
              </a:ext>
            </a:extLst>
          </p:cNvPr>
          <p:cNvSpPr txBox="1"/>
          <p:nvPr/>
        </p:nvSpPr>
        <p:spPr>
          <a:xfrm>
            <a:off x="8506837" y="4092759"/>
            <a:ext cx="2088232" cy="1477328"/>
          </a:xfrm>
          <a:prstGeom prst="rect">
            <a:avLst/>
          </a:prstGeom>
          <a:solidFill>
            <a:srgbClr val="996633"/>
          </a:solidFill>
        </p:spPr>
        <p:txBody>
          <a:bodyPr wrap="square" rtlCol="0">
            <a:spAutoFit/>
          </a:bodyPr>
          <a:lstStyle/>
          <a:p>
            <a:r>
              <a:rPr lang="pl-PL" dirty="0">
                <a:solidFill>
                  <a:schemeClr val="bg1"/>
                </a:solidFill>
              </a:rPr>
              <a:t>Luźno związane z apoenzymem, np. koenzym A, witaminy, NAD +, FAD</a:t>
            </a:r>
          </a:p>
        </p:txBody>
      </p:sp>
      <p:pic>
        <p:nvPicPr>
          <p:cNvPr id="6148" name="Picture 4" descr="CB1f - revision - enzyme action | Teaching Resources">
            <a:extLst>
              <a:ext uri="{FF2B5EF4-FFF2-40B4-BE49-F238E27FC236}">
                <a16:creationId xmlns:a16="http://schemas.microsoft.com/office/drawing/2014/main" id="{30B9AA1E-E87A-4582-AAF6-1C55AAD640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590" y="3907498"/>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16" name="Strzałka: w dół 15">
            <a:extLst>
              <a:ext uri="{FF2B5EF4-FFF2-40B4-BE49-F238E27FC236}">
                <a16:creationId xmlns:a16="http://schemas.microsoft.com/office/drawing/2014/main" id="{460E5AFB-D58C-489A-9534-CB5C64801768}"/>
              </a:ext>
            </a:extLst>
          </p:cNvPr>
          <p:cNvSpPr/>
          <p:nvPr/>
        </p:nvSpPr>
        <p:spPr>
          <a:xfrm>
            <a:off x="6470654" y="3709775"/>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Strzałka: w dół 21">
            <a:extLst>
              <a:ext uri="{FF2B5EF4-FFF2-40B4-BE49-F238E27FC236}">
                <a16:creationId xmlns:a16="http://schemas.microsoft.com/office/drawing/2014/main" id="{7FBF6767-7248-483B-BBE9-8F08240B4240}"/>
              </a:ext>
            </a:extLst>
          </p:cNvPr>
          <p:cNvSpPr/>
          <p:nvPr/>
        </p:nvSpPr>
        <p:spPr>
          <a:xfrm>
            <a:off x="3994863" y="330791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Strzałka: w dół 25">
            <a:extLst>
              <a:ext uri="{FF2B5EF4-FFF2-40B4-BE49-F238E27FC236}">
                <a16:creationId xmlns:a16="http://schemas.microsoft.com/office/drawing/2014/main" id="{8B8335C0-DE10-4867-A248-1D93C6FD16E3}"/>
              </a:ext>
            </a:extLst>
          </p:cNvPr>
          <p:cNvSpPr/>
          <p:nvPr/>
        </p:nvSpPr>
        <p:spPr>
          <a:xfrm>
            <a:off x="9743834" y="3709775"/>
            <a:ext cx="484632" cy="4561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Strzałka: w dół 26">
            <a:extLst>
              <a:ext uri="{FF2B5EF4-FFF2-40B4-BE49-F238E27FC236}">
                <a16:creationId xmlns:a16="http://schemas.microsoft.com/office/drawing/2014/main" id="{EEF0ACAC-7332-438C-BA59-AF7976B7C2E9}"/>
              </a:ext>
            </a:extLst>
          </p:cNvPr>
          <p:cNvSpPr/>
          <p:nvPr/>
        </p:nvSpPr>
        <p:spPr>
          <a:xfrm>
            <a:off x="8004258" y="285901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trzałka: w dół 27">
            <a:extLst>
              <a:ext uri="{FF2B5EF4-FFF2-40B4-BE49-F238E27FC236}">
                <a16:creationId xmlns:a16="http://schemas.microsoft.com/office/drawing/2014/main" id="{F59325B5-50CE-4175-8ABB-BA76F85A687A}"/>
              </a:ext>
            </a:extLst>
          </p:cNvPr>
          <p:cNvSpPr/>
          <p:nvPr/>
        </p:nvSpPr>
        <p:spPr>
          <a:xfrm>
            <a:off x="2474058" y="339852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47659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5A05B91-02AA-4CAA-9733-7CC7562973B0}"/>
              </a:ext>
            </a:extLst>
          </p:cNvPr>
          <p:cNvSpPr>
            <a:spLocks noGrp="1"/>
          </p:cNvSpPr>
          <p:nvPr>
            <p:ph type="title"/>
          </p:nvPr>
        </p:nvSpPr>
        <p:spPr>
          <a:xfrm>
            <a:off x="909836" y="836712"/>
            <a:ext cx="9751060" cy="664344"/>
          </a:xfrm>
          <a:solidFill>
            <a:schemeClr val="bg2"/>
          </a:solidFill>
          <a:scene3d>
            <a:camera prst="orthographicFront"/>
            <a:lightRig rig="threePt" dir="t"/>
          </a:scene3d>
          <a:sp3d>
            <a:bevelT w="139700" h="139700" prst="divot"/>
          </a:sp3d>
        </p:spPr>
        <p:txBody>
          <a:bodyPr/>
          <a:lstStyle/>
          <a:p>
            <a:r>
              <a:rPr lang="pl-PL" dirty="0"/>
              <a:t>NAZEWNICTWO I KLASYFIKACJA ENZYMÓW</a:t>
            </a:r>
          </a:p>
        </p:txBody>
      </p:sp>
      <p:sp>
        <p:nvSpPr>
          <p:cNvPr id="3" name="pole tekstowe 2">
            <a:extLst>
              <a:ext uri="{FF2B5EF4-FFF2-40B4-BE49-F238E27FC236}">
                <a16:creationId xmlns:a16="http://schemas.microsoft.com/office/drawing/2014/main" id="{49F4FC00-91FE-4EE4-9E74-660CCB5172BB}"/>
              </a:ext>
            </a:extLst>
          </p:cNvPr>
          <p:cNvSpPr txBox="1"/>
          <p:nvPr/>
        </p:nvSpPr>
        <p:spPr>
          <a:xfrm>
            <a:off x="765820" y="2060848"/>
            <a:ext cx="10585176" cy="3847207"/>
          </a:xfrm>
          <a:prstGeom prst="rect">
            <a:avLst/>
          </a:prstGeom>
          <a:solidFill>
            <a:srgbClr val="996633"/>
          </a:solidFill>
          <a:scene3d>
            <a:camera prst="orthographicFront"/>
            <a:lightRig rig="threePt" dir="t"/>
          </a:scene3d>
          <a:sp3d>
            <a:bevelT w="114300" prst="artDeco"/>
          </a:sp3d>
        </p:spPr>
        <p:txBody>
          <a:bodyPr wrap="square" rtlCol="0">
            <a:spAutoFit/>
          </a:bodyPr>
          <a:lstStyle/>
          <a:p>
            <a:endParaRPr lang="pl-PL" sz="2400" dirty="0">
              <a:solidFill>
                <a:schemeClr val="bg1"/>
              </a:solidFill>
            </a:endParaRPr>
          </a:p>
          <a:p>
            <a:r>
              <a:rPr lang="pl-PL" sz="2800" dirty="0">
                <a:solidFill>
                  <a:schemeClr val="bg1"/>
                </a:solidFill>
              </a:rPr>
              <a:t>Nazwy potoczne większości enzymów tworzy się przez dodanie zakończenia –</a:t>
            </a:r>
            <a:r>
              <a:rPr lang="pl-PL" sz="2800" dirty="0" err="1">
                <a:solidFill>
                  <a:srgbClr val="FF0000"/>
                </a:solidFill>
              </a:rPr>
              <a:t>aza</a:t>
            </a:r>
            <a:r>
              <a:rPr lang="pl-PL" sz="2800" dirty="0">
                <a:solidFill>
                  <a:schemeClr val="bg1"/>
                </a:solidFill>
              </a:rPr>
              <a:t> do nazw ich substratów lub nazw katalizowanych reakcji. </a:t>
            </a:r>
          </a:p>
          <a:p>
            <a:r>
              <a:rPr lang="pl-PL" sz="2800" dirty="0">
                <a:solidFill>
                  <a:schemeClr val="bg1"/>
                </a:solidFill>
              </a:rPr>
              <a:t>Np. </a:t>
            </a:r>
            <a:r>
              <a:rPr lang="pl-PL" sz="2800" dirty="0" err="1">
                <a:solidFill>
                  <a:schemeClr val="bg1"/>
                </a:solidFill>
              </a:rPr>
              <a:t>sachar</a:t>
            </a:r>
            <a:r>
              <a:rPr lang="pl-PL" sz="2800" dirty="0" err="1">
                <a:solidFill>
                  <a:srgbClr val="FF0000"/>
                </a:solidFill>
              </a:rPr>
              <a:t>aza</a:t>
            </a:r>
            <a:r>
              <a:rPr lang="pl-PL" sz="2800" dirty="0">
                <a:solidFill>
                  <a:schemeClr val="bg1"/>
                </a:solidFill>
              </a:rPr>
              <a:t> jest enzymem katalizującym rozkład sacharozy, a </a:t>
            </a:r>
            <a:r>
              <a:rPr lang="pl-PL" sz="2800" dirty="0" err="1">
                <a:solidFill>
                  <a:schemeClr val="bg1"/>
                </a:solidFill>
              </a:rPr>
              <a:t>synt</a:t>
            </a:r>
            <a:r>
              <a:rPr lang="pl-PL" sz="2800" dirty="0" err="1">
                <a:solidFill>
                  <a:srgbClr val="FF0000"/>
                </a:solidFill>
              </a:rPr>
              <a:t>aza</a:t>
            </a:r>
            <a:r>
              <a:rPr lang="pl-PL" sz="2800" dirty="0">
                <a:solidFill>
                  <a:schemeClr val="bg1"/>
                </a:solidFill>
              </a:rPr>
              <a:t>  ATP to enzym, który odpowiada za syntezę ATP. </a:t>
            </a:r>
          </a:p>
          <a:p>
            <a:r>
              <a:rPr lang="pl-PL" sz="2800" dirty="0">
                <a:solidFill>
                  <a:schemeClr val="bg1"/>
                </a:solidFill>
              </a:rPr>
              <a:t>Część enzymów ma nazwy historyczne, np. trypsyna to enzym proteolityczny soku trzustkowego .</a:t>
            </a:r>
          </a:p>
          <a:p>
            <a:endParaRPr lang="pl-PL" sz="2400" dirty="0">
              <a:solidFill>
                <a:schemeClr val="bg1"/>
              </a:solidFill>
            </a:endParaRPr>
          </a:p>
        </p:txBody>
      </p:sp>
    </p:spTree>
    <p:extLst>
      <p:ext uri="{BB962C8B-B14F-4D97-AF65-F5344CB8AC3E}">
        <p14:creationId xmlns:p14="http://schemas.microsoft.com/office/powerpoint/2010/main" val="66669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D2A3CD4-63F8-4B51-87DC-0E9DC156CB7B}"/>
              </a:ext>
            </a:extLst>
          </p:cNvPr>
          <p:cNvSpPr>
            <a:spLocks noGrp="1"/>
          </p:cNvSpPr>
          <p:nvPr>
            <p:ph type="title"/>
          </p:nvPr>
        </p:nvSpPr>
        <p:spPr>
          <a:xfrm>
            <a:off x="2540523" y="548680"/>
            <a:ext cx="7107777" cy="547464"/>
          </a:xfrm>
          <a:solidFill>
            <a:srgbClr val="996633"/>
          </a:solidFill>
          <a:scene3d>
            <a:camera prst="perspectiveLeft"/>
            <a:lightRig rig="threePt" dir="t"/>
          </a:scene3d>
          <a:sp3d>
            <a:bevelT w="114300" prst="artDeco"/>
          </a:sp3d>
        </p:spPr>
        <p:txBody>
          <a:bodyPr>
            <a:normAutofit fontScale="90000"/>
          </a:bodyPr>
          <a:lstStyle/>
          <a:p>
            <a:pPr algn="ctr"/>
            <a:r>
              <a:rPr lang="pl-PL" b="1" dirty="0">
                <a:solidFill>
                  <a:schemeClr val="bg1"/>
                </a:solidFill>
              </a:rPr>
              <a:t>Właściwości enzymów </a:t>
            </a:r>
          </a:p>
        </p:txBody>
      </p:sp>
      <p:sp>
        <p:nvSpPr>
          <p:cNvPr id="3" name="pole tekstowe 2">
            <a:extLst>
              <a:ext uri="{FF2B5EF4-FFF2-40B4-BE49-F238E27FC236}">
                <a16:creationId xmlns:a16="http://schemas.microsoft.com/office/drawing/2014/main" id="{D83CD05D-E508-4DFE-8EEF-23D9D3348B18}"/>
              </a:ext>
            </a:extLst>
          </p:cNvPr>
          <p:cNvSpPr txBox="1"/>
          <p:nvPr/>
        </p:nvSpPr>
        <p:spPr>
          <a:xfrm>
            <a:off x="693812" y="1388598"/>
            <a:ext cx="11017224" cy="4770537"/>
          </a:xfrm>
          <a:prstGeom prst="rect">
            <a:avLst/>
          </a:prstGeom>
          <a:solidFill>
            <a:schemeClr val="bg2"/>
          </a:solidFill>
          <a:scene3d>
            <a:camera prst="orthographicFront"/>
            <a:lightRig rig="threePt" dir="t"/>
          </a:scene3d>
          <a:sp3d>
            <a:bevelT w="114300" prst="artDeco"/>
          </a:sp3d>
        </p:spPr>
        <p:txBody>
          <a:bodyPr wrap="square" rtlCol="0">
            <a:spAutoFit/>
          </a:bodyPr>
          <a:lstStyle/>
          <a:p>
            <a:r>
              <a:rPr lang="pl-PL" sz="2200" b="1" dirty="0"/>
              <a:t>Enzymy:</a:t>
            </a:r>
          </a:p>
          <a:p>
            <a:endParaRPr lang="pl-PL" sz="2200" dirty="0"/>
          </a:p>
          <a:p>
            <a:r>
              <a:rPr lang="pl-PL" sz="2200" dirty="0"/>
              <a:t>Są niezwykle efektywne – przyspieszają reakcje biochemiczne co najmniej milion razy</a:t>
            </a:r>
          </a:p>
          <a:p>
            <a:endParaRPr lang="pl-PL" sz="2200" dirty="0"/>
          </a:p>
          <a:p>
            <a:r>
              <a:rPr lang="pl-PL" sz="2200" dirty="0"/>
              <a:t>Są swoiste względem substratu – dany enzym wiąże się wyłącznie z określonym substratem lub substratami , np. maltaza łączy się tylko z maltozą</a:t>
            </a:r>
          </a:p>
          <a:p>
            <a:endParaRPr lang="pl-PL" sz="2200" dirty="0"/>
          </a:p>
          <a:p>
            <a:r>
              <a:rPr lang="pl-PL" sz="2200" dirty="0"/>
              <a:t>Mają wysoką specyficzność reakcji, pojedynczy enzym katalizuje jedynie reakcje określonego typu, a niekiedy tylko jedną reakcję chemiczną, np. </a:t>
            </a:r>
            <a:r>
              <a:rPr lang="pl-PL" sz="2200" dirty="0" err="1"/>
              <a:t>sacharaza</a:t>
            </a:r>
            <a:r>
              <a:rPr lang="pl-PL" sz="2200" dirty="0"/>
              <a:t> katalizuje wyłącznie rozkład sacharozy do glukozy i fruktozy,</a:t>
            </a:r>
          </a:p>
          <a:p>
            <a:endParaRPr lang="pl-PL" sz="2200" dirty="0"/>
          </a:p>
          <a:p>
            <a:r>
              <a:rPr lang="pl-PL" sz="2200" dirty="0"/>
              <a:t>Nie zużywają się w przebiegu reakcji – enzymy nie są substratami reakcji, dlatego nie zużywają się w trakcie ich przebiegu i mogą być wykorzystywane wielokrotnie</a:t>
            </a:r>
          </a:p>
          <a:p>
            <a:endParaRPr lang="pl-PL" dirty="0"/>
          </a:p>
        </p:txBody>
      </p:sp>
    </p:spTree>
    <p:extLst>
      <p:ext uri="{BB962C8B-B14F-4D97-AF65-F5344CB8AC3E}">
        <p14:creationId xmlns:p14="http://schemas.microsoft.com/office/powerpoint/2010/main" val="359062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F8B084-8E4C-41D1-AAD5-6FECDF151CB3}"/>
              </a:ext>
            </a:extLst>
          </p:cNvPr>
          <p:cNvSpPr>
            <a:spLocks noGrp="1"/>
          </p:cNvSpPr>
          <p:nvPr>
            <p:ph type="title"/>
          </p:nvPr>
        </p:nvSpPr>
        <p:spPr>
          <a:xfrm>
            <a:off x="3358108" y="788918"/>
            <a:ext cx="4731513" cy="691480"/>
          </a:xfrm>
          <a:solidFill>
            <a:schemeClr val="tx1">
              <a:lumMod val="20000"/>
              <a:lumOff val="80000"/>
            </a:schemeClr>
          </a:solidFill>
        </p:spPr>
        <p:txBody>
          <a:bodyPr/>
          <a:lstStyle/>
          <a:p>
            <a:r>
              <a:rPr lang="pl-PL" dirty="0"/>
              <a:t>Klasyfikacja enzymów</a:t>
            </a:r>
          </a:p>
        </p:txBody>
      </p:sp>
      <p:pic>
        <p:nvPicPr>
          <p:cNvPr id="4" name="Obraz 3">
            <a:extLst>
              <a:ext uri="{FF2B5EF4-FFF2-40B4-BE49-F238E27FC236}">
                <a16:creationId xmlns:a16="http://schemas.microsoft.com/office/drawing/2014/main" id="{ECE61D22-F83C-4A00-A743-7F91C16B68E0}"/>
              </a:ext>
            </a:extLst>
          </p:cNvPr>
          <p:cNvPicPr>
            <a:picLocks noChangeAspect="1"/>
          </p:cNvPicPr>
          <p:nvPr/>
        </p:nvPicPr>
        <p:blipFill>
          <a:blip r:embed="rId2"/>
          <a:stretch>
            <a:fillRect/>
          </a:stretch>
        </p:blipFill>
        <p:spPr>
          <a:xfrm>
            <a:off x="1053852" y="1845007"/>
            <a:ext cx="4608512" cy="3532595"/>
          </a:xfrm>
          <a:prstGeom prst="rect">
            <a:avLst/>
          </a:prstGeom>
        </p:spPr>
      </p:pic>
      <p:pic>
        <p:nvPicPr>
          <p:cNvPr id="5" name="Obraz 4">
            <a:extLst>
              <a:ext uri="{FF2B5EF4-FFF2-40B4-BE49-F238E27FC236}">
                <a16:creationId xmlns:a16="http://schemas.microsoft.com/office/drawing/2014/main" id="{C09E5BC9-4578-40D6-8907-51EDC5B67002}"/>
              </a:ext>
            </a:extLst>
          </p:cNvPr>
          <p:cNvPicPr>
            <a:picLocks noChangeAspect="1"/>
          </p:cNvPicPr>
          <p:nvPr/>
        </p:nvPicPr>
        <p:blipFill>
          <a:blip r:embed="rId3"/>
          <a:stretch>
            <a:fillRect/>
          </a:stretch>
        </p:blipFill>
        <p:spPr>
          <a:xfrm>
            <a:off x="6094412" y="1845007"/>
            <a:ext cx="3802096" cy="3532595"/>
          </a:xfrm>
          <a:prstGeom prst="rect">
            <a:avLst/>
          </a:prstGeom>
        </p:spPr>
      </p:pic>
    </p:spTree>
    <p:extLst>
      <p:ext uri="{BB962C8B-B14F-4D97-AF65-F5344CB8AC3E}">
        <p14:creationId xmlns:p14="http://schemas.microsoft.com/office/powerpoint/2010/main" val="262535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13B8A1-ED9D-47BA-9B30-18C8662D1405}"/>
              </a:ext>
            </a:extLst>
          </p:cNvPr>
          <p:cNvSpPr>
            <a:spLocks noGrp="1"/>
          </p:cNvSpPr>
          <p:nvPr>
            <p:ph type="title"/>
          </p:nvPr>
        </p:nvSpPr>
        <p:spPr>
          <a:xfrm>
            <a:off x="2926060" y="566916"/>
            <a:ext cx="6027657" cy="646331"/>
          </a:xfrm>
          <a:solidFill>
            <a:srgbClr val="996633"/>
          </a:solidFill>
          <a:scene3d>
            <a:camera prst="orthographicFront"/>
            <a:lightRig rig="threePt" dir="t"/>
          </a:scene3d>
          <a:sp3d>
            <a:bevelT w="114300" prst="artDeco"/>
          </a:sp3d>
        </p:spPr>
        <p:txBody>
          <a:bodyPr/>
          <a:lstStyle/>
          <a:p>
            <a:r>
              <a:rPr lang="pl-PL" dirty="0">
                <a:solidFill>
                  <a:schemeClr val="bg1"/>
                </a:solidFill>
              </a:rPr>
              <a:t>Swoistość substratowa enzymów</a:t>
            </a:r>
          </a:p>
        </p:txBody>
      </p:sp>
      <p:sp>
        <p:nvSpPr>
          <p:cNvPr id="3" name="pole tekstowe 2">
            <a:extLst>
              <a:ext uri="{FF2B5EF4-FFF2-40B4-BE49-F238E27FC236}">
                <a16:creationId xmlns:a16="http://schemas.microsoft.com/office/drawing/2014/main" id="{1966B288-77F8-42A1-B626-5470DFDFA3C7}"/>
              </a:ext>
            </a:extLst>
          </p:cNvPr>
          <p:cNvSpPr txBox="1"/>
          <p:nvPr/>
        </p:nvSpPr>
        <p:spPr>
          <a:xfrm>
            <a:off x="1203874" y="1403352"/>
            <a:ext cx="9916091" cy="646331"/>
          </a:xfrm>
          <a:prstGeom prst="rect">
            <a:avLst/>
          </a:prstGeom>
          <a:solidFill>
            <a:schemeClr val="bg1">
              <a:lumMod val="85000"/>
            </a:schemeClr>
          </a:solidFill>
          <a:scene3d>
            <a:camera prst="orthographicFront"/>
            <a:lightRig rig="threePt" dir="t"/>
          </a:scene3d>
          <a:sp3d>
            <a:bevelT w="114300" prst="artDeco"/>
          </a:sp3d>
        </p:spPr>
        <p:txBody>
          <a:bodyPr wrap="square" rtlCol="0">
            <a:spAutoFit/>
          </a:bodyPr>
          <a:lstStyle/>
          <a:p>
            <a:r>
              <a:rPr lang="pl-PL" dirty="0"/>
              <a:t>Wysoka swoistość enzymów względem substratów wynika głównie ze specyficznej budowy ich centrum aktywnego.</a:t>
            </a:r>
          </a:p>
        </p:txBody>
      </p:sp>
      <p:sp>
        <p:nvSpPr>
          <p:cNvPr id="4" name="pole tekstowe 3">
            <a:extLst>
              <a:ext uri="{FF2B5EF4-FFF2-40B4-BE49-F238E27FC236}">
                <a16:creationId xmlns:a16="http://schemas.microsoft.com/office/drawing/2014/main" id="{6A21214E-F1BB-4C3E-8DB1-8574A8FA82E4}"/>
              </a:ext>
            </a:extLst>
          </p:cNvPr>
          <p:cNvSpPr txBox="1"/>
          <p:nvPr/>
        </p:nvSpPr>
        <p:spPr>
          <a:xfrm>
            <a:off x="1200999" y="2239789"/>
            <a:ext cx="9916091" cy="3970318"/>
          </a:xfrm>
          <a:prstGeom prst="rect">
            <a:avLst/>
          </a:prstGeom>
          <a:solidFill>
            <a:schemeClr val="bg1">
              <a:lumMod val="85000"/>
            </a:schemeClr>
          </a:solidFill>
          <a:scene3d>
            <a:camera prst="orthographicFront"/>
            <a:lightRig rig="threePt" dir="t"/>
          </a:scene3d>
          <a:sp3d>
            <a:bevelT prst="angle"/>
          </a:sp3d>
        </p:spPr>
        <p:txBody>
          <a:bodyPr wrap="square" rtlCol="0">
            <a:spAutoFit/>
          </a:bodyPr>
          <a:lstStyle/>
          <a:p>
            <a:r>
              <a:rPr lang="pl-PL" b="1" dirty="0"/>
              <a:t>Cechy centrum aktywnego </a:t>
            </a:r>
            <a:r>
              <a:rPr lang="pl-PL" dirty="0"/>
              <a:t>: </a:t>
            </a:r>
          </a:p>
          <a:p>
            <a:r>
              <a:rPr lang="pl-PL" dirty="0"/>
              <a:t>-najczęściej przyjmuje postać szczeliny lub wgłębienia, do którego nie ma dostępu woda</a:t>
            </a:r>
          </a:p>
          <a:p>
            <a:r>
              <a:rPr lang="pl-PL" dirty="0"/>
              <a:t> ( chyba, że z katalizowanej reakcji)</a:t>
            </a:r>
          </a:p>
          <a:p>
            <a:endParaRPr lang="pl-PL" dirty="0"/>
          </a:p>
          <a:p>
            <a:pPr marL="285750" indent="-285750">
              <a:buFontTx/>
              <a:buChar char="-"/>
            </a:pPr>
            <a:r>
              <a:rPr lang="pl-PL" dirty="0"/>
              <a:t>Wykazuje wysokie powinowactwo do konkretnych fragmentów substratów, dzięki czemu te części substratów  będą podlegały zmianom, są ustawione względem siebie w pozycji najodpowiedniejszej do oddziaływania.</a:t>
            </a:r>
          </a:p>
          <a:p>
            <a:pPr marL="285750" indent="-285750">
              <a:buFontTx/>
              <a:buChar char="-"/>
            </a:pPr>
            <a:endParaRPr lang="pl-PL" dirty="0"/>
          </a:p>
          <a:p>
            <a:pPr marL="285750" indent="-285750">
              <a:buFontTx/>
              <a:buChar char="-"/>
            </a:pPr>
            <a:r>
              <a:rPr lang="pl-PL" dirty="0"/>
              <a:t>tworzy miniaturowe środowisko, idealnie dostosowane do katalizowanej reakcji, np. hydrofobowe dla reakcji, w których nie uczestniczy woda lub miejscowo polarne</a:t>
            </a:r>
          </a:p>
          <a:p>
            <a:pPr marL="285750" indent="-285750">
              <a:buFontTx/>
              <a:buChar char="-"/>
            </a:pPr>
            <a:endParaRPr lang="pl-PL" dirty="0"/>
          </a:p>
          <a:p>
            <a:pPr marL="285750" indent="-285750">
              <a:buFontTx/>
              <a:buChar char="-"/>
            </a:pPr>
            <a:r>
              <a:rPr lang="pl-PL" dirty="0"/>
              <a:t>tworzy wiele słabych oddziaływań między enzymem a substratem ( wiązania wodorowe, oddziaływania hydrofobowe, elektrostatyczne i van der </a:t>
            </a:r>
            <a:r>
              <a:rPr lang="pl-PL" dirty="0" err="1"/>
              <a:t>Waalsa</a:t>
            </a:r>
            <a:r>
              <a:rPr lang="pl-PL" dirty="0"/>
              <a:t> ). Jedynie właściwy substrat może utworzyć z enzymem pełną gamę tych oddziaływań.</a:t>
            </a:r>
          </a:p>
        </p:txBody>
      </p:sp>
    </p:spTree>
    <p:extLst>
      <p:ext uri="{BB962C8B-B14F-4D97-AF65-F5344CB8AC3E}">
        <p14:creationId xmlns:p14="http://schemas.microsoft.com/office/powerpoint/2010/main" val="55210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E24551-0EEA-4105-B2AB-F37B2F20CF19}"/>
              </a:ext>
            </a:extLst>
          </p:cNvPr>
          <p:cNvSpPr>
            <a:spLocks noGrp="1"/>
          </p:cNvSpPr>
          <p:nvPr>
            <p:ph type="title"/>
          </p:nvPr>
        </p:nvSpPr>
        <p:spPr>
          <a:xfrm>
            <a:off x="981844" y="532678"/>
            <a:ext cx="10513168" cy="592336"/>
          </a:xfrm>
          <a:solidFill>
            <a:schemeClr val="bg1">
              <a:lumMod val="85000"/>
            </a:schemeClr>
          </a:solidFill>
        </p:spPr>
        <p:txBody>
          <a:bodyPr/>
          <a:lstStyle/>
          <a:p>
            <a:r>
              <a:rPr lang="pl-PL" dirty="0"/>
              <a:t>Kataliza enzymatyczna – mechanizm działania enzymów</a:t>
            </a:r>
          </a:p>
        </p:txBody>
      </p:sp>
      <p:sp>
        <p:nvSpPr>
          <p:cNvPr id="3" name="pole tekstowe 2">
            <a:extLst>
              <a:ext uri="{FF2B5EF4-FFF2-40B4-BE49-F238E27FC236}">
                <a16:creationId xmlns:a16="http://schemas.microsoft.com/office/drawing/2014/main" id="{ECA5F316-485A-4BBB-ABBF-2DED9FCA7A43}"/>
              </a:ext>
            </a:extLst>
          </p:cNvPr>
          <p:cNvSpPr txBox="1"/>
          <p:nvPr/>
        </p:nvSpPr>
        <p:spPr>
          <a:xfrm>
            <a:off x="1485900" y="1322318"/>
            <a:ext cx="9757084" cy="1477328"/>
          </a:xfrm>
          <a:prstGeom prst="rect">
            <a:avLst/>
          </a:prstGeom>
          <a:solidFill>
            <a:schemeClr val="tx1">
              <a:lumMod val="20000"/>
              <a:lumOff val="80000"/>
            </a:schemeClr>
          </a:solidFill>
          <a:scene3d>
            <a:camera prst="orthographicFront"/>
            <a:lightRig rig="threePt" dir="t"/>
          </a:scene3d>
          <a:sp3d>
            <a:bevelT w="139700" h="139700" prst="divot"/>
          </a:sp3d>
        </p:spPr>
        <p:txBody>
          <a:bodyPr wrap="square" rtlCol="0">
            <a:spAutoFit/>
          </a:bodyPr>
          <a:lstStyle/>
          <a:p>
            <a:r>
              <a:rPr lang="pl-PL" dirty="0"/>
              <a:t>Kataliza enzymatyczna, czyli przyspieszanie reakcji chemicznej spowodowane działaniem enzymu, przebiega etapami, podczas których następuje:</a:t>
            </a:r>
          </a:p>
          <a:p>
            <a:pPr marL="342900" indent="-342900">
              <a:buAutoNum type="arabicPeriod"/>
            </a:pPr>
            <a:r>
              <a:rPr lang="pl-PL" dirty="0"/>
              <a:t>Przyłączenie substratu lub substratów do centrum aktywnego</a:t>
            </a:r>
          </a:p>
          <a:p>
            <a:pPr marL="342900" indent="-342900">
              <a:buAutoNum type="arabicPeriod"/>
            </a:pPr>
            <a:r>
              <a:rPr lang="pl-PL" dirty="0"/>
              <a:t>Utworzenie kompleksu ES( enzym – substrat)</a:t>
            </a:r>
          </a:p>
          <a:p>
            <a:pPr marL="342900" indent="-342900">
              <a:buAutoNum type="arabicPeriod"/>
            </a:pPr>
            <a:r>
              <a:rPr lang="pl-PL" dirty="0"/>
              <a:t>Oddzielenie produktu lub produktów od enzymu</a:t>
            </a:r>
          </a:p>
        </p:txBody>
      </p:sp>
      <p:pic>
        <p:nvPicPr>
          <p:cNvPr id="7170" name="Picture 2" descr="Wikiprojekt:Tłumaczenie artykułów/Enzymy – Wikipedia, wolna encyklopedia">
            <a:extLst>
              <a:ext uri="{FF2B5EF4-FFF2-40B4-BE49-F238E27FC236}">
                <a16:creationId xmlns:a16="http://schemas.microsoft.com/office/drawing/2014/main" id="{8ABEE003-BC06-4CA8-8094-DD3C24D5C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1964" y="2972069"/>
            <a:ext cx="8352928" cy="3248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95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F4551B-5A51-4CAC-AF6D-A7DC6EB6ACBB}"/>
              </a:ext>
            </a:extLst>
          </p:cNvPr>
          <p:cNvSpPr>
            <a:spLocks noGrp="1"/>
          </p:cNvSpPr>
          <p:nvPr>
            <p:ph type="title"/>
          </p:nvPr>
        </p:nvSpPr>
        <p:spPr>
          <a:xfrm>
            <a:off x="1413892" y="954139"/>
            <a:ext cx="9051993" cy="619472"/>
          </a:xfrm>
          <a:solidFill>
            <a:schemeClr val="bg1">
              <a:lumMod val="85000"/>
            </a:schemeClr>
          </a:solidFill>
        </p:spPr>
        <p:txBody>
          <a:bodyPr/>
          <a:lstStyle/>
          <a:p>
            <a:r>
              <a:rPr lang="pl-PL" dirty="0"/>
              <a:t>Modele powstawania kompleksu enzym - substrat</a:t>
            </a:r>
          </a:p>
        </p:txBody>
      </p:sp>
      <p:sp>
        <p:nvSpPr>
          <p:cNvPr id="3" name="pole tekstowe 2">
            <a:extLst>
              <a:ext uri="{FF2B5EF4-FFF2-40B4-BE49-F238E27FC236}">
                <a16:creationId xmlns:a16="http://schemas.microsoft.com/office/drawing/2014/main" id="{950F30F0-177E-475A-838D-F57751122AA0}"/>
              </a:ext>
            </a:extLst>
          </p:cNvPr>
          <p:cNvSpPr txBox="1"/>
          <p:nvPr/>
        </p:nvSpPr>
        <p:spPr>
          <a:xfrm>
            <a:off x="1871436" y="1749326"/>
            <a:ext cx="8136904" cy="2308324"/>
          </a:xfrm>
          <a:prstGeom prst="rect">
            <a:avLst/>
          </a:prstGeom>
          <a:solidFill>
            <a:schemeClr val="tx1">
              <a:lumMod val="20000"/>
              <a:lumOff val="80000"/>
            </a:schemeClr>
          </a:solidFill>
        </p:spPr>
        <p:txBody>
          <a:bodyPr wrap="square" rtlCol="0">
            <a:spAutoFit/>
          </a:bodyPr>
          <a:lstStyle/>
          <a:p>
            <a:r>
              <a:rPr lang="pl-PL" dirty="0"/>
              <a:t>Kształt centrum aktywnego zmienia się pod wpływem substratu. Taki proces dynamicznego dopasowania enzymu do substratu jest nazywany </a:t>
            </a:r>
            <a:r>
              <a:rPr lang="pl-PL" b="1" dirty="0"/>
              <a:t>modelem indukowanego( wymuszonego ) dopasowania</a:t>
            </a:r>
            <a:r>
              <a:rPr lang="pl-PL" dirty="0"/>
              <a:t>. </a:t>
            </a:r>
          </a:p>
          <a:p>
            <a:endParaRPr lang="pl-PL" dirty="0"/>
          </a:p>
          <a:p>
            <a:r>
              <a:rPr lang="pl-PL" dirty="0"/>
              <a:t>Dawniej uważano że centrum aktywne enzymu  i kształty substratu są niezmienne i pasują do siebie jak klucz i zamek dlatego nazwano ten model </a:t>
            </a:r>
            <a:r>
              <a:rPr lang="pl-PL" b="1" dirty="0"/>
              <a:t>modelem klucza i zamka.</a:t>
            </a:r>
          </a:p>
          <a:p>
            <a:endParaRPr lang="pl-PL" b="1" dirty="0"/>
          </a:p>
        </p:txBody>
      </p:sp>
      <p:pic>
        <p:nvPicPr>
          <p:cNvPr id="8194" name="Picture 2" descr="Prezentacja programu PowerPoint">
            <a:extLst>
              <a:ext uri="{FF2B5EF4-FFF2-40B4-BE49-F238E27FC236}">
                <a16:creationId xmlns:a16="http://schemas.microsoft.com/office/drawing/2014/main" id="{40F4DB64-40E1-43A4-80FC-13C8979450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4172" y="4110802"/>
            <a:ext cx="6696744" cy="2314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49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cholaris - Model działania enzymu">
            <a:extLst>
              <a:ext uri="{FF2B5EF4-FFF2-40B4-BE49-F238E27FC236}">
                <a16:creationId xmlns:a16="http://schemas.microsoft.com/office/drawing/2014/main" id="{6BC4C77D-1FEB-4DD5-BDFC-C183B8321F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828" y="385734"/>
            <a:ext cx="10058276" cy="6086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533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4394521-F7ED-4293-8659-B8E1D0D75DDB}"/>
              </a:ext>
            </a:extLst>
          </p:cNvPr>
          <p:cNvSpPr>
            <a:spLocks noGrp="1"/>
          </p:cNvSpPr>
          <p:nvPr>
            <p:ph type="title"/>
          </p:nvPr>
        </p:nvSpPr>
        <p:spPr>
          <a:xfrm>
            <a:off x="1218882" y="3645023"/>
            <a:ext cx="9751060" cy="2170179"/>
          </a:xfrm>
          <a:solidFill>
            <a:srgbClr val="996633"/>
          </a:solidFill>
        </p:spPr>
        <p:txBody>
          <a:bodyPr>
            <a:normAutofit fontScale="90000"/>
          </a:bodyPr>
          <a:lstStyle/>
          <a:p>
            <a:r>
              <a:rPr lang="pl-PL" sz="2400" dirty="0"/>
              <a:t>Aby organizm mógł prawidłowo funkcjonować, musi mieć stały dostęp do wszystkich potrzebnych mu związków. Są one wytwarzane w reakcjach katalizowanych przez enzymy. Dlatego za właściwe miejsce oraz ilość powstających związków odpowiadają czynniki regulujące szybkość, przebieg i miejsce zachodzenia reakcji enzymatycznych.</a:t>
            </a:r>
            <a:br>
              <a:rPr lang="pl-PL" sz="2400" dirty="0"/>
            </a:br>
            <a:br>
              <a:rPr lang="pl-PL" sz="2400" dirty="0"/>
            </a:br>
            <a:r>
              <a:rPr lang="pl-PL" sz="2400" dirty="0">
                <a:solidFill>
                  <a:schemeClr val="bg1"/>
                </a:solidFill>
              </a:rPr>
              <a:t>Do czynników tych należą m.in. </a:t>
            </a:r>
            <a:br>
              <a:rPr lang="pl-PL" sz="2400" dirty="0">
                <a:solidFill>
                  <a:schemeClr val="bg1"/>
                </a:solidFill>
              </a:rPr>
            </a:br>
            <a:r>
              <a:rPr lang="pl-PL" sz="2400" dirty="0">
                <a:solidFill>
                  <a:schemeClr val="bg1"/>
                </a:solidFill>
              </a:rPr>
              <a:t>-stężenie substratu</a:t>
            </a:r>
            <a:br>
              <a:rPr lang="pl-PL" sz="2400" dirty="0">
                <a:solidFill>
                  <a:schemeClr val="bg1"/>
                </a:solidFill>
              </a:rPr>
            </a:br>
            <a:r>
              <a:rPr lang="pl-PL" sz="2400" dirty="0">
                <a:solidFill>
                  <a:schemeClr val="bg1"/>
                </a:solidFill>
              </a:rPr>
              <a:t>-temperatura</a:t>
            </a:r>
            <a:br>
              <a:rPr lang="pl-PL" sz="2400" dirty="0">
                <a:solidFill>
                  <a:schemeClr val="bg1"/>
                </a:solidFill>
              </a:rPr>
            </a:br>
            <a:r>
              <a:rPr lang="pl-PL" sz="2400" dirty="0">
                <a:solidFill>
                  <a:schemeClr val="bg1"/>
                </a:solidFill>
              </a:rPr>
              <a:t>-</a:t>
            </a:r>
            <a:r>
              <a:rPr lang="pl-PL" sz="2400" dirty="0" err="1">
                <a:solidFill>
                  <a:schemeClr val="bg1"/>
                </a:solidFill>
              </a:rPr>
              <a:t>pH</a:t>
            </a:r>
            <a:r>
              <a:rPr lang="pl-PL" sz="2400" dirty="0">
                <a:solidFill>
                  <a:schemeClr val="bg1"/>
                </a:solidFill>
              </a:rPr>
              <a:t> środowiska</a:t>
            </a:r>
            <a:br>
              <a:rPr lang="pl-PL" sz="2400" dirty="0">
                <a:solidFill>
                  <a:schemeClr val="bg1"/>
                </a:solidFill>
              </a:rPr>
            </a:br>
            <a:r>
              <a:rPr lang="pl-PL" sz="2400" dirty="0">
                <a:solidFill>
                  <a:schemeClr val="bg1"/>
                </a:solidFill>
              </a:rPr>
              <a:t>-obecność aktywatorów lub inhibitorów</a:t>
            </a:r>
            <a:br>
              <a:rPr lang="pl-PL" sz="2400" dirty="0">
                <a:solidFill>
                  <a:schemeClr val="bg1"/>
                </a:solidFill>
              </a:rPr>
            </a:br>
            <a:endParaRPr lang="pl-PL" sz="2400" dirty="0">
              <a:solidFill>
                <a:schemeClr val="bg1"/>
              </a:solidFill>
            </a:endParaRPr>
          </a:p>
        </p:txBody>
      </p:sp>
    </p:spTree>
    <p:extLst>
      <p:ext uri="{BB962C8B-B14F-4D97-AF65-F5344CB8AC3E}">
        <p14:creationId xmlns:p14="http://schemas.microsoft.com/office/powerpoint/2010/main" val="41979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DA2ED0FF-3AB9-4691-A465-E6215366A063}"/>
              </a:ext>
            </a:extLst>
          </p:cNvPr>
          <p:cNvSpPr txBox="1"/>
          <p:nvPr/>
        </p:nvSpPr>
        <p:spPr>
          <a:xfrm>
            <a:off x="4006180" y="548680"/>
            <a:ext cx="3888432" cy="584775"/>
          </a:xfrm>
          <a:prstGeom prst="rect">
            <a:avLst/>
          </a:prstGeom>
          <a:solidFill>
            <a:srgbClr val="996633"/>
          </a:solidFill>
        </p:spPr>
        <p:txBody>
          <a:bodyPr wrap="square" rtlCol="0">
            <a:spAutoFit/>
          </a:bodyPr>
          <a:lstStyle/>
          <a:p>
            <a:r>
              <a:rPr lang="pl-PL" sz="3200" b="1" dirty="0">
                <a:solidFill>
                  <a:schemeClr val="bg1"/>
                </a:solidFill>
              </a:rPr>
              <a:t>Stężenie</a:t>
            </a:r>
            <a:r>
              <a:rPr lang="pl-PL" sz="3200" b="1" dirty="0"/>
              <a:t> </a:t>
            </a:r>
            <a:r>
              <a:rPr lang="pl-PL" sz="3200" b="1" dirty="0">
                <a:solidFill>
                  <a:schemeClr val="bg1"/>
                </a:solidFill>
              </a:rPr>
              <a:t>substratu </a:t>
            </a:r>
          </a:p>
        </p:txBody>
      </p:sp>
      <p:sp>
        <p:nvSpPr>
          <p:cNvPr id="3" name="pole tekstowe 2">
            <a:extLst>
              <a:ext uri="{FF2B5EF4-FFF2-40B4-BE49-F238E27FC236}">
                <a16:creationId xmlns:a16="http://schemas.microsoft.com/office/drawing/2014/main" id="{C9BF678F-9152-4331-ADD8-ADCC921E4066}"/>
              </a:ext>
            </a:extLst>
          </p:cNvPr>
          <p:cNvSpPr txBox="1"/>
          <p:nvPr/>
        </p:nvSpPr>
        <p:spPr>
          <a:xfrm>
            <a:off x="405780" y="1340769"/>
            <a:ext cx="11377264" cy="5262979"/>
          </a:xfrm>
          <a:prstGeom prst="rect">
            <a:avLst/>
          </a:prstGeom>
          <a:solidFill>
            <a:srgbClr val="996633"/>
          </a:solidFill>
          <a:scene3d>
            <a:camera prst="orthographicFront"/>
            <a:lightRig rig="threePt" dir="t"/>
          </a:scene3d>
          <a:sp3d>
            <a:bevelT w="114300" prst="artDeco"/>
          </a:sp3d>
        </p:spPr>
        <p:txBody>
          <a:bodyPr wrap="square" rtlCol="0">
            <a:spAutoFit/>
          </a:bodyPr>
          <a:lstStyle/>
          <a:p>
            <a:r>
              <a:rPr lang="pl-PL" sz="2400" dirty="0">
                <a:solidFill>
                  <a:schemeClr val="bg1"/>
                </a:solidFill>
              </a:rPr>
              <a:t>Jednym</a:t>
            </a:r>
            <a:r>
              <a:rPr lang="pl-PL" sz="2400" dirty="0"/>
              <a:t> </a:t>
            </a:r>
            <a:r>
              <a:rPr lang="pl-PL" sz="2400" dirty="0">
                <a:solidFill>
                  <a:schemeClr val="bg1"/>
                </a:solidFill>
              </a:rPr>
              <a:t>z czynników, który wpływa na szybkość reakcji enzymatycznych, jest stężenie  substratu.</a:t>
            </a:r>
          </a:p>
          <a:p>
            <a:r>
              <a:rPr lang="pl-PL" sz="2400" dirty="0">
                <a:solidFill>
                  <a:schemeClr val="bg1"/>
                </a:solidFill>
              </a:rPr>
              <a:t>Jeśli stężenie enzymu jest stałe, wzrost stężenia substratu powoduje  zwiększenie szybkości reakcji enzymatycznej. </a:t>
            </a:r>
          </a:p>
          <a:p>
            <a:endParaRPr lang="pl-PL" sz="2400" dirty="0">
              <a:solidFill>
                <a:schemeClr val="bg1"/>
              </a:solidFill>
            </a:endParaRPr>
          </a:p>
          <a:p>
            <a:r>
              <a:rPr lang="pl-PL" sz="2400" dirty="0">
                <a:solidFill>
                  <a:schemeClr val="bg1"/>
                </a:solidFill>
              </a:rPr>
              <a:t>Zależność tę możemy obserwować do momentu, kiedy substrat osiąga stężenie, przy którym reakcja enzymatyczna ma szybkość maksymalną. </a:t>
            </a:r>
          </a:p>
          <a:p>
            <a:endParaRPr lang="pl-PL" sz="2400" dirty="0">
              <a:solidFill>
                <a:schemeClr val="bg1"/>
              </a:solidFill>
            </a:endParaRPr>
          </a:p>
          <a:p>
            <a:r>
              <a:rPr lang="pl-PL" sz="2400" dirty="0">
                <a:solidFill>
                  <a:schemeClr val="bg1"/>
                </a:solidFill>
              </a:rPr>
              <a:t>Po jej osiągnięciu dalsze  zwiększanie stężenia substratu nie wpływa na szybkość reakcji. Dzieje się tak, ponieważ  dochodzi do wysycenia enzymu substratem. </a:t>
            </a:r>
          </a:p>
          <a:p>
            <a:endParaRPr lang="pl-PL" sz="2400" dirty="0">
              <a:solidFill>
                <a:schemeClr val="bg1"/>
              </a:solidFill>
            </a:endParaRPr>
          </a:p>
          <a:p>
            <a:r>
              <a:rPr lang="pl-PL" sz="2400" dirty="0">
                <a:solidFill>
                  <a:schemeClr val="bg1"/>
                </a:solidFill>
              </a:rPr>
              <a:t>Oznacza to, że centra aktywne wszystkich cząsteczek enzymów są już wypełnione substratami i nie mogą przyłączać kolejnych cząsteczek, dopóki nie przeprowadzą reakcji enzymatycznej.</a:t>
            </a:r>
          </a:p>
        </p:txBody>
      </p:sp>
    </p:spTree>
    <p:extLst>
      <p:ext uri="{BB962C8B-B14F-4D97-AF65-F5344CB8AC3E}">
        <p14:creationId xmlns:p14="http://schemas.microsoft.com/office/powerpoint/2010/main" val="218281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09B8374-CA63-4AD7-82C1-4E30ECF33AD2}"/>
              </a:ext>
            </a:extLst>
          </p:cNvPr>
          <p:cNvSpPr>
            <a:spLocks noGrp="1"/>
          </p:cNvSpPr>
          <p:nvPr>
            <p:ph type="title"/>
          </p:nvPr>
        </p:nvSpPr>
        <p:spPr>
          <a:xfrm>
            <a:off x="621804" y="504540"/>
            <a:ext cx="11161240" cy="5848920"/>
          </a:xfrm>
          <a:solidFill>
            <a:srgbClr val="996633"/>
          </a:solidFill>
        </p:spPr>
        <p:txBody>
          <a:bodyPr>
            <a:normAutofit/>
          </a:bodyPr>
          <a:lstStyle/>
          <a:p>
            <a:r>
              <a:rPr lang="pl-PL" sz="2400" dirty="0">
                <a:solidFill>
                  <a:schemeClr val="bg1"/>
                </a:solidFill>
              </a:rPr>
              <a:t>Stężenia substratów większości reakcji enzymatycznych zachodzących w komórkach są utrzymywane na poziomie, który umożliwia zachodzenie reakcji enzymatycznej z szybkością równą około połowy V max. </a:t>
            </a:r>
            <a:br>
              <a:rPr lang="pl-PL" sz="2400" dirty="0">
                <a:solidFill>
                  <a:schemeClr val="bg1"/>
                </a:solidFill>
              </a:rPr>
            </a:br>
            <a:br>
              <a:rPr lang="pl-PL" sz="2400" dirty="0">
                <a:solidFill>
                  <a:schemeClr val="bg1"/>
                </a:solidFill>
              </a:rPr>
            </a:br>
            <a:r>
              <a:rPr lang="pl-PL" sz="2400" dirty="0">
                <a:solidFill>
                  <a:schemeClr val="bg1"/>
                </a:solidFill>
              </a:rPr>
              <a:t>Pozwala to zwiększyć szybkość reakcji przy nagłym wzroście stężenia substratów oraz zmniejszyć szybkość reakcji w sytuacji, gdy stężenie substratów zmaleje.</a:t>
            </a:r>
            <a:br>
              <a:rPr lang="pl-PL" sz="2400" dirty="0">
                <a:solidFill>
                  <a:schemeClr val="bg1"/>
                </a:solidFill>
              </a:rPr>
            </a:br>
            <a:r>
              <a:rPr lang="pl-PL" sz="2400" dirty="0">
                <a:solidFill>
                  <a:schemeClr val="bg1"/>
                </a:solidFill>
              </a:rPr>
              <a:t>Takie stężenie substratu, przy którym szybkość reakcji enzymatycznej osiąga połowę swojej szybkości maksymalnej , określa się mianem stałej </a:t>
            </a:r>
            <a:r>
              <a:rPr lang="pl-PL" sz="2400" dirty="0" err="1">
                <a:solidFill>
                  <a:schemeClr val="bg1"/>
                </a:solidFill>
              </a:rPr>
              <a:t>Michaelisa</a:t>
            </a:r>
            <a:r>
              <a:rPr lang="pl-PL" sz="2400" dirty="0">
                <a:solidFill>
                  <a:schemeClr val="bg1"/>
                </a:solidFill>
              </a:rPr>
              <a:t> ( K</a:t>
            </a:r>
            <a:r>
              <a:rPr lang="pl-PL" sz="1000" dirty="0">
                <a:solidFill>
                  <a:schemeClr val="bg1"/>
                </a:solidFill>
              </a:rPr>
              <a:t>M</a:t>
            </a:r>
            <a:r>
              <a:rPr lang="pl-PL" sz="2400" dirty="0">
                <a:solidFill>
                  <a:schemeClr val="bg1"/>
                </a:solidFill>
              </a:rPr>
              <a:t>). </a:t>
            </a:r>
            <a:br>
              <a:rPr lang="pl-PL" sz="2400" dirty="0">
                <a:solidFill>
                  <a:schemeClr val="bg1"/>
                </a:solidFill>
              </a:rPr>
            </a:br>
            <a:r>
              <a:rPr lang="pl-PL" sz="2400" dirty="0">
                <a:solidFill>
                  <a:schemeClr val="bg1"/>
                </a:solidFill>
              </a:rPr>
              <a:t>Stała ta jest charakterystyczna dla danego enzymu.</a:t>
            </a:r>
            <a:br>
              <a:rPr lang="pl-PL" sz="2400" dirty="0">
                <a:solidFill>
                  <a:schemeClr val="bg1"/>
                </a:solidFill>
              </a:rPr>
            </a:br>
            <a:br>
              <a:rPr lang="pl-PL" sz="2400" dirty="0">
                <a:solidFill>
                  <a:schemeClr val="bg1"/>
                </a:solidFill>
              </a:rPr>
            </a:br>
            <a:r>
              <a:rPr lang="pl-PL" sz="2400" dirty="0">
                <a:solidFill>
                  <a:schemeClr val="bg1"/>
                </a:solidFill>
              </a:rPr>
              <a:t>Opisuje ona powinowactwo enzymu do substratu, czyli łatwość powstawania kompleksu ES. Im mniejsza wartość K</a:t>
            </a:r>
            <a:r>
              <a:rPr lang="pl-PL" sz="1000" dirty="0">
                <a:solidFill>
                  <a:schemeClr val="bg1"/>
                </a:solidFill>
              </a:rPr>
              <a:t>M</a:t>
            </a:r>
            <a:r>
              <a:rPr lang="pl-PL" sz="2400" dirty="0">
                <a:solidFill>
                  <a:schemeClr val="bg1"/>
                </a:solidFill>
              </a:rPr>
              <a:t>, tym większe jest powinowactwo enzymu do substratu a w konsekwencji większa efektywność działania enzymu.</a:t>
            </a:r>
            <a:br>
              <a:rPr lang="pl-PL" sz="2400" dirty="0">
                <a:solidFill>
                  <a:schemeClr val="bg1"/>
                </a:solidFill>
              </a:rPr>
            </a:br>
            <a:br>
              <a:rPr lang="pl-PL" sz="2400" dirty="0">
                <a:solidFill>
                  <a:schemeClr val="bg1"/>
                </a:solidFill>
              </a:rPr>
            </a:br>
            <a:endParaRPr lang="pl-PL" sz="2400" dirty="0">
              <a:solidFill>
                <a:schemeClr val="bg1"/>
              </a:solidFill>
            </a:endParaRPr>
          </a:p>
        </p:txBody>
      </p:sp>
    </p:spTree>
    <p:extLst>
      <p:ext uri="{BB962C8B-B14F-4D97-AF65-F5344CB8AC3E}">
        <p14:creationId xmlns:p14="http://schemas.microsoft.com/office/powerpoint/2010/main" val="89333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097339-0AF8-45C4-84DF-202900114429}"/>
              </a:ext>
            </a:extLst>
          </p:cNvPr>
          <p:cNvSpPr>
            <a:spLocks noGrp="1"/>
          </p:cNvSpPr>
          <p:nvPr>
            <p:ph type="title"/>
          </p:nvPr>
        </p:nvSpPr>
        <p:spPr>
          <a:xfrm>
            <a:off x="1197868" y="444994"/>
            <a:ext cx="9505056" cy="547464"/>
          </a:xfrm>
          <a:solidFill>
            <a:schemeClr val="accent2"/>
          </a:solidFill>
          <a:scene3d>
            <a:camera prst="orthographicFront"/>
            <a:lightRig rig="threePt" dir="t"/>
          </a:scene3d>
          <a:sp3d>
            <a:bevelT w="165100" prst="coolSlant"/>
          </a:sp3d>
        </p:spPr>
        <p:txBody>
          <a:bodyPr>
            <a:normAutofit fontScale="90000"/>
          </a:bodyPr>
          <a:lstStyle/>
          <a:p>
            <a:r>
              <a:rPr lang="pl-PL" dirty="0">
                <a:solidFill>
                  <a:schemeClr val="bg1"/>
                </a:solidFill>
              </a:rPr>
              <a:t>Jak odczytywać informacje z krzywej </a:t>
            </a:r>
            <a:r>
              <a:rPr lang="pl-PL" dirty="0" err="1">
                <a:solidFill>
                  <a:schemeClr val="bg1"/>
                </a:solidFill>
              </a:rPr>
              <a:t>Michaelisa-Menten</a:t>
            </a:r>
            <a:r>
              <a:rPr lang="pl-PL" dirty="0">
                <a:solidFill>
                  <a:schemeClr val="bg1"/>
                </a:solidFill>
              </a:rPr>
              <a:t> ?</a:t>
            </a:r>
          </a:p>
        </p:txBody>
      </p:sp>
      <p:pic>
        <p:nvPicPr>
          <p:cNvPr id="10242" name="Picture 2" descr="Stała Michaelisa – Wikipedia, wolna encyklopedia">
            <a:extLst>
              <a:ext uri="{FF2B5EF4-FFF2-40B4-BE49-F238E27FC236}">
                <a16:creationId xmlns:a16="http://schemas.microsoft.com/office/drawing/2014/main" id="{AEF0730E-5311-4747-A54A-4076EA65B2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2324" y="2804178"/>
            <a:ext cx="4485878" cy="3140115"/>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CE9A3A32-1BDF-4647-8E8F-B03B58BD5933}"/>
              </a:ext>
            </a:extLst>
          </p:cNvPr>
          <p:cNvSpPr txBox="1"/>
          <p:nvPr/>
        </p:nvSpPr>
        <p:spPr>
          <a:xfrm>
            <a:off x="621804" y="1087214"/>
            <a:ext cx="11161240" cy="923330"/>
          </a:xfrm>
          <a:prstGeom prst="rect">
            <a:avLst/>
          </a:prstGeom>
          <a:solidFill>
            <a:schemeClr val="bg1">
              <a:lumMod val="85000"/>
            </a:schemeClr>
          </a:solidFill>
          <a:scene3d>
            <a:camera prst="orthographicFront"/>
            <a:lightRig rig="threePt" dir="t"/>
          </a:scene3d>
          <a:sp3d>
            <a:bevelT w="165100" prst="coolSlant"/>
          </a:sp3d>
        </p:spPr>
        <p:txBody>
          <a:bodyPr wrap="square" rtlCol="0">
            <a:spAutoFit/>
          </a:bodyPr>
          <a:lstStyle/>
          <a:p>
            <a:r>
              <a:rPr lang="pl-PL" dirty="0"/>
              <a:t>Krzywa ta to graficzne  przedstawienie między stężeniem substratu a szybkością reakcji enzymatycznej. Krzywa ta umieszczona jest na wykresie, w którym na osi Y oznacza się szybkość reakcji enzymatycznej, a na osi X – stężenie substratu </a:t>
            </a:r>
          </a:p>
        </p:txBody>
      </p:sp>
      <p:sp>
        <p:nvSpPr>
          <p:cNvPr id="4" name="pole tekstowe 3">
            <a:extLst>
              <a:ext uri="{FF2B5EF4-FFF2-40B4-BE49-F238E27FC236}">
                <a16:creationId xmlns:a16="http://schemas.microsoft.com/office/drawing/2014/main" id="{2B8BE370-93D5-4423-9E80-EA4026293D92}"/>
              </a:ext>
            </a:extLst>
          </p:cNvPr>
          <p:cNvSpPr txBox="1"/>
          <p:nvPr/>
        </p:nvSpPr>
        <p:spPr>
          <a:xfrm>
            <a:off x="621804" y="2244060"/>
            <a:ext cx="3744416" cy="1569660"/>
          </a:xfrm>
          <a:prstGeom prst="rect">
            <a:avLst/>
          </a:prstGeom>
          <a:solidFill>
            <a:schemeClr val="bg1">
              <a:lumMod val="85000"/>
            </a:schemeClr>
          </a:solidFill>
          <a:scene3d>
            <a:camera prst="orthographicFront"/>
            <a:lightRig rig="threePt" dir="t"/>
          </a:scene3d>
          <a:sp3d>
            <a:bevelT prst="angle"/>
          </a:sp3d>
        </p:spPr>
        <p:txBody>
          <a:bodyPr wrap="square" rtlCol="0">
            <a:spAutoFit/>
          </a:bodyPr>
          <a:lstStyle/>
          <a:p>
            <a:r>
              <a:rPr lang="pl-PL" dirty="0"/>
              <a:t>V </a:t>
            </a:r>
            <a:r>
              <a:rPr lang="pl-PL" sz="1000" dirty="0"/>
              <a:t>max</a:t>
            </a:r>
            <a:r>
              <a:rPr lang="pl-PL" dirty="0"/>
              <a:t> </a:t>
            </a:r>
            <a:r>
              <a:rPr lang="pl-PL" sz="1400" dirty="0"/>
              <a:t>zaznacza się na osi Y. Jest to maksymalna szybkość, która może osiągnąć reakcja katalizowana przez dany enzym. Krzywa ta nigdy nie przekracza wartości </a:t>
            </a:r>
            <a:r>
              <a:rPr lang="pl-PL" dirty="0" err="1"/>
              <a:t>V</a:t>
            </a:r>
            <a:r>
              <a:rPr lang="pl-PL" sz="1000" dirty="0" err="1"/>
              <a:t>max</a:t>
            </a:r>
            <a:r>
              <a:rPr lang="pl-PL" dirty="0"/>
              <a:t> . </a:t>
            </a:r>
            <a:r>
              <a:rPr lang="pl-PL" sz="1400" dirty="0"/>
              <a:t>Po osiągnięciu tej wartości krzywa przebiega dalej poziomo.</a:t>
            </a:r>
          </a:p>
        </p:txBody>
      </p:sp>
      <p:cxnSp>
        <p:nvCxnSpPr>
          <p:cNvPr id="6" name="Łącznik prosty 5">
            <a:extLst>
              <a:ext uri="{FF2B5EF4-FFF2-40B4-BE49-F238E27FC236}">
                <a16:creationId xmlns:a16="http://schemas.microsoft.com/office/drawing/2014/main" id="{F8141D92-E829-4DE8-B52F-ABD704C6ADE2}"/>
              </a:ext>
            </a:extLst>
          </p:cNvPr>
          <p:cNvCxnSpPr>
            <a:cxnSpLocks/>
          </p:cNvCxnSpPr>
          <p:nvPr/>
        </p:nvCxnSpPr>
        <p:spPr>
          <a:xfrm>
            <a:off x="4222204" y="2636911"/>
            <a:ext cx="1788876" cy="432048"/>
          </a:xfrm>
          <a:prstGeom prst="line">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cxnSp>
      <p:sp>
        <p:nvSpPr>
          <p:cNvPr id="11" name="pole tekstowe 10">
            <a:extLst>
              <a:ext uri="{FF2B5EF4-FFF2-40B4-BE49-F238E27FC236}">
                <a16:creationId xmlns:a16="http://schemas.microsoft.com/office/drawing/2014/main" id="{A9775770-34BE-4DFE-AD43-8D7AE3DF810F}"/>
              </a:ext>
            </a:extLst>
          </p:cNvPr>
          <p:cNvSpPr txBox="1"/>
          <p:nvPr/>
        </p:nvSpPr>
        <p:spPr>
          <a:xfrm>
            <a:off x="416471" y="4047236"/>
            <a:ext cx="4741837" cy="2308324"/>
          </a:xfrm>
          <a:prstGeom prst="rect">
            <a:avLst/>
          </a:prstGeom>
          <a:solidFill>
            <a:schemeClr val="tx1">
              <a:lumMod val="20000"/>
              <a:lumOff val="80000"/>
            </a:schemeClr>
          </a:solidFill>
          <a:scene3d>
            <a:camera prst="orthographicFront"/>
            <a:lightRig rig="threePt" dir="t"/>
          </a:scene3d>
          <a:sp3d>
            <a:bevelT prst="angle"/>
          </a:sp3d>
        </p:spPr>
        <p:txBody>
          <a:bodyPr wrap="square" rtlCol="0">
            <a:spAutoFit/>
          </a:bodyPr>
          <a:lstStyle/>
          <a:p>
            <a:r>
              <a:rPr lang="pl-PL" dirty="0"/>
              <a:t>½ </a:t>
            </a:r>
            <a:r>
              <a:rPr lang="pl-PL" sz="1400" dirty="0" err="1"/>
              <a:t>V</a:t>
            </a:r>
            <a:r>
              <a:rPr lang="pl-PL" sz="1000" dirty="0" err="1"/>
              <a:t>max</a:t>
            </a:r>
            <a:r>
              <a:rPr lang="pl-PL" sz="1000" dirty="0"/>
              <a:t> </a:t>
            </a:r>
            <a:r>
              <a:rPr lang="pl-PL" sz="1400" dirty="0"/>
              <a:t> zaznacza się na osi Y. Jest to szybkość reakcji enzymatycznej równa połowie wartości maksymalnej . Znajomość ½  V max  pozwala wyznaczyć stałą </a:t>
            </a:r>
            <a:r>
              <a:rPr lang="pl-PL" sz="1400" dirty="0" err="1"/>
              <a:t>Michaelisa</a:t>
            </a:r>
            <a:r>
              <a:rPr lang="pl-PL" sz="1000" dirty="0"/>
              <a:t>, </a:t>
            </a:r>
            <a:r>
              <a:rPr lang="pl-PL" sz="1400" dirty="0"/>
              <a:t>czyli K</a:t>
            </a:r>
            <a:r>
              <a:rPr lang="pl-PL" sz="1000" dirty="0"/>
              <a:t>M</a:t>
            </a:r>
            <a:r>
              <a:rPr lang="pl-PL" sz="1400" dirty="0"/>
              <a:t>. Aby to zrobić należy na wykresie narysować odcinek prostopadły do osi Y, zaczynając od wartości ½ </a:t>
            </a:r>
            <a:r>
              <a:rPr lang="pl-PL" sz="1400" dirty="0" err="1"/>
              <a:t>Vmax</a:t>
            </a:r>
            <a:r>
              <a:rPr lang="pl-PL" sz="1400" dirty="0"/>
              <a:t>, a kończąc w miejscu w którym odcinek ten przetnie krzywą Michalisa – </a:t>
            </a:r>
            <a:r>
              <a:rPr lang="pl-PL" sz="1400" dirty="0" err="1"/>
              <a:t>Menten</a:t>
            </a:r>
            <a:r>
              <a:rPr lang="pl-PL" sz="1400" dirty="0"/>
              <a:t>. Następnie zaczynając od punktu przecięcia, należy narysować kolejny odcinek, prostopadły do pierwszego. Punkt przecięcia drugiego odcinka z osią X wyznacza wartość K </a:t>
            </a:r>
            <a:r>
              <a:rPr lang="pl-PL" sz="1000" dirty="0"/>
              <a:t>M</a:t>
            </a:r>
          </a:p>
        </p:txBody>
      </p:sp>
      <p:cxnSp>
        <p:nvCxnSpPr>
          <p:cNvPr id="13" name="Łącznik prosty 12">
            <a:extLst>
              <a:ext uri="{FF2B5EF4-FFF2-40B4-BE49-F238E27FC236}">
                <a16:creationId xmlns:a16="http://schemas.microsoft.com/office/drawing/2014/main" id="{FD771CC8-8075-431C-A73B-380A2E64A808}"/>
              </a:ext>
            </a:extLst>
          </p:cNvPr>
          <p:cNvCxnSpPr>
            <a:cxnSpLocks/>
          </p:cNvCxnSpPr>
          <p:nvPr/>
        </p:nvCxnSpPr>
        <p:spPr>
          <a:xfrm flipV="1">
            <a:off x="5158308" y="4221089"/>
            <a:ext cx="792088" cy="1440159"/>
          </a:xfrm>
          <a:prstGeom prst="line">
            <a:avLst/>
          </a:prstGeom>
        </p:spPr>
        <p:style>
          <a:lnRef idx="3">
            <a:schemeClr val="accent6"/>
          </a:lnRef>
          <a:fillRef idx="0">
            <a:schemeClr val="accent6"/>
          </a:fillRef>
          <a:effectRef idx="2">
            <a:schemeClr val="accent6"/>
          </a:effectRef>
          <a:fontRef idx="minor">
            <a:schemeClr val="tx1"/>
          </a:fontRef>
        </p:style>
      </p:cxnSp>
      <p:sp>
        <p:nvSpPr>
          <p:cNvPr id="16" name="pole tekstowe 15">
            <a:extLst>
              <a:ext uri="{FF2B5EF4-FFF2-40B4-BE49-F238E27FC236}">
                <a16:creationId xmlns:a16="http://schemas.microsoft.com/office/drawing/2014/main" id="{FB5C777D-EA83-4302-862D-B1BB211B7273}"/>
              </a:ext>
            </a:extLst>
          </p:cNvPr>
          <p:cNvSpPr txBox="1"/>
          <p:nvPr/>
        </p:nvSpPr>
        <p:spPr>
          <a:xfrm>
            <a:off x="6742483" y="2200056"/>
            <a:ext cx="4104457" cy="615553"/>
          </a:xfrm>
          <a:prstGeom prst="rect">
            <a:avLst/>
          </a:prstGeom>
          <a:solidFill>
            <a:schemeClr val="tx1">
              <a:lumMod val="20000"/>
              <a:lumOff val="80000"/>
            </a:schemeClr>
          </a:solidFill>
          <a:scene3d>
            <a:camera prst="orthographicFront"/>
            <a:lightRig rig="threePt" dir="t"/>
          </a:scene3d>
          <a:sp3d>
            <a:bevelT prst="angle"/>
          </a:sp3d>
        </p:spPr>
        <p:txBody>
          <a:bodyPr wrap="square" rtlCol="0">
            <a:spAutoFit/>
          </a:bodyPr>
          <a:lstStyle/>
          <a:p>
            <a:r>
              <a:rPr lang="pl-PL" sz="1600" dirty="0"/>
              <a:t>Krzywa ta po zbliżeniu się do wartości </a:t>
            </a:r>
            <a:r>
              <a:rPr lang="pl-PL" dirty="0"/>
              <a:t>V </a:t>
            </a:r>
            <a:r>
              <a:rPr lang="pl-PL" sz="1000" dirty="0"/>
              <a:t>max </a:t>
            </a:r>
            <a:r>
              <a:rPr lang="pl-PL" sz="1600" dirty="0"/>
              <a:t>przebiega prawie  poziomo </a:t>
            </a:r>
          </a:p>
        </p:txBody>
      </p:sp>
      <p:cxnSp>
        <p:nvCxnSpPr>
          <p:cNvPr id="18" name="Łącznik prosty ze strzałką 17">
            <a:extLst>
              <a:ext uri="{FF2B5EF4-FFF2-40B4-BE49-F238E27FC236}">
                <a16:creationId xmlns:a16="http://schemas.microsoft.com/office/drawing/2014/main" id="{92878A2A-AB5D-4A05-B1C1-5319AF01049F}"/>
              </a:ext>
            </a:extLst>
          </p:cNvPr>
          <p:cNvCxnSpPr/>
          <p:nvPr/>
        </p:nvCxnSpPr>
        <p:spPr>
          <a:xfrm>
            <a:off x="9262764" y="2636911"/>
            <a:ext cx="72008" cy="504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pole tekstowe 18">
            <a:extLst>
              <a:ext uri="{FF2B5EF4-FFF2-40B4-BE49-F238E27FC236}">
                <a16:creationId xmlns:a16="http://schemas.microsoft.com/office/drawing/2014/main" id="{4BC89F10-531F-4938-8CFF-D46ACD40C6DB}"/>
              </a:ext>
            </a:extLst>
          </p:cNvPr>
          <p:cNvSpPr txBox="1"/>
          <p:nvPr/>
        </p:nvSpPr>
        <p:spPr>
          <a:xfrm>
            <a:off x="9961868" y="3465850"/>
            <a:ext cx="1656184" cy="2554545"/>
          </a:xfrm>
          <a:prstGeom prst="rect">
            <a:avLst/>
          </a:prstGeom>
          <a:solidFill>
            <a:schemeClr val="bg1">
              <a:lumMod val="85000"/>
            </a:schemeClr>
          </a:solidFill>
          <a:scene3d>
            <a:camera prst="orthographicFront"/>
            <a:lightRig rig="threePt" dir="t"/>
          </a:scene3d>
          <a:sp3d>
            <a:bevelT/>
          </a:sp3d>
        </p:spPr>
        <p:txBody>
          <a:bodyPr wrap="square" rtlCol="0">
            <a:spAutoFit/>
          </a:bodyPr>
          <a:lstStyle/>
          <a:p>
            <a:r>
              <a:rPr lang="pl-PL" sz="1600" dirty="0"/>
              <a:t>Wartość K </a:t>
            </a:r>
            <a:r>
              <a:rPr lang="pl-PL" sz="1000" dirty="0"/>
              <a:t>M </a:t>
            </a:r>
            <a:r>
              <a:rPr lang="pl-PL" sz="1600" dirty="0"/>
              <a:t>zaznacza się na osi X. Jest to takie stężenie substratu, dla którego szybkość reakcji osiąga połowę szybkości maksymalnej</a:t>
            </a:r>
          </a:p>
        </p:txBody>
      </p:sp>
      <p:cxnSp>
        <p:nvCxnSpPr>
          <p:cNvPr id="21" name="Łącznik prosty ze strzałką 20">
            <a:extLst>
              <a:ext uri="{FF2B5EF4-FFF2-40B4-BE49-F238E27FC236}">
                <a16:creationId xmlns:a16="http://schemas.microsoft.com/office/drawing/2014/main" id="{68F49FF5-F61B-4D05-87D9-95D05C25B820}"/>
              </a:ext>
            </a:extLst>
          </p:cNvPr>
          <p:cNvCxnSpPr>
            <a:cxnSpLocks/>
          </p:cNvCxnSpPr>
          <p:nvPr/>
        </p:nvCxnSpPr>
        <p:spPr>
          <a:xfrm flipH="1">
            <a:off x="6454452" y="4374235"/>
            <a:ext cx="3507416" cy="9989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Znak mnożenia 4">
            <a:extLst>
              <a:ext uri="{FF2B5EF4-FFF2-40B4-BE49-F238E27FC236}">
                <a16:creationId xmlns:a16="http://schemas.microsoft.com/office/drawing/2014/main" id="{9C6CE9AF-FDFF-4309-8DB3-56D213781F21}"/>
              </a:ext>
            </a:extLst>
          </p:cNvPr>
          <p:cNvSpPr/>
          <p:nvPr/>
        </p:nvSpPr>
        <p:spPr>
          <a:xfrm>
            <a:off x="9142362" y="5420292"/>
            <a:ext cx="312811" cy="38697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11860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8ED3BDEE-1007-4494-A2C6-D1457236E6A5}"/>
              </a:ext>
            </a:extLst>
          </p:cNvPr>
          <p:cNvSpPr txBox="1"/>
          <p:nvPr/>
        </p:nvSpPr>
        <p:spPr>
          <a:xfrm>
            <a:off x="7876502" y="1488923"/>
            <a:ext cx="3346301" cy="2950800"/>
          </a:xfrm>
          <a:prstGeom prst="rect">
            <a:avLst/>
          </a:prstGeom>
          <a:solidFill>
            <a:schemeClr val="tx1">
              <a:lumMod val="20000"/>
              <a:lumOff val="80000"/>
            </a:schemeClr>
          </a:solidFill>
        </p:spPr>
        <p:txBody>
          <a:bodyPr wrap="square" rtlCol="0">
            <a:spAutoFit/>
          </a:bodyPr>
          <a:lstStyle/>
          <a:p>
            <a:endParaRPr lang="pl-PL" dirty="0"/>
          </a:p>
        </p:txBody>
      </p:sp>
      <p:sp>
        <p:nvSpPr>
          <p:cNvPr id="12" name="Wycinek okręgu 11">
            <a:extLst>
              <a:ext uri="{FF2B5EF4-FFF2-40B4-BE49-F238E27FC236}">
                <a16:creationId xmlns:a16="http://schemas.microsoft.com/office/drawing/2014/main" id="{C82C9271-87AF-491E-B047-4855736F6CB1}"/>
              </a:ext>
            </a:extLst>
          </p:cNvPr>
          <p:cNvSpPr/>
          <p:nvPr/>
        </p:nvSpPr>
        <p:spPr>
          <a:xfrm rot="3533830">
            <a:off x="9846173" y="2828662"/>
            <a:ext cx="636679" cy="714802"/>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9" name="Wycinek okręgu 8">
            <a:extLst>
              <a:ext uri="{FF2B5EF4-FFF2-40B4-BE49-F238E27FC236}">
                <a16:creationId xmlns:a16="http://schemas.microsoft.com/office/drawing/2014/main" id="{9B68A09A-A4B8-4EB8-9654-8E9108C4F9F7}"/>
              </a:ext>
            </a:extLst>
          </p:cNvPr>
          <p:cNvSpPr/>
          <p:nvPr/>
        </p:nvSpPr>
        <p:spPr>
          <a:xfrm rot="19480174">
            <a:off x="10180471" y="1920309"/>
            <a:ext cx="739331" cy="583385"/>
          </a:xfrm>
          <a:prstGeom prst="pie">
            <a:avLst>
              <a:gd name="adj1" fmla="val 0"/>
              <a:gd name="adj2" fmla="val 17201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1" name="Wycinek okręgu 10">
            <a:extLst>
              <a:ext uri="{FF2B5EF4-FFF2-40B4-BE49-F238E27FC236}">
                <a16:creationId xmlns:a16="http://schemas.microsoft.com/office/drawing/2014/main" id="{979DB29C-8F83-4A0C-810A-37D6F913EA5F}"/>
              </a:ext>
            </a:extLst>
          </p:cNvPr>
          <p:cNvSpPr/>
          <p:nvPr/>
        </p:nvSpPr>
        <p:spPr>
          <a:xfrm rot="3973114">
            <a:off x="9327740" y="1748648"/>
            <a:ext cx="683598" cy="71629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8" name="Wycinek okręgu 7">
            <a:extLst>
              <a:ext uri="{FF2B5EF4-FFF2-40B4-BE49-F238E27FC236}">
                <a16:creationId xmlns:a16="http://schemas.microsoft.com/office/drawing/2014/main" id="{B78B8B88-A29B-4C50-8E71-D15CE65E0BB6}"/>
              </a:ext>
            </a:extLst>
          </p:cNvPr>
          <p:cNvSpPr/>
          <p:nvPr/>
        </p:nvSpPr>
        <p:spPr>
          <a:xfrm>
            <a:off x="8505821" y="1872288"/>
            <a:ext cx="655476" cy="641585"/>
          </a:xfrm>
          <a:prstGeom prst="pie">
            <a:avLst>
              <a:gd name="adj1" fmla="val 20746806"/>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0" name="Wycinek okręgu 9">
            <a:extLst>
              <a:ext uri="{FF2B5EF4-FFF2-40B4-BE49-F238E27FC236}">
                <a16:creationId xmlns:a16="http://schemas.microsoft.com/office/drawing/2014/main" id="{AB36567E-E065-49FE-94A1-35F294D887C0}"/>
              </a:ext>
            </a:extLst>
          </p:cNvPr>
          <p:cNvSpPr/>
          <p:nvPr/>
        </p:nvSpPr>
        <p:spPr>
          <a:xfrm>
            <a:off x="8655926" y="3363919"/>
            <a:ext cx="470521" cy="60628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8" name="pole tekstowe 17">
            <a:extLst>
              <a:ext uri="{FF2B5EF4-FFF2-40B4-BE49-F238E27FC236}">
                <a16:creationId xmlns:a16="http://schemas.microsoft.com/office/drawing/2014/main" id="{6FDE3368-0407-43AB-AD0F-EA7152A35092}"/>
              </a:ext>
            </a:extLst>
          </p:cNvPr>
          <p:cNvSpPr txBox="1"/>
          <p:nvPr/>
        </p:nvSpPr>
        <p:spPr>
          <a:xfrm>
            <a:off x="8018297" y="1643407"/>
            <a:ext cx="504056" cy="369332"/>
          </a:xfrm>
          <a:prstGeom prst="rect">
            <a:avLst/>
          </a:prstGeom>
          <a:noFill/>
        </p:spPr>
        <p:txBody>
          <a:bodyPr wrap="square" rtlCol="0">
            <a:spAutoFit/>
          </a:bodyPr>
          <a:lstStyle/>
          <a:p>
            <a:r>
              <a:rPr lang="pl-PL" dirty="0"/>
              <a:t>3.</a:t>
            </a:r>
          </a:p>
        </p:txBody>
      </p:sp>
      <p:sp>
        <p:nvSpPr>
          <p:cNvPr id="19" name="pole tekstowe 18">
            <a:extLst>
              <a:ext uri="{FF2B5EF4-FFF2-40B4-BE49-F238E27FC236}">
                <a16:creationId xmlns:a16="http://schemas.microsoft.com/office/drawing/2014/main" id="{448EB84B-49D2-4742-862D-8440E1B75DC6}"/>
              </a:ext>
            </a:extLst>
          </p:cNvPr>
          <p:cNvSpPr txBox="1"/>
          <p:nvPr/>
        </p:nvSpPr>
        <p:spPr>
          <a:xfrm>
            <a:off x="583766" y="427671"/>
            <a:ext cx="11021293" cy="461665"/>
          </a:xfrm>
          <a:prstGeom prst="rect">
            <a:avLst/>
          </a:prstGeom>
          <a:noFill/>
        </p:spPr>
        <p:txBody>
          <a:bodyPr wrap="square" rtlCol="0">
            <a:spAutoFit/>
          </a:bodyPr>
          <a:lstStyle/>
          <a:p>
            <a:r>
              <a:rPr lang="pl-PL" sz="2400" b="1" dirty="0"/>
              <a:t>Zależność między  stężeniem substratu a szybkością reakcji enzymatycznej  </a:t>
            </a:r>
          </a:p>
        </p:txBody>
      </p:sp>
      <p:sp>
        <p:nvSpPr>
          <p:cNvPr id="21" name="pole tekstowe 20">
            <a:extLst>
              <a:ext uri="{FF2B5EF4-FFF2-40B4-BE49-F238E27FC236}">
                <a16:creationId xmlns:a16="http://schemas.microsoft.com/office/drawing/2014/main" id="{F448FEF5-B82F-4EE8-A65E-8C3737C5AD79}"/>
              </a:ext>
            </a:extLst>
          </p:cNvPr>
          <p:cNvSpPr txBox="1"/>
          <p:nvPr/>
        </p:nvSpPr>
        <p:spPr>
          <a:xfrm>
            <a:off x="4286446" y="1488923"/>
            <a:ext cx="3346301" cy="2950800"/>
          </a:xfrm>
          <a:prstGeom prst="rect">
            <a:avLst/>
          </a:prstGeom>
          <a:solidFill>
            <a:schemeClr val="tx1">
              <a:lumMod val="20000"/>
              <a:lumOff val="80000"/>
            </a:schemeClr>
          </a:solidFill>
        </p:spPr>
        <p:txBody>
          <a:bodyPr wrap="square" rtlCol="0">
            <a:spAutoFit/>
          </a:bodyPr>
          <a:lstStyle/>
          <a:p>
            <a:endParaRPr lang="pl-PL" dirty="0"/>
          </a:p>
        </p:txBody>
      </p:sp>
      <p:sp>
        <p:nvSpPr>
          <p:cNvPr id="22" name="pole tekstowe 21">
            <a:extLst>
              <a:ext uri="{FF2B5EF4-FFF2-40B4-BE49-F238E27FC236}">
                <a16:creationId xmlns:a16="http://schemas.microsoft.com/office/drawing/2014/main" id="{B8F9BDE1-D6EC-4CA4-A38E-BF456E49AF33}"/>
              </a:ext>
            </a:extLst>
          </p:cNvPr>
          <p:cNvSpPr txBox="1"/>
          <p:nvPr/>
        </p:nvSpPr>
        <p:spPr>
          <a:xfrm>
            <a:off x="583766" y="1468856"/>
            <a:ext cx="3346301" cy="2950800"/>
          </a:xfrm>
          <a:prstGeom prst="rect">
            <a:avLst/>
          </a:prstGeom>
          <a:solidFill>
            <a:schemeClr val="tx1">
              <a:lumMod val="20000"/>
              <a:lumOff val="80000"/>
            </a:schemeClr>
          </a:solidFill>
        </p:spPr>
        <p:txBody>
          <a:bodyPr wrap="square" rtlCol="0">
            <a:spAutoFit/>
          </a:bodyPr>
          <a:lstStyle/>
          <a:p>
            <a:endParaRPr lang="pl-PL" dirty="0"/>
          </a:p>
        </p:txBody>
      </p:sp>
      <p:sp>
        <p:nvSpPr>
          <p:cNvPr id="7" name="Wycinek okręgu 6">
            <a:extLst>
              <a:ext uri="{FF2B5EF4-FFF2-40B4-BE49-F238E27FC236}">
                <a16:creationId xmlns:a16="http://schemas.microsoft.com/office/drawing/2014/main" id="{40E2D175-6D8E-4805-A6E1-9628797DE8FA}"/>
              </a:ext>
            </a:extLst>
          </p:cNvPr>
          <p:cNvSpPr/>
          <p:nvPr/>
        </p:nvSpPr>
        <p:spPr>
          <a:xfrm rot="6816551">
            <a:off x="5045446" y="1667887"/>
            <a:ext cx="566684" cy="572002"/>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v</a:t>
            </a:r>
          </a:p>
        </p:txBody>
      </p:sp>
      <p:sp>
        <p:nvSpPr>
          <p:cNvPr id="13" name="Wycinek okręgu 12">
            <a:extLst>
              <a:ext uri="{FF2B5EF4-FFF2-40B4-BE49-F238E27FC236}">
                <a16:creationId xmlns:a16="http://schemas.microsoft.com/office/drawing/2014/main" id="{D75CE3C2-6DC2-4A5C-893C-C4CC0F2F2D22}"/>
              </a:ext>
            </a:extLst>
          </p:cNvPr>
          <p:cNvSpPr/>
          <p:nvPr/>
        </p:nvSpPr>
        <p:spPr>
          <a:xfrm rot="1259089">
            <a:off x="6153248" y="1984737"/>
            <a:ext cx="695523" cy="654253"/>
          </a:xfrm>
          <a:prstGeom prst="pie">
            <a:avLst>
              <a:gd name="adj1" fmla="val 19991332"/>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6" name="Wycinek okręgu 5">
            <a:extLst>
              <a:ext uri="{FF2B5EF4-FFF2-40B4-BE49-F238E27FC236}">
                <a16:creationId xmlns:a16="http://schemas.microsoft.com/office/drawing/2014/main" id="{A5ECEF0C-1F9B-4F1B-90CC-FDBEF4CE59C6}"/>
              </a:ext>
            </a:extLst>
          </p:cNvPr>
          <p:cNvSpPr/>
          <p:nvPr/>
        </p:nvSpPr>
        <p:spPr>
          <a:xfrm rot="18112951">
            <a:off x="6587212" y="3155976"/>
            <a:ext cx="620252" cy="77929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4" name="Wycinek okręgu 3">
            <a:extLst>
              <a:ext uri="{FF2B5EF4-FFF2-40B4-BE49-F238E27FC236}">
                <a16:creationId xmlns:a16="http://schemas.microsoft.com/office/drawing/2014/main" id="{6A26FE94-ED38-4591-9882-EC81EBCDCE7B}"/>
              </a:ext>
            </a:extLst>
          </p:cNvPr>
          <p:cNvSpPr/>
          <p:nvPr/>
        </p:nvSpPr>
        <p:spPr>
          <a:xfrm>
            <a:off x="4970751" y="2495700"/>
            <a:ext cx="575321" cy="466323"/>
          </a:xfrm>
          <a:prstGeom prst="pie">
            <a:avLst>
              <a:gd name="adj1" fmla="val 20141169"/>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5" name="Wycinek okręgu 14">
            <a:extLst>
              <a:ext uri="{FF2B5EF4-FFF2-40B4-BE49-F238E27FC236}">
                <a16:creationId xmlns:a16="http://schemas.microsoft.com/office/drawing/2014/main" id="{AF0C7FFE-902F-4957-B305-FB66822CF3A6}"/>
              </a:ext>
            </a:extLst>
          </p:cNvPr>
          <p:cNvSpPr/>
          <p:nvPr/>
        </p:nvSpPr>
        <p:spPr>
          <a:xfrm rot="17611638">
            <a:off x="2794479" y="1952570"/>
            <a:ext cx="712546" cy="736391"/>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2" name="Wycinek okręgu 1">
            <a:extLst>
              <a:ext uri="{FF2B5EF4-FFF2-40B4-BE49-F238E27FC236}">
                <a16:creationId xmlns:a16="http://schemas.microsoft.com/office/drawing/2014/main" id="{0A802740-F71E-4750-AD53-DD732EBD3826}"/>
              </a:ext>
            </a:extLst>
          </p:cNvPr>
          <p:cNvSpPr/>
          <p:nvPr/>
        </p:nvSpPr>
        <p:spPr>
          <a:xfrm rot="2196676">
            <a:off x="1281138" y="1692423"/>
            <a:ext cx="620800" cy="78307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4" name="Wycinek okręgu 13">
            <a:extLst>
              <a:ext uri="{FF2B5EF4-FFF2-40B4-BE49-F238E27FC236}">
                <a16:creationId xmlns:a16="http://schemas.microsoft.com/office/drawing/2014/main" id="{DAD1E827-9173-465A-9F2D-8920CDD6FBB9}"/>
              </a:ext>
            </a:extLst>
          </p:cNvPr>
          <p:cNvSpPr/>
          <p:nvPr/>
        </p:nvSpPr>
        <p:spPr>
          <a:xfrm>
            <a:off x="958224" y="2928684"/>
            <a:ext cx="645827" cy="51475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7" name="Wycinek okręgu 16">
            <a:extLst>
              <a:ext uri="{FF2B5EF4-FFF2-40B4-BE49-F238E27FC236}">
                <a16:creationId xmlns:a16="http://schemas.microsoft.com/office/drawing/2014/main" id="{357D8BF1-9409-4975-940D-93E3DAAFF0DE}"/>
              </a:ext>
            </a:extLst>
          </p:cNvPr>
          <p:cNvSpPr/>
          <p:nvPr/>
        </p:nvSpPr>
        <p:spPr>
          <a:xfrm rot="20909560">
            <a:off x="1951897" y="2682283"/>
            <a:ext cx="565429" cy="788396"/>
          </a:xfrm>
          <a:prstGeom prst="pie">
            <a:avLst>
              <a:gd name="adj1" fmla="val 20592448"/>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16" name="Wycinek okręgu 15">
            <a:extLst>
              <a:ext uri="{FF2B5EF4-FFF2-40B4-BE49-F238E27FC236}">
                <a16:creationId xmlns:a16="http://schemas.microsoft.com/office/drawing/2014/main" id="{7548DE42-4600-4C6D-BB39-D2DF6112912F}"/>
              </a:ext>
            </a:extLst>
          </p:cNvPr>
          <p:cNvSpPr/>
          <p:nvPr/>
        </p:nvSpPr>
        <p:spPr>
          <a:xfrm>
            <a:off x="2841568" y="3006467"/>
            <a:ext cx="712546" cy="699021"/>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5" name="Wycinek okręgu 4">
            <a:extLst>
              <a:ext uri="{FF2B5EF4-FFF2-40B4-BE49-F238E27FC236}">
                <a16:creationId xmlns:a16="http://schemas.microsoft.com/office/drawing/2014/main" id="{425247E3-0303-4078-ADCB-70D78F5DEAD6}"/>
              </a:ext>
            </a:extLst>
          </p:cNvPr>
          <p:cNvSpPr/>
          <p:nvPr/>
        </p:nvSpPr>
        <p:spPr>
          <a:xfrm>
            <a:off x="4937579" y="3395684"/>
            <a:ext cx="575321" cy="466324"/>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20" name="pole tekstowe 19">
            <a:extLst>
              <a:ext uri="{FF2B5EF4-FFF2-40B4-BE49-F238E27FC236}">
                <a16:creationId xmlns:a16="http://schemas.microsoft.com/office/drawing/2014/main" id="{58FDE7C8-5A92-43F8-BAF0-22434AA0147A}"/>
              </a:ext>
            </a:extLst>
          </p:cNvPr>
          <p:cNvSpPr txBox="1"/>
          <p:nvPr/>
        </p:nvSpPr>
        <p:spPr>
          <a:xfrm>
            <a:off x="837828" y="1488923"/>
            <a:ext cx="271045" cy="646331"/>
          </a:xfrm>
          <a:prstGeom prst="rect">
            <a:avLst/>
          </a:prstGeom>
          <a:noFill/>
        </p:spPr>
        <p:txBody>
          <a:bodyPr wrap="square" rtlCol="0">
            <a:spAutoFit/>
          </a:bodyPr>
          <a:lstStyle/>
          <a:p>
            <a:r>
              <a:rPr lang="pl-PL" dirty="0"/>
              <a:t>1.</a:t>
            </a:r>
          </a:p>
        </p:txBody>
      </p:sp>
      <p:sp>
        <p:nvSpPr>
          <p:cNvPr id="23" name="pole tekstowe 22">
            <a:extLst>
              <a:ext uri="{FF2B5EF4-FFF2-40B4-BE49-F238E27FC236}">
                <a16:creationId xmlns:a16="http://schemas.microsoft.com/office/drawing/2014/main" id="{2C2278F4-4D32-437C-9A0B-F3B20BE1319D}"/>
              </a:ext>
            </a:extLst>
          </p:cNvPr>
          <p:cNvSpPr txBox="1"/>
          <p:nvPr/>
        </p:nvSpPr>
        <p:spPr>
          <a:xfrm>
            <a:off x="4478580" y="1584556"/>
            <a:ext cx="715211" cy="369332"/>
          </a:xfrm>
          <a:prstGeom prst="rect">
            <a:avLst/>
          </a:prstGeom>
          <a:noFill/>
        </p:spPr>
        <p:txBody>
          <a:bodyPr wrap="square" rtlCol="0">
            <a:spAutoFit/>
          </a:bodyPr>
          <a:lstStyle/>
          <a:p>
            <a:r>
              <a:rPr lang="pl-PL" dirty="0"/>
              <a:t>2.</a:t>
            </a:r>
          </a:p>
        </p:txBody>
      </p:sp>
      <p:sp>
        <p:nvSpPr>
          <p:cNvPr id="26" name="Łza 25">
            <a:extLst>
              <a:ext uri="{FF2B5EF4-FFF2-40B4-BE49-F238E27FC236}">
                <a16:creationId xmlns:a16="http://schemas.microsoft.com/office/drawing/2014/main" id="{4E4FE89D-925B-4173-A053-725F869632F4}"/>
              </a:ext>
            </a:extLst>
          </p:cNvPr>
          <p:cNvSpPr/>
          <p:nvPr/>
        </p:nvSpPr>
        <p:spPr>
          <a:xfrm rot="9927253">
            <a:off x="2337433" y="1687228"/>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Łza 26">
            <a:extLst>
              <a:ext uri="{FF2B5EF4-FFF2-40B4-BE49-F238E27FC236}">
                <a16:creationId xmlns:a16="http://schemas.microsoft.com/office/drawing/2014/main" id="{A9E2E663-AB75-4C97-8A6E-7C3A9E5E8FCE}"/>
              </a:ext>
            </a:extLst>
          </p:cNvPr>
          <p:cNvSpPr/>
          <p:nvPr/>
        </p:nvSpPr>
        <p:spPr>
          <a:xfrm rot="9927253">
            <a:off x="756001" y="2086008"/>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Łza 27">
            <a:extLst>
              <a:ext uri="{FF2B5EF4-FFF2-40B4-BE49-F238E27FC236}">
                <a16:creationId xmlns:a16="http://schemas.microsoft.com/office/drawing/2014/main" id="{45EB032F-2D87-4C5A-866A-65B1D8441B29}"/>
              </a:ext>
            </a:extLst>
          </p:cNvPr>
          <p:cNvSpPr/>
          <p:nvPr/>
        </p:nvSpPr>
        <p:spPr>
          <a:xfrm rot="9927253">
            <a:off x="3454348" y="2464749"/>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Łza 28">
            <a:extLst>
              <a:ext uri="{FF2B5EF4-FFF2-40B4-BE49-F238E27FC236}">
                <a16:creationId xmlns:a16="http://schemas.microsoft.com/office/drawing/2014/main" id="{0D39B3B0-56F4-4CDD-A801-95416DFA122C}"/>
              </a:ext>
            </a:extLst>
          </p:cNvPr>
          <p:cNvSpPr/>
          <p:nvPr/>
        </p:nvSpPr>
        <p:spPr>
          <a:xfrm rot="9927253">
            <a:off x="2160578" y="2560870"/>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Łza 29">
            <a:extLst>
              <a:ext uri="{FF2B5EF4-FFF2-40B4-BE49-F238E27FC236}">
                <a16:creationId xmlns:a16="http://schemas.microsoft.com/office/drawing/2014/main" id="{BCB5EE20-F074-4A97-824E-5C081BEDB05F}"/>
              </a:ext>
            </a:extLst>
          </p:cNvPr>
          <p:cNvSpPr/>
          <p:nvPr/>
        </p:nvSpPr>
        <p:spPr>
          <a:xfrm rot="9927253">
            <a:off x="10454333" y="1757926"/>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Łza 30">
            <a:extLst>
              <a:ext uri="{FF2B5EF4-FFF2-40B4-BE49-F238E27FC236}">
                <a16:creationId xmlns:a16="http://schemas.microsoft.com/office/drawing/2014/main" id="{979613E8-FC68-4F35-811A-6E2B1335827E}"/>
              </a:ext>
            </a:extLst>
          </p:cNvPr>
          <p:cNvSpPr/>
          <p:nvPr/>
        </p:nvSpPr>
        <p:spPr>
          <a:xfrm rot="9927253">
            <a:off x="8761234" y="1757925"/>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Łza 31">
            <a:extLst>
              <a:ext uri="{FF2B5EF4-FFF2-40B4-BE49-F238E27FC236}">
                <a16:creationId xmlns:a16="http://schemas.microsoft.com/office/drawing/2014/main" id="{8599ABDC-3983-4477-8265-74AD68C3ECAD}"/>
              </a:ext>
            </a:extLst>
          </p:cNvPr>
          <p:cNvSpPr/>
          <p:nvPr/>
        </p:nvSpPr>
        <p:spPr>
          <a:xfrm rot="9927253">
            <a:off x="8858008" y="3260167"/>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Łza 32">
            <a:extLst>
              <a:ext uri="{FF2B5EF4-FFF2-40B4-BE49-F238E27FC236}">
                <a16:creationId xmlns:a16="http://schemas.microsoft.com/office/drawing/2014/main" id="{95306871-B1E9-46D7-A76F-308EB4DD3780}"/>
              </a:ext>
            </a:extLst>
          </p:cNvPr>
          <p:cNvSpPr/>
          <p:nvPr/>
        </p:nvSpPr>
        <p:spPr>
          <a:xfrm rot="13451692">
            <a:off x="9665900" y="1859441"/>
            <a:ext cx="405138" cy="597819"/>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Łza 33">
            <a:extLst>
              <a:ext uri="{FF2B5EF4-FFF2-40B4-BE49-F238E27FC236}">
                <a16:creationId xmlns:a16="http://schemas.microsoft.com/office/drawing/2014/main" id="{B6FF717E-0098-4D82-8D72-5EC2F52F58CC}"/>
              </a:ext>
            </a:extLst>
          </p:cNvPr>
          <p:cNvSpPr/>
          <p:nvPr/>
        </p:nvSpPr>
        <p:spPr>
          <a:xfrm rot="13677053">
            <a:off x="10186028" y="2956561"/>
            <a:ext cx="374052" cy="507512"/>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Łza 34">
            <a:extLst>
              <a:ext uri="{FF2B5EF4-FFF2-40B4-BE49-F238E27FC236}">
                <a16:creationId xmlns:a16="http://schemas.microsoft.com/office/drawing/2014/main" id="{359E9DF3-6AD0-4452-B6D6-252A973DBD9F}"/>
              </a:ext>
            </a:extLst>
          </p:cNvPr>
          <p:cNvSpPr/>
          <p:nvPr/>
        </p:nvSpPr>
        <p:spPr>
          <a:xfrm rot="9927253">
            <a:off x="7147700" y="2244655"/>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6" name="Łza 35">
            <a:extLst>
              <a:ext uri="{FF2B5EF4-FFF2-40B4-BE49-F238E27FC236}">
                <a16:creationId xmlns:a16="http://schemas.microsoft.com/office/drawing/2014/main" id="{2D553492-2F75-4D9D-9C15-1F63ED0EAF95}"/>
              </a:ext>
            </a:extLst>
          </p:cNvPr>
          <p:cNvSpPr/>
          <p:nvPr/>
        </p:nvSpPr>
        <p:spPr>
          <a:xfrm rot="9927253">
            <a:off x="5215249" y="2254203"/>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7" name="Łza 36">
            <a:extLst>
              <a:ext uri="{FF2B5EF4-FFF2-40B4-BE49-F238E27FC236}">
                <a16:creationId xmlns:a16="http://schemas.microsoft.com/office/drawing/2014/main" id="{D3F03A5A-82FD-4B45-9611-6EB0A978514C}"/>
              </a:ext>
            </a:extLst>
          </p:cNvPr>
          <p:cNvSpPr/>
          <p:nvPr/>
        </p:nvSpPr>
        <p:spPr>
          <a:xfrm rot="9927253">
            <a:off x="6000301" y="2733791"/>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8" name="Łza 37">
            <a:extLst>
              <a:ext uri="{FF2B5EF4-FFF2-40B4-BE49-F238E27FC236}">
                <a16:creationId xmlns:a16="http://schemas.microsoft.com/office/drawing/2014/main" id="{F475B678-EA59-490C-8744-2A9B3F2094EA}"/>
              </a:ext>
            </a:extLst>
          </p:cNvPr>
          <p:cNvSpPr/>
          <p:nvPr/>
        </p:nvSpPr>
        <p:spPr>
          <a:xfrm rot="9927253">
            <a:off x="5146051" y="3219316"/>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Łza 38">
            <a:extLst>
              <a:ext uri="{FF2B5EF4-FFF2-40B4-BE49-F238E27FC236}">
                <a16:creationId xmlns:a16="http://schemas.microsoft.com/office/drawing/2014/main" id="{9791C78D-B63A-4C5B-A5E1-DC51C699101E}"/>
              </a:ext>
            </a:extLst>
          </p:cNvPr>
          <p:cNvSpPr/>
          <p:nvPr/>
        </p:nvSpPr>
        <p:spPr>
          <a:xfrm rot="9927253">
            <a:off x="6460138" y="1969559"/>
            <a:ext cx="412123" cy="372907"/>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Łza 39">
            <a:extLst>
              <a:ext uri="{FF2B5EF4-FFF2-40B4-BE49-F238E27FC236}">
                <a16:creationId xmlns:a16="http://schemas.microsoft.com/office/drawing/2014/main" id="{CC6F1A49-2ACD-4B71-9400-F81760AE8C90}"/>
              </a:ext>
            </a:extLst>
          </p:cNvPr>
          <p:cNvSpPr/>
          <p:nvPr/>
        </p:nvSpPr>
        <p:spPr>
          <a:xfrm rot="9927253">
            <a:off x="10826869" y="3485041"/>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Łza 40">
            <a:extLst>
              <a:ext uri="{FF2B5EF4-FFF2-40B4-BE49-F238E27FC236}">
                <a16:creationId xmlns:a16="http://schemas.microsoft.com/office/drawing/2014/main" id="{4A1B13CF-8B38-4000-9F03-32E57D9E8ED9}"/>
              </a:ext>
            </a:extLst>
          </p:cNvPr>
          <p:cNvSpPr/>
          <p:nvPr/>
        </p:nvSpPr>
        <p:spPr>
          <a:xfrm rot="9927253">
            <a:off x="9050441" y="2617458"/>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Łza 41">
            <a:extLst>
              <a:ext uri="{FF2B5EF4-FFF2-40B4-BE49-F238E27FC236}">
                <a16:creationId xmlns:a16="http://schemas.microsoft.com/office/drawing/2014/main" id="{35DB7F23-A3C7-4861-A028-CE53E0B46C3C}"/>
              </a:ext>
            </a:extLst>
          </p:cNvPr>
          <p:cNvSpPr/>
          <p:nvPr/>
        </p:nvSpPr>
        <p:spPr>
          <a:xfrm rot="9927253">
            <a:off x="8305105" y="2920929"/>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Łza 42">
            <a:extLst>
              <a:ext uri="{FF2B5EF4-FFF2-40B4-BE49-F238E27FC236}">
                <a16:creationId xmlns:a16="http://schemas.microsoft.com/office/drawing/2014/main" id="{747141A0-D413-4B33-9F67-2CB06739ACD5}"/>
              </a:ext>
            </a:extLst>
          </p:cNvPr>
          <p:cNvSpPr/>
          <p:nvPr/>
        </p:nvSpPr>
        <p:spPr>
          <a:xfrm rot="9927253">
            <a:off x="5896080" y="3552987"/>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Łza 43">
            <a:extLst>
              <a:ext uri="{FF2B5EF4-FFF2-40B4-BE49-F238E27FC236}">
                <a16:creationId xmlns:a16="http://schemas.microsoft.com/office/drawing/2014/main" id="{DB63B54F-2419-4C88-B48E-255286E61060}"/>
              </a:ext>
            </a:extLst>
          </p:cNvPr>
          <p:cNvSpPr/>
          <p:nvPr/>
        </p:nvSpPr>
        <p:spPr>
          <a:xfrm rot="9927253">
            <a:off x="1236640" y="3565966"/>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ole tekstowe 24">
            <a:extLst>
              <a:ext uri="{FF2B5EF4-FFF2-40B4-BE49-F238E27FC236}">
                <a16:creationId xmlns:a16="http://schemas.microsoft.com/office/drawing/2014/main" id="{26A4467A-88FD-488F-B0D1-537D5963507E}"/>
              </a:ext>
            </a:extLst>
          </p:cNvPr>
          <p:cNvSpPr txBox="1"/>
          <p:nvPr/>
        </p:nvSpPr>
        <p:spPr>
          <a:xfrm>
            <a:off x="583766" y="4661277"/>
            <a:ext cx="3325406" cy="923330"/>
          </a:xfrm>
          <a:prstGeom prst="rect">
            <a:avLst/>
          </a:prstGeom>
          <a:solidFill>
            <a:schemeClr val="tx1">
              <a:lumMod val="60000"/>
              <a:lumOff val="40000"/>
            </a:schemeClr>
          </a:solidFill>
        </p:spPr>
        <p:txBody>
          <a:bodyPr wrap="square" rtlCol="0">
            <a:spAutoFit/>
          </a:bodyPr>
          <a:lstStyle/>
          <a:p>
            <a:r>
              <a:rPr lang="pl-PL" dirty="0">
                <a:solidFill>
                  <a:schemeClr val="bg1"/>
                </a:solidFill>
              </a:rPr>
              <a:t>Gdy stężenie substratu jest niskie, szybkość reakcji jest niewielka .</a:t>
            </a:r>
          </a:p>
        </p:txBody>
      </p:sp>
      <p:sp>
        <p:nvSpPr>
          <p:cNvPr id="24" name="Łza 23">
            <a:extLst>
              <a:ext uri="{FF2B5EF4-FFF2-40B4-BE49-F238E27FC236}">
                <a16:creationId xmlns:a16="http://schemas.microsoft.com/office/drawing/2014/main" id="{2BC6B35D-416B-4549-9D67-12D085BB18FD}"/>
              </a:ext>
            </a:extLst>
          </p:cNvPr>
          <p:cNvSpPr/>
          <p:nvPr/>
        </p:nvSpPr>
        <p:spPr>
          <a:xfrm rot="9927253">
            <a:off x="887061" y="847116"/>
            <a:ext cx="405591" cy="443810"/>
          </a:xfrm>
          <a:prstGeom prst="teardrop">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Wycinek okręgu 44">
            <a:extLst>
              <a:ext uri="{FF2B5EF4-FFF2-40B4-BE49-F238E27FC236}">
                <a16:creationId xmlns:a16="http://schemas.microsoft.com/office/drawing/2014/main" id="{FD687659-E2AE-468F-91BE-8C138C7CFE4D}"/>
              </a:ext>
            </a:extLst>
          </p:cNvPr>
          <p:cNvSpPr/>
          <p:nvPr/>
        </p:nvSpPr>
        <p:spPr>
          <a:xfrm>
            <a:off x="4612584" y="897319"/>
            <a:ext cx="645827" cy="51475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46" name="pole tekstowe 45">
            <a:extLst>
              <a:ext uri="{FF2B5EF4-FFF2-40B4-BE49-F238E27FC236}">
                <a16:creationId xmlns:a16="http://schemas.microsoft.com/office/drawing/2014/main" id="{6313ABF5-233B-4276-A5B9-3EBFC8A1BBCE}"/>
              </a:ext>
            </a:extLst>
          </p:cNvPr>
          <p:cNvSpPr txBox="1"/>
          <p:nvPr/>
        </p:nvSpPr>
        <p:spPr>
          <a:xfrm>
            <a:off x="1499277" y="997079"/>
            <a:ext cx="1224136" cy="369332"/>
          </a:xfrm>
          <a:prstGeom prst="rect">
            <a:avLst/>
          </a:prstGeom>
          <a:noFill/>
        </p:spPr>
        <p:txBody>
          <a:bodyPr wrap="square" rtlCol="0">
            <a:spAutoFit/>
          </a:bodyPr>
          <a:lstStyle/>
          <a:p>
            <a:r>
              <a:rPr lang="pl-PL" dirty="0"/>
              <a:t>Substrat </a:t>
            </a:r>
          </a:p>
        </p:txBody>
      </p:sp>
      <p:sp>
        <p:nvSpPr>
          <p:cNvPr id="47" name="pole tekstowe 46">
            <a:extLst>
              <a:ext uri="{FF2B5EF4-FFF2-40B4-BE49-F238E27FC236}">
                <a16:creationId xmlns:a16="http://schemas.microsoft.com/office/drawing/2014/main" id="{D37551B2-6B81-45A3-9BDA-90030EAC3EB1}"/>
              </a:ext>
            </a:extLst>
          </p:cNvPr>
          <p:cNvSpPr txBox="1"/>
          <p:nvPr/>
        </p:nvSpPr>
        <p:spPr>
          <a:xfrm>
            <a:off x="5257883" y="1087427"/>
            <a:ext cx="1093021" cy="369332"/>
          </a:xfrm>
          <a:prstGeom prst="rect">
            <a:avLst/>
          </a:prstGeom>
          <a:noFill/>
        </p:spPr>
        <p:txBody>
          <a:bodyPr wrap="square" rtlCol="0">
            <a:spAutoFit/>
          </a:bodyPr>
          <a:lstStyle/>
          <a:p>
            <a:r>
              <a:rPr lang="pl-PL" dirty="0"/>
              <a:t>Enzym </a:t>
            </a:r>
          </a:p>
        </p:txBody>
      </p:sp>
      <p:sp>
        <p:nvSpPr>
          <p:cNvPr id="48" name="pole tekstowe 47">
            <a:extLst>
              <a:ext uri="{FF2B5EF4-FFF2-40B4-BE49-F238E27FC236}">
                <a16:creationId xmlns:a16="http://schemas.microsoft.com/office/drawing/2014/main" id="{FA7271BA-2E30-4261-B3A6-DAF52B1C0B4B}"/>
              </a:ext>
            </a:extLst>
          </p:cNvPr>
          <p:cNvSpPr txBox="1"/>
          <p:nvPr/>
        </p:nvSpPr>
        <p:spPr>
          <a:xfrm>
            <a:off x="4286445" y="4731081"/>
            <a:ext cx="3346301" cy="1200329"/>
          </a:xfrm>
          <a:prstGeom prst="rect">
            <a:avLst/>
          </a:prstGeom>
          <a:solidFill>
            <a:schemeClr val="tx1">
              <a:lumMod val="60000"/>
              <a:lumOff val="40000"/>
            </a:schemeClr>
          </a:solidFill>
        </p:spPr>
        <p:txBody>
          <a:bodyPr wrap="square" rtlCol="0">
            <a:spAutoFit/>
          </a:bodyPr>
          <a:lstStyle/>
          <a:p>
            <a:r>
              <a:rPr lang="pl-PL" dirty="0">
                <a:solidFill>
                  <a:schemeClr val="bg1"/>
                </a:solidFill>
              </a:rPr>
              <a:t>Przy stężeniu substratu równym K</a:t>
            </a:r>
            <a:r>
              <a:rPr lang="pl-PL" sz="1000" dirty="0">
                <a:solidFill>
                  <a:schemeClr val="bg1"/>
                </a:solidFill>
              </a:rPr>
              <a:t>M</a:t>
            </a:r>
            <a:r>
              <a:rPr lang="pl-PL" dirty="0">
                <a:solidFill>
                  <a:schemeClr val="bg1"/>
                </a:solidFill>
              </a:rPr>
              <a:t> połowa cząsteczek enzymu tworzy w danym momencie  kompleks ES.</a:t>
            </a:r>
          </a:p>
        </p:txBody>
      </p:sp>
      <p:sp>
        <p:nvSpPr>
          <p:cNvPr id="50" name="Wycinek okręgu 49">
            <a:extLst>
              <a:ext uri="{FF2B5EF4-FFF2-40B4-BE49-F238E27FC236}">
                <a16:creationId xmlns:a16="http://schemas.microsoft.com/office/drawing/2014/main" id="{7FC861B2-5795-4C12-85CC-DEAAF5DEB6C0}"/>
              </a:ext>
            </a:extLst>
          </p:cNvPr>
          <p:cNvSpPr/>
          <p:nvPr/>
        </p:nvSpPr>
        <p:spPr>
          <a:xfrm>
            <a:off x="4370910" y="3874476"/>
            <a:ext cx="645827" cy="51475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51" name="Wycinek okręgu 50">
            <a:extLst>
              <a:ext uri="{FF2B5EF4-FFF2-40B4-BE49-F238E27FC236}">
                <a16:creationId xmlns:a16="http://schemas.microsoft.com/office/drawing/2014/main" id="{EF744B8F-F801-4325-A766-B1159A7BC3CA}"/>
              </a:ext>
            </a:extLst>
          </p:cNvPr>
          <p:cNvSpPr/>
          <p:nvPr/>
        </p:nvSpPr>
        <p:spPr>
          <a:xfrm>
            <a:off x="1903446" y="3712827"/>
            <a:ext cx="645827" cy="51475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52" name="Wycinek okręgu 51">
            <a:extLst>
              <a:ext uri="{FF2B5EF4-FFF2-40B4-BE49-F238E27FC236}">
                <a16:creationId xmlns:a16="http://schemas.microsoft.com/office/drawing/2014/main" id="{4FA62D81-5243-4AC2-88F8-432A2D360E83}"/>
              </a:ext>
            </a:extLst>
          </p:cNvPr>
          <p:cNvSpPr/>
          <p:nvPr/>
        </p:nvSpPr>
        <p:spPr>
          <a:xfrm>
            <a:off x="8010252" y="3051346"/>
            <a:ext cx="645827" cy="514757"/>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tx1"/>
              </a:solidFill>
            </a:endParaRPr>
          </a:p>
        </p:txBody>
      </p:sp>
      <p:sp>
        <p:nvSpPr>
          <p:cNvPr id="49" name="pole tekstowe 48">
            <a:extLst>
              <a:ext uri="{FF2B5EF4-FFF2-40B4-BE49-F238E27FC236}">
                <a16:creationId xmlns:a16="http://schemas.microsoft.com/office/drawing/2014/main" id="{603489A0-16B0-4D7B-8E1A-FB37C48BF64F}"/>
              </a:ext>
            </a:extLst>
          </p:cNvPr>
          <p:cNvSpPr txBox="1"/>
          <p:nvPr/>
        </p:nvSpPr>
        <p:spPr>
          <a:xfrm>
            <a:off x="7911305" y="4747678"/>
            <a:ext cx="3370388" cy="1754326"/>
          </a:xfrm>
          <a:prstGeom prst="rect">
            <a:avLst/>
          </a:prstGeom>
          <a:solidFill>
            <a:schemeClr val="tx1">
              <a:lumMod val="60000"/>
              <a:lumOff val="40000"/>
            </a:schemeClr>
          </a:solidFill>
        </p:spPr>
        <p:txBody>
          <a:bodyPr wrap="square" rtlCol="0">
            <a:spAutoFit/>
          </a:bodyPr>
          <a:lstStyle/>
          <a:p>
            <a:r>
              <a:rPr lang="pl-PL" dirty="0">
                <a:solidFill>
                  <a:schemeClr val="bg1"/>
                </a:solidFill>
              </a:rPr>
              <a:t>Gdy stężenie substratu jest dwukrotnie większe niż K</a:t>
            </a:r>
            <a:r>
              <a:rPr lang="pl-PL" sz="1000" dirty="0">
                <a:solidFill>
                  <a:schemeClr val="bg1"/>
                </a:solidFill>
              </a:rPr>
              <a:t>M</a:t>
            </a:r>
            <a:r>
              <a:rPr lang="pl-PL" dirty="0">
                <a:solidFill>
                  <a:schemeClr val="bg1"/>
                </a:solidFill>
              </a:rPr>
              <a:t>, szybkość reakcji enzymatycznej jest równa szybkości maksymalnej. Wszystkie cząsteczki tworzą kompleks ES</a:t>
            </a:r>
          </a:p>
        </p:txBody>
      </p:sp>
    </p:spTree>
    <p:extLst>
      <p:ext uri="{BB962C8B-B14F-4D97-AF65-F5344CB8AC3E}">
        <p14:creationId xmlns:p14="http://schemas.microsoft.com/office/powerpoint/2010/main" val="1820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229DBAC-D71D-4D9A-B7AE-ABB38E2F86DF}"/>
              </a:ext>
            </a:extLst>
          </p:cNvPr>
          <p:cNvSpPr>
            <a:spLocks noGrp="1"/>
          </p:cNvSpPr>
          <p:nvPr>
            <p:ph type="title"/>
          </p:nvPr>
        </p:nvSpPr>
        <p:spPr>
          <a:xfrm>
            <a:off x="4438228" y="195387"/>
            <a:ext cx="2592288" cy="619472"/>
          </a:xfrm>
        </p:spPr>
        <p:txBody>
          <a:bodyPr/>
          <a:lstStyle/>
          <a:p>
            <a:r>
              <a:rPr lang="pl-PL" dirty="0"/>
              <a:t>Temperatura </a:t>
            </a:r>
          </a:p>
        </p:txBody>
      </p:sp>
      <p:sp>
        <p:nvSpPr>
          <p:cNvPr id="3" name="pole tekstowe 2">
            <a:extLst>
              <a:ext uri="{FF2B5EF4-FFF2-40B4-BE49-F238E27FC236}">
                <a16:creationId xmlns:a16="http://schemas.microsoft.com/office/drawing/2014/main" id="{3C4AB844-F075-4DB1-AA71-608285AC74D0}"/>
              </a:ext>
            </a:extLst>
          </p:cNvPr>
          <p:cNvSpPr txBox="1"/>
          <p:nvPr/>
        </p:nvSpPr>
        <p:spPr>
          <a:xfrm>
            <a:off x="351774" y="814859"/>
            <a:ext cx="11485276" cy="5632311"/>
          </a:xfrm>
          <a:prstGeom prst="rect">
            <a:avLst/>
          </a:prstGeom>
          <a:solidFill>
            <a:schemeClr val="tx1">
              <a:lumMod val="60000"/>
              <a:lumOff val="40000"/>
            </a:schemeClr>
          </a:solidFill>
        </p:spPr>
        <p:txBody>
          <a:bodyPr wrap="square" rtlCol="0">
            <a:spAutoFit/>
          </a:bodyPr>
          <a:lstStyle/>
          <a:p>
            <a:r>
              <a:rPr lang="pl-PL" sz="2400" dirty="0">
                <a:solidFill>
                  <a:schemeClr val="accent3">
                    <a:lumMod val="50000"/>
                  </a:schemeClr>
                </a:solidFill>
              </a:rPr>
              <a:t>Na szybkość reakcji wpływa temperatura. Jej wzrost o każde 10 stopni Celsjusza średnio dwukrotnie zwiększa szybkość dowolnej reakcji chemicznej.</a:t>
            </a:r>
          </a:p>
          <a:p>
            <a:endParaRPr lang="pl-PL" sz="2400" dirty="0">
              <a:solidFill>
                <a:schemeClr val="accent3">
                  <a:lumMod val="50000"/>
                </a:schemeClr>
              </a:solidFill>
            </a:endParaRPr>
          </a:p>
          <a:p>
            <a:r>
              <a:rPr lang="pl-PL" sz="2400" dirty="0">
                <a:solidFill>
                  <a:schemeClr val="accent3">
                    <a:lumMod val="50000"/>
                  </a:schemeClr>
                </a:solidFill>
              </a:rPr>
              <a:t> Reguła ta odnosi się również do reakcji enzymatycznych, ale tylko w określonych granicach najczęściej pomiędzy 0 – 45 stopni C. </a:t>
            </a:r>
          </a:p>
          <a:p>
            <a:endParaRPr lang="pl-PL" sz="2400" dirty="0">
              <a:solidFill>
                <a:schemeClr val="accent3">
                  <a:lumMod val="50000"/>
                </a:schemeClr>
              </a:solidFill>
            </a:endParaRPr>
          </a:p>
          <a:p>
            <a:r>
              <a:rPr lang="pl-PL" sz="2400" dirty="0">
                <a:solidFill>
                  <a:schemeClr val="accent3">
                    <a:lumMod val="50000"/>
                  </a:schemeClr>
                </a:solidFill>
              </a:rPr>
              <a:t>Dalszy wzrost temperatury powoduje gwałtowne spowolnienie reakcji . Przyczyną jest denaturacja białek enzymatycznych prowadząca do zniszczenia struktury przestrzennej enzymu, przez co traci on właściwości katalityczne.</a:t>
            </a:r>
          </a:p>
          <a:p>
            <a:r>
              <a:rPr lang="pl-PL" sz="2400" dirty="0">
                <a:solidFill>
                  <a:schemeClr val="accent3">
                    <a:lumMod val="50000"/>
                  </a:schemeClr>
                </a:solidFill>
              </a:rPr>
              <a:t> </a:t>
            </a:r>
            <a:r>
              <a:rPr lang="pl-PL" sz="2400" dirty="0">
                <a:solidFill>
                  <a:schemeClr val="accent2">
                    <a:lumMod val="20000"/>
                    <a:lumOff val="80000"/>
                  </a:schemeClr>
                </a:solidFill>
              </a:rPr>
              <a:t>Zakres temperatury , w jakim enzym może być aktywny, zwykle zależy od temperatury komórki , w której występuje . Za optymalną dla działania większości enzymów człowieka uważa się temperaturę ok. 38 stopni C. </a:t>
            </a:r>
          </a:p>
          <a:p>
            <a:r>
              <a:rPr lang="pl-PL" sz="2400" dirty="0">
                <a:solidFill>
                  <a:schemeClr val="accent3">
                    <a:lumMod val="50000"/>
                  </a:schemeClr>
                </a:solidFill>
              </a:rPr>
              <a:t>Znane są enzymy funkcjonujące w innych warunkach termicznych. </a:t>
            </a:r>
          </a:p>
          <a:p>
            <a:r>
              <a:rPr lang="pl-PL" sz="2400" dirty="0">
                <a:solidFill>
                  <a:schemeClr val="accent3">
                    <a:lumMod val="50000"/>
                  </a:schemeClr>
                </a:solidFill>
              </a:rPr>
              <a:t>Należą do nich np. enzymy występujące w komórkach bakterii żyjących w gorących źródłach. </a:t>
            </a:r>
          </a:p>
        </p:txBody>
      </p:sp>
    </p:spTree>
    <p:extLst>
      <p:ext uri="{BB962C8B-B14F-4D97-AF65-F5344CB8AC3E}">
        <p14:creationId xmlns:p14="http://schemas.microsoft.com/office/powerpoint/2010/main" val="31067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5E02D62-0FE1-4326-B5B5-C36BADBA5EF5}"/>
              </a:ext>
            </a:extLst>
          </p:cNvPr>
          <p:cNvSpPr>
            <a:spLocks noGrp="1"/>
          </p:cNvSpPr>
          <p:nvPr>
            <p:ph type="title"/>
          </p:nvPr>
        </p:nvSpPr>
        <p:spPr>
          <a:xfrm>
            <a:off x="1413892" y="321615"/>
            <a:ext cx="2355249" cy="603939"/>
          </a:xfrm>
          <a:solidFill>
            <a:schemeClr val="accent1">
              <a:lumMod val="20000"/>
              <a:lumOff val="80000"/>
            </a:schemeClr>
          </a:solidFill>
        </p:spPr>
        <p:txBody>
          <a:bodyPr/>
          <a:lstStyle/>
          <a:p>
            <a:r>
              <a:rPr lang="pl-PL" dirty="0"/>
              <a:t>Wartość </a:t>
            </a:r>
            <a:r>
              <a:rPr lang="pl-PL" dirty="0" err="1"/>
              <a:t>pH</a:t>
            </a:r>
            <a:r>
              <a:rPr lang="pl-PL" dirty="0"/>
              <a:t> </a:t>
            </a:r>
          </a:p>
        </p:txBody>
      </p:sp>
      <p:sp>
        <p:nvSpPr>
          <p:cNvPr id="3" name="pole tekstowe 2">
            <a:extLst>
              <a:ext uri="{FF2B5EF4-FFF2-40B4-BE49-F238E27FC236}">
                <a16:creationId xmlns:a16="http://schemas.microsoft.com/office/drawing/2014/main" id="{741E94B5-0051-4A5E-B5A9-3DE75313019D}"/>
              </a:ext>
            </a:extLst>
          </p:cNvPr>
          <p:cNvSpPr txBox="1"/>
          <p:nvPr/>
        </p:nvSpPr>
        <p:spPr>
          <a:xfrm>
            <a:off x="333772" y="982176"/>
            <a:ext cx="11521280" cy="5632311"/>
          </a:xfrm>
          <a:prstGeom prst="rect">
            <a:avLst/>
          </a:prstGeom>
          <a:solidFill>
            <a:schemeClr val="tx1">
              <a:lumMod val="60000"/>
              <a:lumOff val="40000"/>
            </a:schemeClr>
          </a:solidFill>
        </p:spPr>
        <p:txBody>
          <a:bodyPr wrap="square" rtlCol="0">
            <a:spAutoFit/>
          </a:bodyPr>
          <a:lstStyle/>
          <a:p>
            <a:r>
              <a:rPr lang="pl-PL" sz="2400" dirty="0">
                <a:solidFill>
                  <a:schemeClr val="tx2"/>
                </a:solidFill>
              </a:rPr>
              <a:t>Wartość </a:t>
            </a:r>
            <a:r>
              <a:rPr lang="pl-PL" sz="2400" dirty="0" err="1">
                <a:solidFill>
                  <a:schemeClr val="tx2"/>
                </a:solidFill>
              </a:rPr>
              <a:t>pH</a:t>
            </a:r>
            <a:r>
              <a:rPr lang="pl-PL" sz="2400" dirty="0">
                <a:solidFill>
                  <a:schemeClr val="tx2"/>
                </a:solidFill>
              </a:rPr>
              <a:t> również jest bardzo ważna. Większość enzymów wykazuje maksymalna aktywność w określonym ,często wąskim przedziale </a:t>
            </a:r>
            <a:r>
              <a:rPr lang="pl-PL" sz="2400" dirty="0" err="1">
                <a:solidFill>
                  <a:schemeClr val="tx2"/>
                </a:solidFill>
              </a:rPr>
              <a:t>pH</a:t>
            </a:r>
            <a:r>
              <a:rPr lang="pl-PL" sz="2400" dirty="0">
                <a:solidFill>
                  <a:schemeClr val="tx2"/>
                </a:solidFill>
              </a:rPr>
              <a:t>. Wynika to z faktu, że enzymy tak jak wszystkie białka, mają grupy funkcyjne zdolne do występowania w formie niezjonizowanej lub zjonizowanej – jako aniony, kationy, albo jony </a:t>
            </a:r>
            <a:r>
              <a:rPr lang="pl-PL" sz="2400" dirty="0" err="1">
                <a:solidFill>
                  <a:schemeClr val="tx2"/>
                </a:solidFill>
              </a:rPr>
              <a:t>obojniacze</a:t>
            </a:r>
            <a:r>
              <a:rPr lang="pl-PL" sz="2400" dirty="0">
                <a:solidFill>
                  <a:schemeClr val="tx2"/>
                </a:solidFill>
              </a:rPr>
              <a:t>.</a:t>
            </a:r>
          </a:p>
          <a:p>
            <a:endParaRPr lang="pl-PL" sz="2400" dirty="0">
              <a:solidFill>
                <a:schemeClr val="bg1"/>
              </a:solidFill>
            </a:endParaRPr>
          </a:p>
          <a:p>
            <a:r>
              <a:rPr lang="pl-PL" sz="2400" dirty="0">
                <a:solidFill>
                  <a:schemeClr val="bg1"/>
                </a:solidFill>
              </a:rPr>
              <a:t> </a:t>
            </a:r>
            <a:r>
              <a:rPr lang="pl-PL" sz="2400" dirty="0">
                <a:solidFill>
                  <a:srgbClr val="7030A0"/>
                </a:solidFill>
              </a:rPr>
              <a:t>W zależności od formy jonowej grup funkcyjnych enzymu, może on zyskiwać lub tracić swoje właściwości katalityczne</a:t>
            </a:r>
            <a:r>
              <a:rPr lang="pl-PL" sz="2400" dirty="0">
                <a:solidFill>
                  <a:schemeClr val="bg1"/>
                </a:solidFill>
              </a:rPr>
              <a:t>. </a:t>
            </a:r>
          </a:p>
          <a:p>
            <a:r>
              <a:rPr lang="pl-PL" sz="2400" dirty="0">
                <a:solidFill>
                  <a:srgbClr val="006600"/>
                </a:solidFill>
              </a:rPr>
              <a:t>Ponadto bardzo niskie lub bardzo wysokie wartości </a:t>
            </a:r>
            <a:r>
              <a:rPr lang="pl-PL" sz="2400" dirty="0" err="1">
                <a:solidFill>
                  <a:srgbClr val="006600"/>
                </a:solidFill>
              </a:rPr>
              <a:t>pH</a:t>
            </a:r>
            <a:r>
              <a:rPr lang="pl-PL" sz="2400" dirty="0">
                <a:solidFill>
                  <a:srgbClr val="006600"/>
                </a:solidFill>
              </a:rPr>
              <a:t> środowiska mogą prowadzić do denaturacji enzymu. Większość  enzymów komórkowych jest aktywnych w </a:t>
            </a:r>
            <a:r>
              <a:rPr lang="pl-PL" sz="2400" dirty="0" err="1">
                <a:solidFill>
                  <a:srgbClr val="006600"/>
                </a:solidFill>
              </a:rPr>
              <a:t>pH</a:t>
            </a:r>
            <a:r>
              <a:rPr lang="pl-PL" sz="2400" dirty="0">
                <a:solidFill>
                  <a:srgbClr val="006600"/>
                </a:solidFill>
              </a:rPr>
              <a:t> ok.7, czyli w środowisku zbliżonym do obojętnego. Enzymy lizosomów są aktywne w środowisku lekko kwaśnym ( </a:t>
            </a:r>
            <a:r>
              <a:rPr lang="pl-PL" sz="2400" dirty="0" err="1">
                <a:solidFill>
                  <a:srgbClr val="006600"/>
                </a:solidFill>
              </a:rPr>
              <a:t>pH</a:t>
            </a:r>
            <a:r>
              <a:rPr lang="pl-PL" sz="2400" dirty="0">
                <a:solidFill>
                  <a:srgbClr val="006600"/>
                </a:solidFill>
              </a:rPr>
              <a:t> ok. 5) .Z kolei poszczególne enzymy trawienne działają w typowym dla siebie, zwykle wąskim przedziale </a:t>
            </a:r>
            <a:r>
              <a:rPr lang="pl-PL" sz="2400" dirty="0" err="1">
                <a:solidFill>
                  <a:srgbClr val="006600"/>
                </a:solidFill>
              </a:rPr>
              <a:t>pH</a:t>
            </a:r>
            <a:r>
              <a:rPr lang="pl-PL" sz="2400" dirty="0">
                <a:solidFill>
                  <a:srgbClr val="006600"/>
                </a:solidFill>
              </a:rPr>
              <a:t> ,poza którym znacznie obniża się ich aktywność. </a:t>
            </a:r>
          </a:p>
          <a:p>
            <a:r>
              <a:rPr lang="pl-PL" sz="2400" dirty="0">
                <a:solidFill>
                  <a:schemeClr val="bg1"/>
                </a:solidFill>
              </a:rPr>
              <a:t>Np. Dla pepsyny optymalne jest środowisko lekko kwaśne ( </a:t>
            </a:r>
            <a:r>
              <a:rPr lang="pl-PL" sz="2400" dirty="0" err="1">
                <a:solidFill>
                  <a:schemeClr val="bg1"/>
                </a:solidFill>
              </a:rPr>
              <a:t>pH</a:t>
            </a:r>
            <a:r>
              <a:rPr lang="pl-PL" sz="2400" dirty="0">
                <a:solidFill>
                  <a:schemeClr val="bg1"/>
                </a:solidFill>
              </a:rPr>
              <a:t>=2), dla amylazy ślinowej środowisko obojętne ( </a:t>
            </a:r>
            <a:r>
              <a:rPr lang="pl-PL" sz="2400" dirty="0" err="1">
                <a:solidFill>
                  <a:schemeClr val="bg1"/>
                </a:solidFill>
              </a:rPr>
              <a:t>pH</a:t>
            </a:r>
            <a:r>
              <a:rPr lang="pl-PL" sz="2400" dirty="0">
                <a:solidFill>
                  <a:schemeClr val="bg1"/>
                </a:solidFill>
              </a:rPr>
              <a:t>=7), a dla </a:t>
            </a:r>
            <a:r>
              <a:rPr lang="pl-PL" sz="2400" dirty="0" err="1">
                <a:solidFill>
                  <a:schemeClr val="bg1"/>
                </a:solidFill>
              </a:rPr>
              <a:t>trybsyny</a:t>
            </a:r>
            <a:r>
              <a:rPr lang="pl-PL" sz="2400" dirty="0">
                <a:solidFill>
                  <a:schemeClr val="bg1"/>
                </a:solidFill>
              </a:rPr>
              <a:t> – środowisko zasadowe </a:t>
            </a:r>
            <a:r>
              <a:rPr lang="pl-PL" sz="2400" dirty="0" err="1">
                <a:solidFill>
                  <a:schemeClr val="bg1"/>
                </a:solidFill>
              </a:rPr>
              <a:t>ph</a:t>
            </a:r>
            <a:r>
              <a:rPr lang="pl-PL" sz="2400" dirty="0">
                <a:solidFill>
                  <a:schemeClr val="bg1"/>
                </a:solidFill>
              </a:rPr>
              <a:t>=8</a:t>
            </a:r>
          </a:p>
        </p:txBody>
      </p:sp>
    </p:spTree>
    <p:extLst>
      <p:ext uri="{BB962C8B-B14F-4D97-AF65-F5344CB8AC3E}">
        <p14:creationId xmlns:p14="http://schemas.microsoft.com/office/powerpoint/2010/main" val="417077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CF65D2E-A700-4B43-BBB3-C91427C28621}"/>
              </a:ext>
            </a:extLst>
          </p:cNvPr>
          <p:cNvSpPr>
            <a:spLocks noGrp="1"/>
          </p:cNvSpPr>
          <p:nvPr>
            <p:ph type="title"/>
          </p:nvPr>
        </p:nvSpPr>
        <p:spPr>
          <a:xfrm>
            <a:off x="4582244" y="709100"/>
            <a:ext cx="2478252" cy="646332"/>
          </a:xfrm>
          <a:solidFill>
            <a:schemeClr val="bg1">
              <a:lumMod val="85000"/>
            </a:schemeClr>
          </a:solidFill>
        </p:spPr>
        <p:txBody>
          <a:bodyPr/>
          <a:lstStyle/>
          <a:p>
            <a:r>
              <a:rPr lang="pl-PL" dirty="0"/>
              <a:t>Aktywatory  </a:t>
            </a:r>
          </a:p>
        </p:txBody>
      </p:sp>
      <p:sp>
        <p:nvSpPr>
          <p:cNvPr id="3" name="pole tekstowe 2">
            <a:extLst>
              <a:ext uri="{FF2B5EF4-FFF2-40B4-BE49-F238E27FC236}">
                <a16:creationId xmlns:a16="http://schemas.microsoft.com/office/drawing/2014/main" id="{06690B4B-B8DD-4EB8-BF56-7121173529D1}"/>
              </a:ext>
            </a:extLst>
          </p:cNvPr>
          <p:cNvSpPr txBox="1"/>
          <p:nvPr/>
        </p:nvSpPr>
        <p:spPr>
          <a:xfrm>
            <a:off x="472982" y="1772816"/>
            <a:ext cx="11161240" cy="707886"/>
          </a:xfrm>
          <a:prstGeom prst="rect">
            <a:avLst/>
          </a:prstGeom>
          <a:solidFill>
            <a:srgbClr val="CCFFCC"/>
          </a:solidFill>
          <a:scene3d>
            <a:camera prst="orthographicFront"/>
            <a:lightRig rig="threePt" dir="t"/>
          </a:scene3d>
          <a:sp3d>
            <a:bevelT w="114300" prst="artDeco"/>
          </a:sp3d>
        </p:spPr>
        <p:txBody>
          <a:bodyPr wrap="square" rtlCol="0">
            <a:spAutoFit/>
          </a:bodyPr>
          <a:lstStyle/>
          <a:p>
            <a:pPr algn="ctr"/>
            <a:r>
              <a:rPr lang="pl-PL" sz="2000" b="1" dirty="0"/>
              <a:t>Aktywatory to substancje, które zwiększają aktywność enzymów, ale nie biorą bezpośredniego udziału w reakcji katalizy.</a:t>
            </a:r>
          </a:p>
        </p:txBody>
      </p:sp>
      <p:sp>
        <p:nvSpPr>
          <p:cNvPr id="4" name="pole tekstowe 3">
            <a:extLst>
              <a:ext uri="{FF2B5EF4-FFF2-40B4-BE49-F238E27FC236}">
                <a16:creationId xmlns:a16="http://schemas.microsoft.com/office/drawing/2014/main" id="{499B7CD8-04CA-419E-9610-5966109272D2}"/>
              </a:ext>
            </a:extLst>
          </p:cNvPr>
          <p:cNvSpPr txBox="1"/>
          <p:nvPr/>
        </p:nvSpPr>
        <p:spPr>
          <a:xfrm>
            <a:off x="1178072" y="2636912"/>
            <a:ext cx="9751060" cy="3785652"/>
          </a:xfrm>
          <a:prstGeom prst="rect">
            <a:avLst/>
          </a:prstGeom>
          <a:solidFill>
            <a:schemeClr val="tx1">
              <a:lumMod val="40000"/>
              <a:lumOff val="60000"/>
            </a:schemeClr>
          </a:solidFill>
          <a:scene3d>
            <a:camera prst="orthographicFront"/>
            <a:lightRig rig="threePt" dir="t"/>
          </a:scene3d>
          <a:sp3d>
            <a:bevelT w="114300" prst="artDeco"/>
          </a:sp3d>
        </p:spPr>
        <p:txBody>
          <a:bodyPr wrap="square" rtlCol="0">
            <a:spAutoFit/>
          </a:bodyPr>
          <a:lstStyle/>
          <a:p>
            <a:r>
              <a:rPr lang="pl-PL" sz="2400" b="1" dirty="0"/>
              <a:t>Do aktywatorów zalicza się :</a:t>
            </a:r>
          </a:p>
          <a:p>
            <a:r>
              <a:rPr lang="pl-PL" sz="2400" dirty="0"/>
              <a:t>-jony niektórych metali, np. Mg </a:t>
            </a:r>
            <a:r>
              <a:rPr lang="pl-PL" sz="2400" baseline="30000" dirty="0"/>
              <a:t>2+ </a:t>
            </a:r>
            <a:r>
              <a:rPr lang="pl-PL" sz="2400" dirty="0"/>
              <a:t>  ,  Zn </a:t>
            </a:r>
            <a:r>
              <a:rPr lang="pl-PL" sz="2400" baseline="30000" dirty="0"/>
              <a:t>2+, </a:t>
            </a:r>
            <a:r>
              <a:rPr lang="pl-PL" sz="2400" dirty="0"/>
              <a:t>   Ca </a:t>
            </a:r>
            <a:r>
              <a:rPr lang="pl-PL" sz="2400" baseline="30000" dirty="0"/>
              <a:t>2+, </a:t>
            </a:r>
            <a:r>
              <a:rPr lang="pl-PL" sz="2400" dirty="0"/>
              <a:t>    Fe </a:t>
            </a:r>
            <a:r>
              <a:rPr lang="pl-PL" sz="2400" baseline="30000" dirty="0"/>
              <a:t>2+, </a:t>
            </a:r>
            <a:r>
              <a:rPr lang="pl-PL" sz="2400" dirty="0"/>
              <a:t>  Cu  </a:t>
            </a:r>
            <a:r>
              <a:rPr lang="pl-PL" sz="2400" baseline="30000" dirty="0"/>
              <a:t>2+</a:t>
            </a:r>
            <a:endParaRPr lang="pl-PL" sz="2400" dirty="0"/>
          </a:p>
          <a:p>
            <a:r>
              <a:rPr lang="pl-PL" sz="2400" dirty="0"/>
              <a:t>Jony metali mogą uczestniczyć w wiązaniu substratu przez enzym lub odpowiadać za utrzymywanie jego aktywnej katalitycznie struktury przestrzennej.</a:t>
            </a:r>
          </a:p>
          <a:p>
            <a:endParaRPr lang="pl-PL" sz="2400" dirty="0"/>
          </a:p>
          <a:p>
            <a:pPr marL="285750" indent="-285750">
              <a:buFontTx/>
              <a:buChar char="-"/>
            </a:pPr>
            <a:r>
              <a:rPr lang="pl-PL" sz="2400" dirty="0"/>
              <a:t>Małe związki organiczne, które znoszą działanie inhibitorów;</a:t>
            </a:r>
          </a:p>
          <a:p>
            <a:pPr marL="285750" indent="-285750">
              <a:buFontTx/>
              <a:buChar char="-"/>
            </a:pPr>
            <a:endParaRPr lang="pl-PL" sz="2400" dirty="0"/>
          </a:p>
          <a:p>
            <a:pPr marL="285750" indent="-285750">
              <a:buFontTx/>
              <a:buChar char="-"/>
            </a:pPr>
            <a:r>
              <a:rPr lang="pl-PL" sz="2400" dirty="0"/>
              <a:t>Inne enzymy, które aktywują dany enzym</a:t>
            </a:r>
          </a:p>
          <a:p>
            <a:pPr marL="285750" indent="-285750">
              <a:buFontTx/>
              <a:buChar char="-"/>
            </a:pPr>
            <a:endParaRPr lang="pl-PL" sz="2400" dirty="0"/>
          </a:p>
        </p:txBody>
      </p:sp>
    </p:spTree>
    <p:extLst>
      <p:ext uri="{BB962C8B-B14F-4D97-AF65-F5344CB8AC3E}">
        <p14:creationId xmlns:p14="http://schemas.microsoft.com/office/powerpoint/2010/main" val="77841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4A61DD-6EB3-4FF5-B027-6F697E87CEE6}"/>
              </a:ext>
            </a:extLst>
          </p:cNvPr>
          <p:cNvSpPr>
            <a:spLocks noGrp="1"/>
          </p:cNvSpPr>
          <p:nvPr>
            <p:ph type="title"/>
          </p:nvPr>
        </p:nvSpPr>
        <p:spPr>
          <a:xfrm>
            <a:off x="693812" y="1383159"/>
            <a:ext cx="9978449" cy="1224135"/>
          </a:xfrm>
          <a:solidFill>
            <a:schemeClr val="accent1">
              <a:lumMod val="20000"/>
              <a:lumOff val="80000"/>
            </a:schemeClr>
          </a:solidFill>
          <a:scene3d>
            <a:camera prst="orthographicFront"/>
            <a:lightRig rig="threePt" dir="t"/>
          </a:scene3d>
          <a:sp3d>
            <a:bevelT w="114300" prst="artDeco"/>
          </a:sp3d>
        </p:spPr>
        <p:txBody>
          <a:bodyPr>
            <a:normAutofit/>
          </a:bodyPr>
          <a:lstStyle/>
          <a:p>
            <a:r>
              <a:rPr lang="pl-PL" sz="2400" dirty="0"/>
              <a:t>Inhibitory  to substancje, które hamują aktywność enzymów. Wiążą się one z enzymem, tworząc kompleks enzym – inhibitor (EI). Wyróżniamy dwa rodzaje inhibitorów nieodwracalne i odwracalne. </a:t>
            </a:r>
          </a:p>
        </p:txBody>
      </p:sp>
      <p:sp>
        <p:nvSpPr>
          <p:cNvPr id="3" name="pole tekstowe 2">
            <a:extLst>
              <a:ext uri="{FF2B5EF4-FFF2-40B4-BE49-F238E27FC236}">
                <a16:creationId xmlns:a16="http://schemas.microsoft.com/office/drawing/2014/main" id="{177BA338-826D-4F52-82CF-E007E5114D80}"/>
              </a:ext>
            </a:extLst>
          </p:cNvPr>
          <p:cNvSpPr txBox="1"/>
          <p:nvPr/>
        </p:nvSpPr>
        <p:spPr>
          <a:xfrm>
            <a:off x="2802716" y="537061"/>
            <a:ext cx="5760640" cy="646331"/>
          </a:xfrm>
          <a:prstGeom prst="rect">
            <a:avLst/>
          </a:prstGeom>
          <a:solidFill>
            <a:srgbClr val="92D050"/>
          </a:solidFill>
          <a:scene3d>
            <a:camera prst="orthographicFront"/>
            <a:lightRig rig="threePt" dir="t"/>
          </a:scene3d>
          <a:sp3d>
            <a:bevelT w="114300" prst="artDeco"/>
          </a:sp3d>
        </p:spPr>
        <p:txBody>
          <a:bodyPr wrap="square" rtlCol="0">
            <a:spAutoFit/>
          </a:bodyPr>
          <a:lstStyle/>
          <a:p>
            <a:pPr algn="ctr"/>
            <a:r>
              <a:rPr lang="pl-PL" sz="3600" b="1" dirty="0"/>
              <a:t>Inhibitory</a:t>
            </a:r>
            <a:r>
              <a:rPr lang="pl-PL" sz="2400" b="1" dirty="0"/>
              <a:t> </a:t>
            </a:r>
          </a:p>
        </p:txBody>
      </p:sp>
      <p:sp>
        <p:nvSpPr>
          <p:cNvPr id="4" name="pole tekstowe 3">
            <a:extLst>
              <a:ext uri="{FF2B5EF4-FFF2-40B4-BE49-F238E27FC236}">
                <a16:creationId xmlns:a16="http://schemas.microsoft.com/office/drawing/2014/main" id="{439783A7-7F30-47CA-8040-5D9513D9F7EE}"/>
              </a:ext>
            </a:extLst>
          </p:cNvPr>
          <p:cNvSpPr txBox="1"/>
          <p:nvPr/>
        </p:nvSpPr>
        <p:spPr>
          <a:xfrm>
            <a:off x="837828" y="2996952"/>
            <a:ext cx="10153128" cy="3323987"/>
          </a:xfrm>
          <a:prstGeom prst="rect">
            <a:avLst/>
          </a:prstGeom>
          <a:solidFill>
            <a:schemeClr val="tx1">
              <a:lumMod val="60000"/>
              <a:lumOff val="40000"/>
            </a:schemeClr>
          </a:solidFill>
          <a:scene3d>
            <a:camera prst="orthographicFront"/>
            <a:lightRig rig="threePt" dir="t"/>
          </a:scene3d>
          <a:sp3d>
            <a:bevelT w="114300" prst="artDeco"/>
          </a:sp3d>
        </p:spPr>
        <p:txBody>
          <a:bodyPr wrap="square" rtlCol="0">
            <a:spAutoFit/>
          </a:bodyPr>
          <a:lstStyle/>
          <a:p>
            <a:r>
              <a:rPr lang="pl-PL" sz="2400" dirty="0">
                <a:solidFill>
                  <a:srgbClr val="006600"/>
                </a:solidFill>
              </a:rPr>
              <a:t>Inhibitory nieodwracalne  : cząsteczki, które trwale (zwykle kowalencyjnie) wiążą się z enzymem. Takie wiązanie prowadzi do całkowitej i nieodwracalnej utraty właściwości katalitycznych enzymu. Może ono zachodzić w centrum aktywnym lub w innym rejonie cząsteczki. </a:t>
            </a:r>
          </a:p>
          <a:p>
            <a:r>
              <a:rPr lang="pl-PL" sz="2400" dirty="0">
                <a:solidFill>
                  <a:schemeClr val="bg1"/>
                </a:solidFill>
              </a:rPr>
              <a:t>Np. Trucizny – cyjanek potasu, który hamuje aktywność oksydazy cytochromowej – jednego z enzymów oddychania komórkowego. Inhibicję nieodwracalną powodują też jony metali ciężkich    ( </a:t>
            </a:r>
            <a:r>
              <a:rPr lang="pl-PL" sz="2400" dirty="0"/>
              <a:t>HG </a:t>
            </a:r>
            <a:r>
              <a:rPr lang="pl-PL" sz="2400" baseline="30000" dirty="0"/>
              <a:t>2+, </a:t>
            </a:r>
            <a:r>
              <a:rPr lang="pl-PL" sz="2400" dirty="0"/>
              <a:t>  Ag  </a:t>
            </a:r>
            <a:r>
              <a:rPr lang="pl-PL" sz="2400" baseline="30000" dirty="0"/>
              <a:t>2+ </a:t>
            </a:r>
            <a:r>
              <a:rPr lang="pl-PL" sz="2400" dirty="0">
                <a:solidFill>
                  <a:schemeClr val="bg1"/>
                </a:solidFill>
              </a:rPr>
              <a:t>) , które wiążą się z enzymem w wielu rejonach, co prowadzi do jego denaturacji .</a:t>
            </a:r>
          </a:p>
          <a:p>
            <a:r>
              <a:rPr lang="pl-PL" dirty="0">
                <a:solidFill>
                  <a:schemeClr val="bg1"/>
                </a:solidFill>
              </a:rPr>
              <a:t> </a:t>
            </a:r>
          </a:p>
        </p:txBody>
      </p:sp>
    </p:spTree>
    <p:extLst>
      <p:ext uri="{BB962C8B-B14F-4D97-AF65-F5344CB8AC3E}">
        <p14:creationId xmlns:p14="http://schemas.microsoft.com/office/powerpoint/2010/main" val="388920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52331C-6892-4198-BEB9-E713C76C595C}"/>
              </a:ext>
            </a:extLst>
          </p:cNvPr>
          <p:cNvSpPr>
            <a:spLocks noGrp="1"/>
          </p:cNvSpPr>
          <p:nvPr>
            <p:ph type="title"/>
          </p:nvPr>
        </p:nvSpPr>
        <p:spPr>
          <a:xfrm>
            <a:off x="3337094" y="2564903"/>
            <a:ext cx="4413502" cy="424413"/>
          </a:xfrm>
          <a:solidFill>
            <a:schemeClr val="tx1">
              <a:lumMod val="20000"/>
              <a:lumOff val="80000"/>
            </a:schemeClr>
          </a:solidFill>
          <a:scene3d>
            <a:camera prst="orthographicFront"/>
            <a:lightRig rig="threePt" dir="t"/>
          </a:scene3d>
          <a:sp3d>
            <a:bevelT w="114300" prst="artDeco"/>
          </a:sp3d>
        </p:spPr>
        <p:txBody>
          <a:bodyPr>
            <a:normAutofit fontScale="90000"/>
          </a:bodyPr>
          <a:lstStyle/>
          <a:p>
            <a:r>
              <a:rPr lang="pl-PL" sz="2400" dirty="0"/>
              <a:t>Rodzaje inhibitorów odwracalnych</a:t>
            </a:r>
          </a:p>
        </p:txBody>
      </p:sp>
      <p:sp>
        <p:nvSpPr>
          <p:cNvPr id="3" name="pole tekstowe 2">
            <a:extLst>
              <a:ext uri="{FF2B5EF4-FFF2-40B4-BE49-F238E27FC236}">
                <a16:creationId xmlns:a16="http://schemas.microsoft.com/office/drawing/2014/main" id="{91971EFA-8A3F-4FC5-BBB2-47B296AC36A2}"/>
              </a:ext>
            </a:extLst>
          </p:cNvPr>
          <p:cNvSpPr txBox="1"/>
          <p:nvPr/>
        </p:nvSpPr>
        <p:spPr>
          <a:xfrm>
            <a:off x="477788" y="1074568"/>
            <a:ext cx="10729192" cy="1323439"/>
          </a:xfrm>
          <a:prstGeom prst="rect">
            <a:avLst/>
          </a:prstGeom>
          <a:solidFill>
            <a:schemeClr val="bg1">
              <a:lumMod val="85000"/>
            </a:schemeClr>
          </a:solidFill>
          <a:scene3d>
            <a:camera prst="orthographicFront"/>
            <a:lightRig rig="threePt" dir="t"/>
          </a:scene3d>
          <a:sp3d>
            <a:bevelT w="114300" prst="artDeco"/>
          </a:sp3d>
        </p:spPr>
        <p:txBody>
          <a:bodyPr wrap="square" rtlCol="0">
            <a:spAutoFit/>
          </a:bodyPr>
          <a:lstStyle/>
          <a:p>
            <a:pPr algn="ctr"/>
            <a:r>
              <a:rPr lang="pl-PL" sz="2000" dirty="0"/>
              <a:t>Inhibitory odwracalne to cząsteczki, które łączą się z enzymem nietrwale ( odwracalnie)przez co blokują jego aktywność tylko do momentu dysocjacji kompleksu EI. Wśród inhibitorów odwracalnych wyróżnia się inhibitory </a:t>
            </a:r>
            <a:r>
              <a:rPr lang="pl-PL" sz="2000" dirty="0" err="1"/>
              <a:t>kompetycyjne</a:t>
            </a:r>
            <a:r>
              <a:rPr lang="pl-PL" sz="2000" dirty="0"/>
              <a:t> i </a:t>
            </a:r>
            <a:r>
              <a:rPr lang="pl-PL" sz="2000" dirty="0" err="1"/>
              <a:t>niekompetycyjne</a:t>
            </a:r>
            <a:endParaRPr lang="pl-PL" sz="2000" dirty="0"/>
          </a:p>
          <a:p>
            <a:pPr algn="ctr"/>
            <a:endParaRPr lang="pl-PL" sz="2000" dirty="0"/>
          </a:p>
        </p:txBody>
      </p:sp>
      <p:sp>
        <p:nvSpPr>
          <p:cNvPr id="4" name="pole tekstowe 3">
            <a:extLst>
              <a:ext uri="{FF2B5EF4-FFF2-40B4-BE49-F238E27FC236}">
                <a16:creationId xmlns:a16="http://schemas.microsoft.com/office/drawing/2014/main" id="{80374E76-AB5E-4BC0-987C-BAB0832B2C79}"/>
              </a:ext>
            </a:extLst>
          </p:cNvPr>
          <p:cNvSpPr txBox="1"/>
          <p:nvPr/>
        </p:nvSpPr>
        <p:spPr>
          <a:xfrm>
            <a:off x="2422004" y="384509"/>
            <a:ext cx="6408712" cy="646331"/>
          </a:xfrm>
          <a:prstGeom prst="rect">
            <a:avLst/>
          </a:prstGeom>
          <a:noFill/>
        </p:spPr>
        <p:txBody>
          <a:bodyPr wrap="square" rtlCol="0">
            <a:spAutoFit/>
          </a:bodyPr>
          <a:lstStyle/>
          <a:p>
            <a:pPr algn="ctr"/>
            <a:r>
              <a:rPr lang="pl-PL" sz="3600" b="1" dirty="0"/>
              <a:t>Inhibitory odwracalne </a:t>
            </a:r>
          </a:p>
        </p:txBody>
      </p:sp>
      <p:sp>
        <p:nvSpPr>
          <p:cNvPr id="5" name="pole tekstowe 4">
            <a:extLst>
              <a:ext uri="{FF2B5EF4-FFF2-40B4-BE49-F238E27FC236}">
                <a16:creationId xmlns:a16="http://schemas.microsoft.com/office/drawing/2014/main" id="{6C1A1213-4C2B-430A-82FD-D28338688EFD}"/>
              </a:ext>
            </a:extLst>
          </p:cNvPr>
          <p:cNvSpPr txBox="1"/>
          <p:nvPr/>
        </p:nvSpPr>
        <p:spPr>
          <a:xfrm>
            <a:off x="1341884" y="4239959"/>
            <a:ext cx="3670614" cy="646331"/>
          </a:xfrm>
          <a:prstGeom prst="rect">
            <a:avLst/>
          </a:prstGeom>
          <a:solidFill>
            <a:schemeClr val="bg1">
              <a:lumMod val="85000"/>
            </a:schemeClr>
          </a:solidFill>
          <a:scene3d>
            <a:camera prst="orthographicFront"/>
            <a:lightRig rig="threePt" dir="t"/>
          </a:scene3d>
          <a:sp3d>
            <a:bevelT w="114300" prst="artDeco"/>
          </a:sp3d>
        </p:spPr>
        <p:txBody>
          <a:bodyPr wrap="square" rtlCol="0">
            <a:spAutoFit/>
          </a:bodyPr>
          <a:lstStyle/>
          <a:p>
            <a:r>
              <a:rPr lang="pl-PL" sz="3600" dirty="0" err="1"/>
              <a:t>Kompetycyjne</a:t>
            </a:r>
            <a:r>
              <a:rPr lang="pl-PL" dirty="0"/>
              <a:t> </a:t>
            </a:r>
          </a:p>
        </p:txBody>
      </p:sp>
      <p:sp>
        <p:nvSpPr>
          <p:cNvPr id="6" name="pole tekstowe 5">
            <a:extLst>
              <a:ext uri="{FF2B5EF4-FFF2-40B4-BE49-F238E27FC236}">
                <a16:creationId xmlns:a16="http://schemas.microsoft.com/office/drawing/2014/main" id="{3B1DAE42-25C4-45A8-B4D7-A290E5BC67CB}"/>
              </a:ext>
            </a:extLst>
          </p:cNvPr>
          <p:cNvSpPr txBox="1"/>
          <p:nvPr/>
        </p:nvSpPr>
        <p:spPr>
          <a:xfrm>
            <a:off x="6238428" y="4301515"/>
            <a:ext cx="3489811" cy="584775"/>
          </a:xfrm>
          <a:prstGeom prst="rect">
            <a:avLst/>
          </a:prstGeom>
          <a:solidFill>
            <a:schemeClr val="bg1">
              <a:lumMod val="85000"/>
            </a:schemeClr>
          </a:solidFill>
          <a:scene3d>
            <a:camera prst="orthographicFront"/>
            <a:lightRig rig="threePt" dir="t"/>
          </a:scene3d>
          <a:sp3d>
            <a:bevelT w="114300" prst="artDeco"/>
          </a:sp3d>
        </p:spPr>
        <p:txBody>
          <a:bodyPr wrap="square" rtlCol="0">
            <a:spAutoFit/>
          </a:bodyPr>
          <a:lstStyle/>
          <a:p>
            <a:r>
              <a:rPr lang="pl-PL" sz="3200" dirty="0" err="1"/>
              <a:t>Niekompetycyjne</a:t>
            </a:r>
            <a:endParaRPr lang="pl-PL" sz="3200" dirty="0"/>
          </a:p>
        </p:txBody>
      </p:sp>
      <p:sp>
        <p:nvSpPr>
          <p:cNvPr id="7" name="Strzałka: w dół 6">
            <a:extLst>
              <a:ext uri="{FF2B5EF4-FFF2-40B4-BE49-F238E27FC236}">
                <a16:creationId xmlns:a16="http://schemas.microsoft.com/office/drawing/2014/main" id="{AB0EB6AC-FB2B-4E1D-A609-D23BF8BFFEA9}"/>
              </a:ext>
            </a:extLst>
          </p:cNvPr>
          <p:cNvSpPr/>
          <p:nvPr/>
        </p:nvSpPr>
        <p:spPr>
          <a:xfrm>
            <a:off x="3574132" y="301564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Strzałka: w dół 7">
            <a:extLst>
              <a:ext uri="{FF2B5EF4-FFF2-40B4-BE49-F238E27FC236}">
                <a16:creationId xmlns:a16="http://schemas.microsoft.com/office/drawing/2014/main" id="{11D3D650-5A9D-4E9D-88FE-A612B0832A81}"/>
              </a:ext>
            </a:extLst>
          </p:cNvPr>
          <p:cNvSpPr/>
          <p:nvPr/>
        </p:nvSpPr>
        <p:spPr>
          <a:xfrm>
            <a:off x="6557589" y="298931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ole tekstowe 8">
            <a:extLst>
              <a:ext uri="{FF2B5EF4-FFF2-40B4-BE49-F238E27FC236}">
                <a16:creationId xmlns:a16="http://schemas.microsoft.com/office/drawing/2014/main" id="{79F64149-94CC-4D5A-BA00-ABEB2C9AB2F5}"/>
              </a:ext>
            </a:extLst>
          </p:cNvPr>
          <p:cNvSpPr txBox="1"/>
          <p:nvPr/>
        </p:nvSpPr>
        <p:spPr>
          <a:xfrm>
            <a:off x="2144596" y="5517232"/>
            <a:ext cx="2065189" cy="369332"/>
          </a:xfrm>
          <a:prstGeom prst="rect">
            <a:avLst/>
          </a:prstGeom>
          <a:solidFill>
            <a:schemeClr val="tx1">
              <a:lumMod val="20000"/>
              <a:lumOff val="80000"/>
            </a:schemeClr>
          </a:solidFill>
          <a:scene3d>
            <a:camera prst="orthographicFront"/>
            <a:lightRig rig="threePt" dir="t"/>
          </a:scene3d>
          <a:sp3d>
            <a:bevelT w="114300" prst="artDeco"/>
          </a:sp3d>
        </p:spPr>
        <p:txBody>
          <a:bodyPr wrap="square" rtlCol="0">
            <a:spAutoFit/>
          </a:bodyPr>
          <a:lstStyle/>
          <a:p>
            <a:r>
              <a:rPr lang="pl-PL" dirty="0"/>
              <a:t>ANTYWITAMINY </a:t>
            </a:r>
          </a:p>
        </p:txBody>
      </p:sp>
    </p:spTree>
    <p:extLst>
      <p:ext uri="{BB962C8B-B14F-4D97-AF65-F5344CB8AC3E}">
        <p14:creationId xmlns:p14="http://schemas.microsoft.com/office/powerpoint/2010/main" val="416603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725AB6E-8DE1-463A-8AD9-0EBD73E70711}"/>
              </a:ext>
            </a:extLst>
          </p:cNvPr>
          <p:cNvSpPr/>
          <p:nvPr/>
        </p:nvSpPr>
        <p:spPr>
          <a:xfrm>
            <a:off x="909836" y="612844"/>
            <a:ext cx="10225136" cy="5078313"/>
          </a:xfrm>
          <a:prstGeom prst="rect">
            <a:avLst/>
          </a:prstGeom>
          <a:solidFill>
            <a:schemeClr val="tx1">
              <a:lumMod val="60000"/>
              <a:lumOff val="40000"/>
            </a:schemeClr>
          </a:solidFill>
          <a:scene3d>
            <a:camera prst="orthographicFront"/>
            <a:lightRig rig="threePt" dir="t"/>
          </a:scene3d>
          <a:sp3d>
            <a:bevelT w="114300" prst="artDeco"/>
          </a:sp3d>
        </p:spPr>
        <p:txBody>
          <a:bodyPr wrap="square">
            <a:spAutoFit/>
          </a:bodyPr>
          <a:lstStyle/>
          <a:p>
            <a:pPr algn="ctr"/>
            <a:r>
              <a:rPr lang="pl-PL" sz="3200" dirty="0">
                <a:solidFill>
                  <a:schemeClr val="bg1"/>
                </a:solidFill>
              </a:rPr>
              <a:t>Inhibicja odwracalna</a:t>
            </a:r>
          </a:p>
          <a:p>
            <a:pPr algn="ctr"/>
            <a:endParaRPr lang="pl-PL" sz="3200" dirty="0">
              <a:solidFill>
                <a:schemeClr val="bg1"/>
              </a:solidFill>
            </a:endParaRPr>
          </a:p>
          <a:p>
            <a:pPr algn="ctr"/>
            <a:r>
              <a:rPr lang="pl-PL" sz="2000" b="1" dirty="0">
                <a:solidFill>
                  <a:schemeClr val="bg1"/>
                </a:solidFill>
              </a:rPr>
              <a:t>Inhibitor odwracalnie łączy się z enzymem – w centrum aktywnym lub poza nim.</a:t>
            </a:r>
          </a:p>
          <a:p>
            <a:r>
              <a:rPr lang="pl-PL" sz="2000" dirty="0">
                <a:solidFill>
                  <a:schemeClr val="accent1">
                    <a:lumMod val="75000"/>
                  </a:schemeClr>
                </a:solidFill>
              </a:rPr>
              <a:t>a. Inhibicja </a:t>
            </a:r>
            <a:r>
              <a:rPr lang="pl-PL" sz="2000" dirty="0" err="1">
                <a:solidFill>
                  <a:schemeClr val="accent1">
                    <a:lumMod val="75000"/>
                  </a:schemeClr>
                </a:solidFill>
              </a:rPr>
              <a:t>kompetycyjna</a:t>
            </a:r>
            <a:endParaRPr lang="pl-PL" sz="2000" dirty="0">
              <a:solidFill>
                <a:schemeClr val="accent1">
                  <a:lumMod val="75000"/>
                </a:schemeClr>
              </a:solidFill>
            </a:endParaRPr>
          </a:p>
          <a:p>
            <a:pPr>
              <a:buFont typeface="Arial" panose="020B0604020202020204" pitchFamily="34" charset="0"/>
              <a:buChar char="•"/>
            </a:pPr>
            <a:r>
              <a:rPr lang="pl-PL" sz="2000" b="1" dirty="0">
                <a:solidFill>
                  <a:schemeClr val="bg1"/>
                </a:solidFill>
              </a:rPr>
              <a:t>Inhibitor</a:t>
            </a:r>
            <a:r>
              <a:rPr lang="pl-PL" sz="2000" dirty="0">
                <a:solidFill>
                  <a:schemeClr val="bg1"/>
                </a:solidFill>
              </a:rPr>
              <a:t> ze względu na podobną budowę do substratu, konkuruje z nim o </a:t>
            </a:r>
            <a:r>
              <a:rPr lang="pl-PL" sz="2000" b="1" dirty="0">
                <a:solidFill>
                  <a:schemeClr val="bg1"/>
                </a:solidFill>
              </a:rPr>
              <a:t>centrum aktywne.</a:t>
            </a:r>
            <a:endParaRPr lang="pl-PL" sz="2000" dirty="0">
              <a:solidFill>
                <a:schemeClr val="bg1"/>
              </a:solidFill>
            </a:endParaRPr>
          </a:p>
          <a:p>
            <a:pPr>
              <a:buFont typeface="Arial" panose="020B0604020202020204" pitchFamily="34" charset="0"/>
              <a:buChar char="•"/>
            </a:pPr>
            <a:r>
              <a:rPr lang="pl-PL" sz="2000" dirty="0">
                <a:solidFill>
                  <a:schemeClr val="bg1"/>
                </a:solidFill>
              </a:rPr>
              <a:t>Inhibitor wiąże się w</a:t>
            </a:r>
            <a:r>
              <a:rPr lang="pl-PL" sz="2000" b="1" dirty="0">
                <a:solidFill>
                  <a:schemeClr val="bg1"/>
                </a:solidFill>
              </a:rPr>
              <a:t> centrum aktywnym enzymu.</a:t>
            </a:r>
            <a:endParaRPr lang="pl-PL" sz="2000" dirty="0">
              <a:solidFill>
                <a:schemeClr val="bg1"/>
              </a:solidFill>
            </a:endParaRPr>
          </a:p>
          <a:p>
            <a:pPr>
              <a:buFont typeface="Arial" panose="020B0604020202020204" pitchFamily="34" charset="0"/>
              <a:buChar char="•"/>
            </a:pPr>
            <a:r>
              <a:rPr lang="pl-PL" sz="2000" dirty="0">
                <a:solidFill>
                  <a:schemeClr val="bg1"/>
                </a:solidFill>
              </a:rPr>
              <a:t>Przy wzroście stężenia</a:t>
            </a:r>
            <a:r>
              <a:rPr lang="pl-PL" sz="2000" b="1" dirty="0">
                <a:solidFill>
                  <a:schemeClr val="bg1"/>
                </a:solidFill>
              </a:rPr>
              <a:t> substratu</a:t>
            </a:r>
            <a:r>
              <a:rPr lang="pl-PL" sz="2000" dirty="0">
                <a:solidFill>
                  <a:schemeClr val="bg1"/>
                </a:solidFill>
              </a:rPr>
              <a:t>, inhibitor przestaje działać. Wówczas substrat wypiera inhibitor z centrum aktywnego.</a:t>
            </a:r>
          </a:p>
          <a:p>
            <a:pPr>
              <a:buFont typeface="Arial" panose="020B0604020202020204" pitchFamily="34" charset="0"/>
              <a:buChar char="•"/>
            </a:pPr>
            <a:endParaRPr lang="pl-PL" sz="2000" dirty="0">
              <a:solidFill>
                <a:schemeClr val="bg1"/>
              </a:solidFill>
            </a:endParaRPr>
          </a:p>
          <a:p>
            <a:r>
              <a:rPr lang="pl-PL" sz="2000" dirty="0">
                <a:solidFill>
                  <a:schemeClr val="accent1">
                    <a:lumMod val="75000"/>
                  </a:schemeClr>
                </a:solidFill>
              </a:rPr>
              <a:t>. Inhibicja </a:t>
            </a:r>
            <a:r>
              <a:rPr lang="pl-PL" sz="2000" dirty="0" err="1">
                <a:solidFill>
                  <a:schemeClr val="accent1">
                    <a:lumMod val="75000"/>
                  </a:schemeClr>
                </a:solidFill>
              </a:rPr>
              <a:t>niekompetycyjna</a:t>
            </a:r>
            <a:endParaRPr lang="pl-PL" sz="2000" dirty="0">
              <a:solidFill>
                <a:schemeClr val="accent1">
                  <a:lumMod val="75000"/>
                </a:schemeClr>
              </a:solidFill>
            </a:endParaRPr>
          </a:p>
          <a:p>
            <a:pPr>
              <a:buFont typeface="Arial" panose="020B0604020202020204" pitchFamily="34" charset="0"/>
              <a:buChar char="•"/>
            </a:pPr>
            <a:r>
              <a:rPr lang="pl-PL" sz="2000" b="1" dirty="0">
                <a:solidFill>
                  <a:schemeClr val="bg1"/>
                </a:solidFill>
              </a:rPr>
              <a:t>Inhibitor</a:t>
            </a:r>
            <a:r>
              <a:rPr lang="pl-PL" sz="2000" dirty="0">
                <a:solidFill>
                  <a:schemeClr val="bg1"/>
                </a:solidFill>
              </a:rPr>
              <a:t> łączy się odwracalnie z </a:t>
            </a:r>
            <a:r>
              <a:rPr lang="pl-PL" sz="2000" b="1" dirty="0">
                <a:solidFill>
                  <a:schemeClr val="bg1"/>
                </a:solidFill>
              </a:rPr>
              <a:t>enzymem,</a:t>
            </a:r>
            <a:r>
              <a:rPr lang="pl-PL" sz="2000" dirty="0">
                <a:solidFill>
                  <a:schemeClr val="bg1"/>
                </a:solidFill>
              </a:rPr>
              <a:t> uniemożliwiając przyłączenie się </a:t>
            </a:r>
            <a:r>
              <a:rPr lang="pl-PL" sz="2000" b="1" dirty="0">
                <a:solidFill>
                  <a:schemeClr val="bg1"/>
                </a:solidFill>
              </a:rPr>
              <a:t>substratu.</a:t>
            </a:r>
            <a:endParaRPr lang="pl-PL" sz="2000" dirty="0">
              <a:solidFill>
                <a:schemeClr val="bg1"/>
              </a:solidFill>
            </a:endParaRPr>
          </a:p>
          <a:p>
            <a:pPr>
              <a:buFont typeface="Arial" panose="020B0604020202020204" pitchFamily="34" charset="0"/>
              <a:buChar char="•"/>
            </a:pPr>
            <a:r>
              <a:rPr lang="pl-PL" sz="2000" b="1" dirty="0">
                <a:solidFill>
                  <a:schemeClr val="bg1"/>
                </a:solidFill>
              </a:rPr>
              <a:t>Inhibitor</a:t>
            </a:r>
            <a:r>
              <a:rPr lang="pl-PL" sz="2000" dirty="0">
                <a:solidFill>
                  <a:schemeClr val="bg1"/>
                </a:solidFill>
              </a:rPr>
              <a:t> wiąże się w innym miejscu enzymu niż centrum aktywne  </a:t>
            </a:r>
          </a:p>
          <a:p>
            <a:pPr>
              <a:buFont typeface="Arial" panose="020B0604020202020204" pitchFamily="34" charset="0"/>
              <a:buChar char="•"/>
            </a:pPr>
            <a:r>
              <a:rPr lang="pl-PL" sz="2000" dirty="0">
                <a:solidFill>
                  <a:schemeClr val="bg1"/>
                </a:solidFill>
              </a:rPr>
              <a:t>Wzrost stężenia substratu nie znosi działania</a:t>
            </a:r>
            <a:r>
              <a:rPr lang="pl-PL" sz="2000" b="1" dirty="0">
                <a:solidFill>
                  <a:schemeClr val="bg1"/>
                </a:solidFill>
              </a:rPr>
              <a:t> inhibitora.</a:t>
            </a:r>
            <a:endParaRPr lang="pl-PL" sz="2000" dirty="0">
              <a:solidFill>
                <a:schemeClr val="bg1"/>
              </a:solidFill>
            </a:endParaRPr>
          </a:p>
          <a:p>
            <a:pPr>
              <a:buFont typeface="Arial" panose="020B0604020202020204" pitchFamily="34" charset="0"/>
              <a:buChar char="•"/>
            </a:pPr>
            <a:r>
              <a:rPr lang="pl-PL" sz="2000" b="1" dirty="0">
                <a:solidFill>
                  <a:schemeClr val="bg1"/>
                </a:solidFill>
              </a:rPr>
              <a:t>Zmiana kształtu enzymu</a:t>
            </a:r>
            <a:r>
              <a:rPr lang="pl-PL" sz="2000" dirty="0">
                <a:solidFill>
                  <a:schemeClr val="bg1"/>
                </a:solidFill>
              </a:rPr>
              <a:t> uniemożliwia przyłączenie się </a:t>
            </a:r>
            <a:r>
              <a:rPr lang="pl-PL" sz="2000" b="1" dirty="0">
                <a:solidFill>
                  <a:schemeClr val="bg1"/>
                </a:solidFill>
              </a:rPr>
              <a:t>substratu</a:t>
            </a:r>
            <a:endParaRPr lang="pl-PL" sz="2000" b="0" i="0" dirty="0">
              <a:solidFill>
                <a:schemeClr val="bg1"/>
              </a:solidFill>
              <a:effectLst/>
            </a:endParaRPr>
          </a:p>
        </p:txBody>
      </p:sp>
    </p:spTree>
    <p:extLst>
      <p:ext uri="{BB962C8B-B14F-4D97-AF65-F5344CB8AC3E}">
        <p14:creationId xmlns:p14="http://schemas.microsoft.com/office/powerpoint/2010/main" val="9402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D0D686A-D60F-4A43-A546-F103DA83F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972" y="692696"/>
            <a:ext cx="7920879" cy="4928547"/>
          </a:xfrm>
          <a:prstGeom prst="rect">
            <a:avLst/>
          </a:prstGeom>
          <a:noFill/>
          <a:extLst>
            <a:ext uri="{909E8E84-426E-40DD-AFC4-6F175D3DCCD1}">
              <a14:hiddenFill xmlns:a14="http://schemas.microsoft.com/office/drawing/2010/main">
                <a:solidFill>
                  <a:srgbClr val="FFFFFF"/>
                </a:solidFill>
              </a14:hiddenFill>
            </a:ext>
          </a:extLst>
        </p:spPr>
      </p:pic>
      <p:sp>
        <p:nvSpPr>
          <p:cNvPr id="2" name="Prostokąt 1">
            <a:extLst>
              <a:ext uri="{FF2B5EF4-FFF2-40B4-BE49-F238E27FC236}">
                <a16:creationId xmlns:a16="http://schemas.microsoft.com/office/drawing/2014/main" id="{6D6683BC-A288-4A01-8266-2C1C8E4E547E}"/>
              </a:ext>
            </a:extLst>
          </p:cNvPr>
          <p:cNvSpPr/>
          <p:nvPr/>
        </p:nvSpPr>
        <p:spPr>
          <a:xfrm>
            <a:off x="1449895" y="5653809"/>
            <a:ext cx="9289032" cy="369332"/>
          </a:xfrm>
          <a:prstGeom prst="rect">
            <a:avLst/>
          </a:prstGeom>
        </p:spPr>
        <p:txBody>
          <a:bodyPr wrap="square">
            <a:spAutoFit/>
          </a:bodyPr>
          <a:lstStyle/>
          <a:p>
            <a:r>
              <a:rPr lang="pl-PL" i="1" dirty="0">
                <a:solidFill>
                  <a:srgbClr val="404040"/>
                </a:solidFill>
                <a:latin typeface="Source Sans Pro" panose="020B0503030403020204" pitchFamily="34" charset="0"/>
              </a:rPr>
              <a:t>A. Inhibicja </a:t>
            </a:r>
            <a:r>
              <a:rPr lang="pl-PL" i="1" dirty="0" err="1">
                <a:solidFill>
                  <a:srgbClr val="404040"/>
                </a:solidFill>
                <a:latin typeface="Source Sans Pro" panose="020B0503030403020204" pitchFamily="34" charset="0"/>
              </a:rPr>
              <a:t>kompetycyjna</a:t>
            </a:r>
            <a:r>
              <a:rPr lang="pl-PL" i="1" dirty="0">
                <a:solidFill>
                  <a:srgbClr val="404040"/>
                </a:solidFill>
                <a:latin typeface="Source Sans Pro" panose="020B0503030403020204" pitchFamily="34" charset="0"/>
              </a:rPr>
              <a:t> (odwracalna)----- B. Inhibicja </a:t>
            </a:r>
            <a:r>
              <a:rPr lang="pl-PL" i="1" dirty="0" err="1">
                <a:solidFill>
                  <a:srgbClr val="404040"/>
                </a:solidFill>
                <a:latin typeface="Source Sans Pro" panose="020B0503030403020204" pitchFamily="34" charset="0"/>
              </a:rPr>
              <a:t>niekompetycyjna</a:t>
            </a:r>
            <a:r>
              <a:rPr lang="pl-PL" i="1" dirty="0">
                <a:solidFill>
                  <a:srgbClr val="404040"/>
                </a:solidFill>
                <a:latin typeface="Source Sans Pro" panose="020B0503030403020204" pitchFamily="34" charset="0"/>
              </a:rPr>
              <a:t> (nieodwracalna)</a:t>
            </a:r>
            <a:endParaRPr lang="pl-PL" dirty="0"/>
          </a:p>
        </p:txBody>
      </p:sp>
    </p:spTree>
    <p:extLst>
      <p:ext uri="{BB962C8B-B14F-4D97-AF65-F5344CB8AC3E}">
        <p14:creationId xmlns:p14="http://schemas.microsoft.com/office/powerpoint/2010/main" val="237408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162A35-1B5D-4688-B7DD-BBE7B50CB744}"/>
              </a:ext>
            </a:extLst>
          </p:cNvPr>
          <p:cNvSpPr>
            <a:spLocks noGrp="1"/>
          </p:cNvSpPr>
          <p:nvPr>
            <p:ph type="title"/>
          </p:nvPr>
        </p:nvSpPr>
        <p:spPr>
          <a:xfrm>
            <a:off x="8686701" y="1340769"/>
            <a:ext cx="2232248" cy="1240790"/>
          </a:xfrm>
          <a:solidFill>
            <a:schemeClr val="accent1">
              <a:lumMod val="20000"/>
              <a:lumOff val="80000"/>
            </a:schemeClr>
          </a:solidFill>
          <a:scene3d>
            <a:camera prst="orthographicFront"/>
            <a:lightRig rig="threePt" dir="t"/>
          </a:scene3d>
          <a:sp3d>
            <a:bevelT w="114300" prst="artDeco"/>
          </a:sp3d>
        </p:spPr>
        <p:txBody>
          <a:bodyPr>
            <a:normAutofit/>
          </a:bodyPr>
          <a:lstStyle/>
          <a:p>
            <a:r>
              <a:rPr lang="pl-PL" dirty="0"/>
              <a:t>Penicylina</a:t>
            </a:r>
            <a:br>
              <a:rPr lang="pl-PL" dirty="0"/>
            </a:br>
            <a:r>
              <a:rPr lang="pl-PL" dirty="0"/>
              <a:t> i bakterie</a:t>
            </a:r>
          </a:p>
        </p:txBody>
      </p:sp>
      <p:pic>
        <p:nvPicPr>
          <p:cNvPr id="12290" name="Picture 2" descr="Penicylina - zastosowanie, przeciwwskazania, skutki uboczne">
            <a:extLst>
              <a:ext uri="{FF2B5EF4-FFF2-40B4-BE49-F238E27FC236}">
                <a16:creationId xmlns:a16="http://schemas.microsoft.com/office/drawing/2014/main" id="{6E7397B2-A977-42F0-BB74-D309BA541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4028" y="3187149"/>
            <a:ext cx="3273831" cy="2178586"/>
          </a:xfrm>
          <a:prstGeom prst="rect">
            <a:avLst/>
          </a:prstGeom>
          <a:noFill/>
          <a:scene3d>
            <a:camera prst="perspectiveRelaxed"/>
            <a:lightRig rig="threePt" dir="t"/>
          </a:scene3d>
          <a:extLst>
            <a:ext uri="{909E8E84-426E-40DD-AFC4-6F175D3DCCD1}">
              <a14:hiddenFill xmlns:a14="http://schemas.microsoft.com/office/drawing/2010/main">
                <a:solidFill>
                  <a:srgbClr val="FFFFFF"/>
                </a:solidFill>
              </a14:hiddenFill>
            </a:ext>
          </a:extLst>
        </p:spPr>
      </p:pic>
      <p:sp>
        <p:nvSpPr>
          <p:cNvPr id="3" name="Prostokąt 2">
            <a:extLst>
              <a:ext uri="{FF2B5EF4-FFF2-40B4-BE49-F238E27FC236}">
                <a16:creationId xmlns:a16="http://schemas.microsoft.com/office/drawing/2014/main" id="{E6260A12-0A8B-4DCF-BAED-37DD7BCEAF4E}"/>
              </a:ext>
            </a:extLst>
          </p:cNvPr>
          <p:cNvSpPr/>
          <p:nvPr/>
        </p:nvSpPr>
        <p:spPr>
          <a:xfrm>
            <a:off x="549176" y="548680"/>
            <a:ext cx="7498112" cy="5401479"/>
          </a:xfrm>
          <a:prstGeom prst="rect">
            <a:avLst/>
          </a:prstGeom>
          <a:solidFill>
            <a:schemeClr val="tx1">
              <a:lumMod val="20000"/>
              <a:lumOff val="80000"/>
            </a:schemeClr>
          </a:solidFill>
          <a:scene3d>
            <a:camera prst="orthographicFront"/>
            <a:lightRig rig="threePt" dir="t"/>
          </a:scene3d>
          <a:sp3d>
            <a:bevelT w="114300" prst="artDeco"/>
          </a:sp3d>
        </p:spPr>
        <p:txBody>
          <a:bodyPr wrap="square">
            <a:spAutoFit/>
          </a:bodyPr>
          <a:lstStyle/>
          <a:p>
            <a:r>
              <a:rPr lang="pl-PL" sz="2300" dirty="0">
                <a:solidFill>
                  <a:srgbClr val="000000"/>
                </a:solidFill>
                <a:latin typeface="Nyala" panose="02000504070300020003" pitchFamily="2" charset="0"/>
              </a:rPr>
              <a:t>Penicylina zatrzymuje proces tworzenia się ścian bakterii, dzięki czemu te nie mogą się namnażać i giną. Dlatego penicyliny są stosowane w leczeniu chorób na tle bakteryjnym. W zależności od rodzaju penicyliny działają na określone grupy chorób. Penicyliny naturalne, będące produktami pleśni, zwalczają głównie bakterie gram-dodatnie jak </a:t>
            </a:r>
            <a:r>
              <a:rPr lang="pl-PL" sz="2300" dirty="0">
                <a:solidFill>
                  <a:srgbClr val="01ADB9"/>
                </a:solidFill>
                <a:latin typeface="Nyala" panose="02000504070300020003" pitchFamily="2" charset="0"/>
              </a:rPr>
              <a:t>gronkowce</a:t>
            </a:r>
            <a:r>
              <a:rPr lang="pl-PL" sz="2300" dirty="0">
                <a:solidFill>
                  <a:srgbClr val="000000"/>
                </a:solidFill>
                <a:latin typeface="Nyala" panose="02000504070300020003" pitchFamily="2" charset="0"/>
              </a:rPr>
              <a:t>, </a:t>
            </a:r>
            <a:r>
              <a:rPr lang="pl-PL" sz="2300" dirty="0">
                <a:solidFill>
                  <a:srgbClr val="01ADB9"/>
                </a:solidFill>
                <a:latin typeface="Nyala" panose="02000504070300020003" pitchFamily="2" charset="0"/>
              </a:rPr>
              <a:t>paciorkowce</a:t>
            </a:r>
            <a:r>
              <a:rPr lang="pl-PL" sz="2300" dirty="0">
                <a:solidFill>
                  <a:srgbClr val="000000"/>
                </a:solidFill>
                <a:latin typeface="Nyala" panose="02000504070300020003" pitchFamily="2" charset="0"/>
              </a:rPr>
              <a:t>, laseczki beztlenowe i </a:t>
            </a:r>
            <a:r>
              <a:rPr lang="pl-PL" sz="2300" dirty="0">
                <a:solidFill>
                  <a:srgbClr val="01ADB9"/>
                </a:solidFill>
                <a:latin typeface="Nyala" panose="02000504070300020003" pitchFamily="2" charset="0"/>
              </a:rPr>
              <a:t>pneumokoki</a:t>
            </a:r>
            <a:r>
              <a:rPr lang="pl-PL" sz="2300" dirty="0">
                <a:solidFill>
                  <a:srgbClr val="000000"/>
                </a:solidFill>
                <a:latin typeface="Nyala" panose="02000504070300020003" pitchFamily="2" charset="0"/>
              </a:rPr>
              <a:t> oraz niektóre bakterie gram-ujemne. Działają więc na takie choroby jak: </a:t>
            </a:r>
            <a:r>
              <a:rPr lang="pl-PL" sz="2300" dirty="0">
                <a:solidFill>
                  <a:srgbClr val="01ADB9"/>
                </a:solidFill>
                <a:latin typeface="Nyala" panose="02000504070300020003" pitchFamily="2" charset="0"/>
              </a:rPr>
              <a:t>angina</a:t>
            </a:r>
            <a:r>
              <a:rPr lang="pl-PL" sz="2300" dirty="0">
                <a:solidFill>
                  <a:srgbClr val="000000"/>
                </a:solidFill>
                <a:latin typeface="Nyala" panose="02000504070300020003" pitchFamily="2" charset="0"/>
              </a:rPr>
              <a:t>, </a:t>
            </a:r>
            <a:r>
              <a:rPr lang="pl-PL" sz="2300" dirty="0">
                <a:solidFill>
                  <a:srgbClr val="01ADB9"/>
                </a:solidFill>
                <a:latin typeface="Nyala" panose="02000504070300020003" pitchFamily="2" charset="0"/>
              </a:rPr>
              <a:t>zapalenie płuc</a:t>
            </a:r>
            <a:r>
              <a:rPr lang="pl-PL" sz="2300" dirty="0">
                <a:solidFill>
                  <a:srgbClr val="000000"/>
                </a:solidFill>
                <a:latin typeface="Nyala" panose="02000504070300020003" pitchFamily="2" charset="0"/>
              </a:rPr>
              <a:t>, </a:t>
            </a:r>
            <a:r>
              <a:rPr lang="pl-PL" sz="2300" dirty="0">
                <a:solidFill>
                  <a:srgbClr val="01ADB9"/>
                </a:solidFill>
                <a:latin typeface="Nyala" panose="02000504070300020003" pitchFamily="2" charset="0"/>
              </a:rPr>
              <a:t>zapalenie zatok obocznych nosa</a:t>
            </a:r>
            <a:r>
              <a:rPr lang="pl-PL" sz="2300" dirty="0">
                <a:solidFill>
                  <a:srgbClr val="000000"/>
                </a:solidFill>
                <a:latin typeface="Nyala" panose="02000504070300020003" pitchFamily="2" charset="0"/>
              </a:rPr>
              <a:t>, </a:t>
            </a:r>
            <a:r>
              <a:rPr lang="pl-PL" sz="2300" dirty="0">
                <a:solidFill>
                  <a:srgbClr val="01ADB9"/>
                </a:solidFill>
                <a:latin typeface="Nyala" panose="02000504070300020003" pitchFamily="2" charset="0"/>
              </a:rPr>
              <a:t>zapalenie migdałków</a:t>
            </a:r>
            <a:r>
              <a:rPr lang="pl-PL" sz="2300" dirty="0">
                <a:solidFill>
                  <a:srgbClr val="000000"/>
                </a:solidFill>
                <a:latin typeface="Nyala" panose="02000504070300020003" pitchFamily="2" charset="0"/>
              </a:rPr>
              <a:t>, powikłania ropne po zabiegach,</a:t>
            </a:r>
            <a:r>
              <a:rPr lang="pl-PL" sz="2300" dirty="0">
                <a:solidFill>
                  <a:srgbClr val="01ADB9"/>
                </a:solidFill>
                <a:latin typeface="Nyala" panose="02000504070300020003" pitchFamily="2" charset="0"/>
              </a:rPr>
              <a:t> kiła</a:t>
            </a:r>
            <a:r>
              <a:rPr lang="pl-PL" sz="2300" dirty="0">
                <a:solidFill>
                  <a:srgbClr val="000000"/>
                </a:solidFill>
                <a:latin typeface="Nyala" panose="02000504070300020003" pitchFamily="2" charset="0"/>
              </a:rPr>
              <a:t>, </a:t>
            </a:r>
            <a:r>
              <a:rPr lang="pl-PL" sz="2300" dirty="0">
                <a:solidFill>
                  <a:srgbClr val="00B0F0"/>
                </a:solidFill>
                <a:latin typeface="Nyala" panose="02000504070300020003" pitchFamily="2" charset="0"/>
              </a:rPr>
              <a:t>rzeżączka</a:t>
            </a:r>
            <a:r>
              <a:rPr lang="pl-PL" sz="2300" dirty="0">
                <a:solidFill>
                  <a:srgbClr val="000000"/>
                </a:solidFill>
                <a:latin typeface="Nyala" panose="02000504070300020003" pitchFamily="2" charset="0"/>
              </a:rPr>
              <a:t>. Stosowane są także w profilaktyce choroby reumatycznej. Penicyliny półsyntetyczne zwalczają paciorkowce, pneumokoki, dwoinki </a:t>
            </a:r>
            <a:r>
              <a:rPr lang="pl-PL" sz="2300" dirty="0">
                <a:solidFill>
                  <a:srgbClr val="01ADB9"/>
                </a:solidFill>
                <a:latin typeface="Nyala" panose="02000504070300020003" pitchFamily="2" charset="0"/>
              </a:rPr>
              <a:t>rzeżączki</a:t>
            </a:r>
            <a:r>
              <a:rPr lang="pl-PL" sz="2300" dirty="0">
                <a:solidFill>
                  <a:srgbClr val="000000"/>
                </a:solidFill>
                <a:latin typeface="Nyala" panose="02000504070300020003" pitchFamily="2" charset="0"/>
              </a:rPr>
              <a:t>, bakterie odpowiedzialne za </a:t>
            </a:r>
            <a:r>
              <a:rPr lang="pl-PL" sz="2300" dirty="0">
                <a:solidFill>
                  <a:srgbClr val="01ADB9"/>
                </a:solidFill>
                <a:latin typeface="Nyala" panose="02000504070300020003" pitchFamily="2" charset="0"/>
              </a:rPr>
              <a:t>boreliozę</a:t>
            </a:r>
            <a:r>
              <a:rPr lang="pl-PL" sz="2300" dirty="0">
                <a:solidFill>
                  <a:srgbClr val="000000"/>
                </a:solidFill>
                <a:latin typeface="Nyala" panose="02000504070300020003" pitchFamily="2" charset="0"/>
              </a:rPr>
              <a:t>, bakterie Escherichia Coli, Salmonella. Penicyliny skojarzone z inhibitorami β-</a:t>
            </a:r>
            <a:r>
              <a:rPr lang="pl-PL" sz="2300" dirty="0" err="1">
                <a:solidFill>
                  <a:srgbClr val="000000"/>
                </a:solidFill>
                <a:latin typeface="Nyala" panose="02000504070300020003" pitchFamily="2" charset="0"/>
              </a:rPr>
              <a:t>laktamaz</a:t>
            </a:r>
            <a:r>
              <a:rPr lang="pl-PL" sz="2300" dirty="0">
                <a:solidFill>
                  <a:srgbClr val="000000"/>
                </a:solidFill>
                <a:latin typeface="Nyala" panose="02000504070300020003" pitchFamily="2" charset="0"/>
              </a:rPr>
              <a:t> mają najszersze spektrum działania przeciwbakteryjnego</a:t>
            </a:r>
            <a:r>
              <a:rPr lang="pl-PL" sz="2200" dirty="0">
                <a:solidFill>
                  <a:srgbClr val="000000"/>
                </a:solidFill>
                <a:latin typeface="Nyala" panose="02000504070300020003" pitchFamily="2" charset="0"/>
              </a:rPr>
              <a:t>.</a:t>
            </a:r>
            <a:endParaRPr lang="pl-PL" sz="2200" dirty="0">
              <a:latin typeface="Nyala" panose="02000504070300020003" pitchFamily="2" charset="0"/>
            </a:endParaRPr>
          </a:p>
        </p:txBody>
      </p:sp>
    </p:spTree>
    <p:extLst>
      <p:ext uri="{BB962C8B-B14F-4D97-AF65-F5344CB8AC3E}">
        <p14:creationId xmlns:p14="http://schemas.microsoft.com/office/powerpoint/2010/main" val="2390711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D5D504-DC48-4869-B7B3-29A7B90B41AD}"/>
              </a:ext>
            </a:extLst>
          </p:cNvPr>
          <p:cNvSpPr>
            <a:spLocks noGrp="1"/>
          </p:cNvSpPr>
          <p:nvPr>
            <p:ph type="title"/>
          </p:nvPr>
        </p:nvSpPr>
        <p:spPr>
          <a:xfrm>
            <a:off x="1892451" y="476672"/>
            <a:ext cx="8403921" cy="1296144"/>
          </a:xfrm>
          <a:solidFill>
            <a:schemeClr val="bg1">
              <a:lumMod val="85000"/>
            </a:schemeClr>
          </a:solidFill>
          <a:scene3d>
            <a:camera prst="orthographicFront"/>
            <a:lightRig rig="threePt" dir="t"/>
          </a:scene3d>
          <a:sp3d>
            <a:bevelT w="114300" prst="artDeco"/>
          </a:sp3d>
        </p:spPr>
        <p:txBody>
          <a:bodyPr>
            <a:normAutofit/>
          </a:bodyPr>
          <a:lstStyle/>
          <a:p>
            <a:r>
              <a:rPr lang="pl-PL" dirty="0"/>
              <a:t>Regulacja przebiegu szlaków metabolicznych</a:t>
            </a:r>
            <a:br>
              <a:rPr lang="pl-PL" dirty="0"/>
            </a:br>
            <a:endParaRPr lang="pl-PL" dirty="0"/>
          </a:p>
        </p:txBody>
      </p:sp>
      <p:sp>
        <p:nvSpPr>
          <p:cNvPr id="3" name="pole tekstowe 2">
            <a:extLst>
              <a:ext uri="{FF2B5EF4-FFF2-40B4-BE49-F238E27FC236}">
                <a16:creationId xmlns:a16="http://schemas.microsoft.com/office/drawing/2014/main" id="{8D3B11D0-9ED9-4A2A-AC7F-FC44DE23886C}"/>
              </a:ext>
            </a:extLst>
          </p:cNvPr>
          <p:cNvSpPr txBox="1"/>
          <p:nvPr/>
        </p:nvSpPr>
        <p:spPr>
          <a:xfrm>
            <a:off x="477788" y="1988840"/>
            <a:ext cx="11017224" cy="4524315"/>
          </a:xfrm>
          <a:prstGeom prst="rect">
            <a:avLst/>
          </a:prstGeom>
          <a:solidFill>
            <a:schemeClr val="tx1">
              <a:lumMod val="20000"/>
              <a:lumOff val="80000"/>
            </a:schemeClr>
          </a:solidFill>
          <a:scene3d>
            <a:camera prst="orthographicFront"/>
            <a:lightRig rig="threePt" dir="t"/>
          </a:scene3d>
          <a:sp3d>
            <a:bevelT w="114300" prst="artDeco"/>
          </a:sp3d>
        </p:spPr>
        <p:txBody>
          <a:bodyPr wrap="square" rtlCol="0">
            <a:spAutoFit/>
          </a:bodyPr>
          <a:lstStyle/>
          <a:p>
            <a:r>
              <a:rPr lang="pl-PL" sz="2400" dirty="0"/>
              <a:t>Szlaki metaboliczne składają się z ciągu reakcji enzymatycznych, z których każda jest katalizowana przez odpowiedni enzym. </a:t>
            </a:r>
          </a:p>
          <a:p>
            <a:r>
              <a:rPr lang="pl-PL" sz="2400" dirty="0"/>
              <a:t>Takie wieloetapowe przemiany enzymatyczne wymagają sporego nakładu energetycznego  ze strony komórki. </a:t>
            </a:r>
          </a:p>
          <a:p>
            <a:endParaRPr lang="pl-PL" sz="2400" dirty="0"/>
          </a:p>
          <a:p>
            <a:r>
              <a:rPr lang="pl-PL" sz="2400" dirty="0"/>
              <a:t>Dlatego aby uniknąć niepotrzebnych strat energii, enzym katalizujący  pierwszy etap  szlaku jest zwykle hamowany przez produkt ostatniej reakcji szlaku . </a:t>
            </a:r>
          </a:p>
          <a:p>
            <a:endParaRPr lang="pl-PL" sz="2400" dirty="0"/>
          </a:p>
          <a:p>
            <a:r>
              <a:rPr lang="pl-PL" sz="2400" dirty="0"/>
              <a:t>Taki rodzaj regulacji enzymatycznej, w którym końcowy  produkt jest inhibitorem enzymu wcześniejszego etapu, jest nazywany</a:t>
            </a:r>
          </a:p>
          <a:p>
            <a:r>
              <a:rPr lang="pl-PL" sz="2400" dirty="0"/>
              <a:t>- </a:t>
            </a:r>
            <a:r>
              <a:rPr lang="pl-PL" sz="2400" dirty="0">
                <a:solidFill>
                  <a:srgbClr val="FF0000"/>
                </a:solidFill>
              </a:rPr>
              <a:t>hamowaniem ( inhibicją</a:t>
            </a:r>
            <a:r>
              <a:rPr lang="pl-PL" sz="2400" dirty="0"/>
              <a:t>) przez sprzężenie zwrotne </a:t>
            </a:r>
          </a:p>
          <a:p>
            <a:r>
              <a:rPr lang="pl-PL" sz="2400" dirty="0"/>
              <a:t>-lub ujemnym sprzężeniem zwrotnym</a:t>
            </a:r>
          </a:p>
        </p:txBody>
      </p:sp>
    </p:spTree>
    <p:extLst>
      <p:ext uri="{BB962C8B-B14F-4D97-AF65-F5344CB8AC3E}">
        <p14:creationId xmlns:p14="http://schemas.microsoft.com/office/powerpoint/2010/main" val="98613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6B95B5-E1E4-4DEF-8863-8EF09486C927}"/>
              </a:ext>
            </a:extLst>
          </p:cNvPr>
          <p:cNvSpPr>
            <a:spLocks noGrp="1"/>
          </p:cNvSpPr>
          <p:nvPr>
            <p:ph type="title"/>
          </p:nvPr>
        </p:nvSpPr>
        <p:spPr>
          <a:xfrm>
            <a:off x="1701924" y="440207"/>
            <a:ext cx="8320289" cy="619472"/>
          </a:xfrm>
          <a:solidFill>
            <a:schemeClr val="bg1">
              <a:lumMod val="85000"/>
            </a:schemeClr>
          </a:solidFill>
        </p:spPr>
        <p:txBody>
          <a:bodyPr/>
          <a:lstStyle/>
          <a:p>
            <a:r>
              <a:rPr lang="pl-PL" dirty="0"/>
              <a:t>Temat lekcji: Regulacja aktywności enzymów</a:t>
            </a:r>
          </a:p>
        </p:txBody>
      </p:sp>
      <p:sp>
        <p:nvSpPr>
          <p:cNvPr id="3" name="pole tekstowe 2">
            <a:extLst>
              <a:ext uri="{FF2B5EF4-FFF2-40B4-BE49-F238E27FC236}">
                <a16:creationId xmlns:a16="http://schemas.microsoft.com/office/drawing/2014/main" id="{7BDBA24A-C28E-4C87-AF39-650E469AC6A8}"/>
              </a:ext>
            </a:extLst>
          </p:cNvPr>
          <p:cNvSpPr txBox="1"/>
          <p:nvPr/>
        </p:nvSpPr>
        <p:spPr>
          <a:xfrm>
            <a:off x="837828" y="1167484"/>
            <a:ext cx="10873208" cy="646331"/>
          </a:xfrm>
          <a:prstGeom prst="rect">
            <a:avLst/>
          </a:prstGeom>
          <a:solidFill>
            <a:schemeClr val="accent1">
              <a:lumMod val="40000"/>
              <a:lumOff val="60000"/>
            </a:schemeClr>
          </a:solidFill>
        </p:spPr>
        <p:txBody>
          <a:bodyPr wrap="square" rtlCol="0">
            <a:spAutoFit/>
          </a:bodyPr>
          <a:lstStyle/>
          <a:p>
            <a:r>
              <a:rPr lang="pl-PL" dirty="0"/>
              <a:t>1.   Regulacja działania enzymów może się odbywać poprzez aktywację i inhibicję, ujemne sprzężenie zwrotne oraz czynniki środowiska tj. temperatura, </a:t>
            </a:r>
            <a:r>
              <a:rPr lang="pl-PL" dirty="0" err="1"/>
              <a:t>pH</a:t>
            </a:r>
            <a:r>
              <a:rPr lang="pl-PL" dirty="0"/>
              <a:t> środowiska oraz stężenie substratu</a:t>
            </a:r>
          </a:p>
        </p:txBody>
      </p:sp>
      <p:sp>
        <p:nvSpPr>
          <p:cNvPr id="4" name="pole tekstowe 3">
            <a:extLst>
              <a:ext uri="{FF2B5EF4-FFF2-40B4-BE49-F238E27FC236}">
                <a16:creationId xmlns:a16="http://schemas.microsoft.com/office/drawing/2014/main" id="{D04C5E15-9A3D-436B-963D-30F77B8A619B}"/>
              </a:ext>
            </a:extLst>
          </p:cNvPr>
          <p:cNvSpPr txBox="1"/>
          <p:nvPr/>
        </p:nvSpPr>
        <p:spPr>
          <a:xfrm>
            <a:off x="817916" y="1975217"/>
            <a:ext cx="10893120" cy="646331"/>
          </a:xfrm>
          <a:prstGeom prst="rect">
            <a:avLst/>
          </a:prstGeom>
          <a:solidFill>
            <a:schemeClr val="bg1">
              <a:lumMod val="85000"/>
            </a:schemeClr>
          </a:solidFill>
        </p:spPr>
        <p:txBody>
          <a:bodyPr wrap="square" rtlCol="0">
            <a:spAutoFit/>
          </a:bodyPr>
          <a:lstStyle/>
          <a:p>
            <a:r>
              <a:rPr lang="pl-PL" dirty="0"/>
              <a:t>2. Aktywatory to związki , które pobudzają działanie enzymów, a inhibitory to związki , które hamują działanie enzymów.</a:t>
            </a:r>
          </a:p>
        </p:txBody>
      </p:sp>
      <p:sp>
        <p:nvSpPr>
          <p:cNvPr id="5" name="pole tekstowe 4">
            <a:extLst>
              <a:ext uri="{FF2B5EF4-FFF2-40B4-BE49-F238E27FC236}">
                <a16:creationId xmlns:a16="http://schemas.microsoft.com/office/drawing/2014/main" id="{AD88243C-F378-4641-A571-F53BDD2627CE}"/>
              </a:ext>
            </a:extLst>
          </p:cNvPr>
          <p:cNvSpPr txBox="1"/>
          <p:nvPr/>
        </p:nvSpPr>
        <p:spPr>
          <a:xfrm>
            <a:off x="801824" y="2782752"/>
            <a:ext cx="10909212" cy="369332"/>
          </a:xfrm>
          <a:prstGeom prst="rect">
            <a:avLst/>
          </a:prstGeom>
          <a:solidFill>
            <a:schemeClr val="accent1">
              <a:lumMod val="40000"/>
              <a:lumOff val="60000"/>
            </a:schemeClr>
          </a:solidFill>
        </p:spPr>
        <p:txBody>
          <a:bodyPr wrap="square" rtlCol="0">
            <a:spAutoFit/>
          </a:bodyPr>
          <a:lstStyle/>
          <a:p>
            <a:r>
              <a:rPr lang="pl-PL" dirty="0"/>
              <a:t>3. Ujemne sprzężenie zwrotne polega na hamowaniu szlaku metabolicznego przez produkt końcowy. </a:t>
            </a:r>
          </a:p>
        </p:txBody>
      </p:sp>
      <p:sp>
        <p:nvSpPr>
          <p:cNvPr id="6" name="pole tekstowe 5">
            <a:extLst>
              <a:ext uri="{FF2B5EF4-FFF2-40B4-BE49-F238E27FC236}">
                <a16:creationId xmlns:a16="http://schemas.microsoft.com/office/drawing/2014/main" id="{83081926-4A55-4CD4-A75A-60E1DE2D47C5}"/>
              </a:ext>
            </a:extLst>
          </p:cNvPr>
          <p:cNvSpPr txBox="1"/>
          <p:nvPr/>
        </p:nvSpPr>
        <p:spPr>
          <a:xfrm>
            <a:off x="817916" y="3338032"/>
            <a:ext cx="10893120" cy="646331"/>
          </a:xfrm>
          <a:prstGeom prst="rect">
            <a:avLst/>
          </a:prstGeom>
          <a:solidFill>
            <a:schemeClr val="bg1">
              <a:lumMod val="85000"/>
            </a:schemeClr>
          </a:solidFill>
        </p:spPr>
        <p:txBody>
          <a:bodyPr wrap="square" rtlCol="0">
            <a:spAutoFit/>
          </a:bodyPr>
          <a:lstStyle/>
          <a:p>
            <a:r>
              <a:rPr lang="pl-PL" dirty="0"/>
              <a:t>4. Enzymy zwykle działają w określonym przedziale temperatury. Wyższa temperatura początkowo zwiększa szybkość reakcji, jednak zbyt wysoka powoduje denaturację enzymów.</a:t>
            </a:r>
          </a:p>
        </p:txBody>
      </p:sp>
      <p:sp>
        <p:nvSpPr>
          <p:cNvPr id="7" name="pole tekstowe 6">
            <a:extLst>
              <a:ext uri="{FF2B5EF4-FFF2-40B4-BE49-F238E27FC236}">
                <a16:creationId xmlns:a16="http://schemas.microsoft.com/office/drawing/2014/main" id="{FF8176B7-81D0-4EE2-9EF9-A9AEA9643CBE}"/>
              </a:ext>
            </a:extLst>
          </p:cNvPr>
          <p:cNvSpPr txBox="1"/>
          <p:nvPr/>
        </p:nvSpPr>
        <p:spPr>
          <a:xfrm>
            <a:off x="817916" y="4170311"/>
            <a:ext cx="10893120" cy="646331"/>
          </a:xfrm>
          <a:prstGeom prst="rect">
            <a:avLst/>
          </a:prstGeom>
          <a:solidFill>
            <a:schemeClr val="accent1">
              <a:lumMod val="40000"/>
              <a:lumOff val="60000"/>
            </a:schemeClr>
          </a:solidFill>
        </p:spPr>
        <p:txBody>
          <a:bodyPr wrap="square" rtlCol="0">
            <a:spAutoFit/>
          </a:bodyPr>
          <a:lstStyle/>
          <a:p>
            <a:r>
              <a:rPr lang="pl-PL" dirty="0"/>
              <a:t>5. Enzymy różnią się optymalnym </a:t>
            </a:r>
            <a:r>
              <a:rPr lang="pl-PL" dirty="0" err="1"/>
              <a:t>pH</a:t>
            </a:r>
            <a:r>
              <a:rPr lang="pl-PL" dirty="0"/>
              <a:t> działania. Dla wielu enzymów wynosi ono 7. Niektóre enzymy np. w procesie trawienia , działają  w środowisku o odczynie kwaśnym lub zasadowym.</a:t>
            </a:r>
          </a:p>
        </p:txBody>
      </p:sp>
      <p:sp>
        <p:nvSpPr>
          <p:cNvPr id="8" name="pole tekstowe 7">
            <a:extLst>
              <a:ext uri="{FF2B5EF4-FFF2-40B4-BE49-F238E27FC236}">
                <a16:creationId xmlns:a16="http://schemas.microsoft.com/office/drawing/2014/main" id="{A129185B-7744-4269-934E-1A5FC5F62D7C}"/>
              </a:ext>
            </a:extLst>
          </p:cNvPr>
          <p:cNvSpPr txBox="1"/>
          <p:nvPr/>
        </p:nvSpPr>
        <p:spPr>
          <a:xfrm>
            <a:off x="1158499" y="5013176"/>
            <a:ext cx="9751060" cy="504056"/>
          </a:xfrm>
          <a:prstGeom prst="rect">
            <a:avLst/>
          </a:prstGeom>
          <a:noFill/>
        </p:spPr>
        <p:txBody>
          <a:bodyPr wrap="square" rtlCol="0">
            <a:spAutoFit/>
          </a:bodyPr>
          <a:lstStyle/>
          <a:p>
            <a:endParaRPr lang="pl-PL" dirty="0"/>
          </a:p>
        </p:txBody>
      </p:sp>
      <p:sp>
        <p:nvSpPr>
          <p:cNvPr id="9" name="pole tekstowe 8">
            <a:extLst>
              <a:ext uri="{FF2B5EF4-FFF2-40B4-BE49-F238E27FC236}">
                <a16:creationId xmlns:a16="http://schemas.microsoft.com/office/drawing/2014/main" id="{716EC64D-DE3C-4493-B013-86C5DCA2D93F}"/>
              </a:ext>
            </a:extLst>
          </p:cNvPr>
          <p:cNvSpPr txBox="1"/>
          <p:nvPr/>
        </p:nvSpPr>
        <p:spPr>
          <a:xfrm>
            <a:off x="837828" y="5086713"/>
            <a:ext cx="10873208" cy="646331"/>
          </a:xfrm>
          <a:prstGeom prst="rect">
            <a:avLst/>
          </a:prstGeom>
          <a:solidFill>
            <a:schemeClr val="bg1">
              <a:lumMod val="85000"/>
            </a:schemeClr>
          </a:solidFill>
        </p:spPr>
        <p:txBody>
          <a:bodyPr wrap="square" rtlCol="0">
            <a:spAutoFit/>
          </a:bodyPr>
          <a:lstStyle/>
          <a:p>
            <a:r>
              <a:rPr lang="pl-PL" dirty="0"/>
              <a:t>6.Niskie stężenie substratu ogranicza szybkość reakcji enzymatycznej. Zwiększenie stężenia substratu przyspiesza przebieg reakcji enzymatycznej aż do osiągnięcia szybkości maksymalnej </a:t>
            </a:r>
          </a:p>
        </p:txBody>
      </p:sp>
    </p:spTree>
    <p:extLst>
      <p:ext uri="{BB962C8B-B14F-4D97-AF65-F5344CB8AC3E}">
        <p14:creationId xmlns:p14="http://schemas.microsoft.com/office/powerpoint/2010/main" val="2076677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7F26580-3EF6-48E8-B708-7B5DABAD44B9}"/>
              </a:ext>
            </a:extLst>
          </p:cNvPr>
          <p:cNvSpPr/>
          <p:nvPr/>
        </p:nvSpPr>
        <p:spPr>
          <a:xfrm>
            <a:off x="898844" y="5445224"/>
            <a:ext cx="10153128" cy="646331"/>
          </a:xfrm>
          <a:prstGeom prst="rect">
            <a:avLst/>
          </a:prstGeom>
        </p:spPr>
        <p:txBody>
          <a:bodyPr wrap="square">
            <a:spAutoFit/>
          </a:bodyPr>
          <a:lstStyle/>
          <a:p>
            <a:r>
              <a:rPr lang="pl-PL" dirty="0"/>
              <a:t>https://upload.wikimedia.org/wikipedia/commons/thumb/8/8f/Katalizowanie_reakcji_przez_enzymy.svg/450px-Katalizowanie_reakcji_przez_enzymy.svg.png</a:t>
            </a:r>
          </a:p>
        </p:txBody>
      </p:sp>
      <p:sp>
        <p:nvSpPr>
          <p:cNvPr id="4" name="Prostokąt 3">
            <a:extLst>
              <a:ext uri="{FF2B5EF4-FFF2-40B4-BE49-F238E27FC236}">
                <a16:creationId xmlns:a16="http://schemas.microsoft.com/office/drawing/2014/main" id="{5E35E1D7-2C26-410A-BAF5-83BFC032E85D}"/>
              </a:ext>
            </a:extLst>
          </p:cNvPr>
          <p:cNvSpPr/>
          <p:nvPr/>
        </p:nvSpPr>
        <p:spPr>
          <a:xfrm>
            <a:off x="899294" y="2507758"/>
            <a:ext cx="4430380" cy="923330"/>
          </a:xfrm>
          <a:prstGeom prst="rect">
            <a:avLst/>
          </a:prstGeom>
        </p:spPr>
        <p:txBody>
          <a:bodyPr wrap="none">
            <a:spAutoFit/>
          </a:bodyPr>
          <a:lstStyle/>
          <a:p>
            <a:r>
              <a:rPr lang="pl-PL" dirty="0" err="1"/>
              <a:t>biochemia.umed</a:t>
            </a:r>
            <a:r>
              <a:rPr lang="pl-PL" dirty="0"/>
              <a:t>.</a:t>
            </a:r>
          </a:p>
          <a:p>
            <a:r>
              <a:rPr lang="pl-PL" dirty="0"/>
              <a:t>E-podręczniki.pl</a:t>
            </a:r>
          </a:p>
          <a:p>
            <a:r>
              <a:rPr lang="pl-PL" dirty="0"/>
              <a:t>Podręcznik : „Biologia na czasie”, Nowa Era</a:t>
            </a:r>
          </a:p>
        </p:txBody>
      </p:sp>
      <p:sp>
        <p:nvSpPr>
          <p:cNvPr id="5" name="Prostokąt 4">
            <a:extLst>
              <a:ext uri="{FF2B5EF4-FFF2-40B4-BE49-F238E27FC236}">
                <a16:creationId xmlns:a16="http://schemas.microsoft.com/office/drawing/2014/main" id="{2AF54BF1-3C42-4B79-B771-649C257FEAD2}"/>
              </a:ext>
            </a:extLst>
          </p:cNvPr>
          <p:cNvSpPr/>
          <p:nvPr/>
        </p:nvSpPr>
        <p:spPr>
          <a:xfrm>
            <a:off x="844309" y="4568107"/>
            <a:ext cx="10297144" cy="923330"/>
          </a:xfrm>
          <a:prstGeom prst="rect">
            <a:avLst/>
          </a:prstGeom>
        </p:spPr>
        <p:txBody>
          <a:bodyPr wrap="square">
            <a:spAutoFit/>
          </a:bodyPr>
          <a:lstStyle/>
          <a:p>
            <a:r>
              <a:rPr lang="pl-PL" dirty="0"/>
              <a:t>https://upload.wikimedia.org/wikipedia/commons/thumb/9/99/Michaelis-Menten_saturation_curve_of_an_enzyme_reaction.svg/350px-Michaelis-Menten_saturation_curve_of_an_enzyme_reaction.svg.png</a:t>
            </a:r>
          </a:p>
        </p:txBody>
      </p:sp>
      <p:sp>
        <p:nvSpPr>
          <p:cNvPr id="8" name="Prostokąt 7">
            <a:extLst>
              <a:ext uri="{FF2B5EF4-FFF2-40B4-BE49-F238E27FC236}">
                <a16:creationId xmlns:a16="http://schemas.microsoft.com/office/drawing/2014/main" id="{158A1210-F32B-4A22-8322-33986207CFF4}"/>
              </a:ext>
            </a:extLst>
          </p:cNvPr>
          <p:cNvSpPr/>
          <p:nvPr/>
        </p:nvSpPr>
        <p:spPr>
          <a:xfrm>
            <a:off x="891401" y="3944883"/>
            <a:ext cx="3443187" cy="369332"/>
          </a:xfrm>
          <a:prstGeom prst="rect">
            <a:avLst/>
          </a:prstGeom>
        </p:spPr>
        <p:txBody>
          <a:bodyPr wrap="none">
            <a:spAutoFit/>
          </a:bodyPr>
          <a:lstStyle/>
          <a:p>
            <a:r>
              <a:rPr lang="pl-PL" dirty="0"/>
              <a:t>https://www.edziecko.pl/rodzice</a:t>
            </a:r>
          </a:p>
        </p:txBody>
      </p:sp>
      <p:sp>
        <p:nvSpPr>
          <p:cNvPr id="3" name="Prostokąt 2">
            <a:extLst>
              <a:ext uri="{FF2B5EF4-FFF2-40B4-BE49-F238E27FC236}">
                <a16:creationId xmlns:a16="http://schemas.microsoft.com/office/drawing/2014/main" id="{E1A3B86C-FFE6-4EA2-A0C2-4C48E6315EDF}"/>
              </a:ext>
            </a:extLst>
          </p:cNvPr>
          <p:cNvSpPr/>
          <p:nvPr/>
        </p:nvSpPr>
        <p:spPr>
          <a:xfrm>
            <a:off x="875320" y="3344765"/>
            <a:ext cx="10081121" cy="646331"/>
          </a:xfrm>
          <a:prstGeom prst="rect">
            <a:avLst/>
          </a:prstGeom>
        </p:spPr>
        <p:txBody>
          <a:bodyPr wrap="square">
            <a:spAutoFit/>
          </a:bodyPr>
          <a:lstStyle/>
          <a:p>
            <a:r>
              <a:rPr lang="pl-PL" dirty="0"/>
              <a:t>https://i2.wp.com/biol-med.com/wp-content/uploads/2019/09/enzyme-inhibition.png?w=450&amp;ssl=1</a:t>
            </a:r>
          </a:p>
        </p:txBody>
      </p:sp>
      <p:sp>
        <p:nvSpPr>
          <p:cNvPr id="6" name="pole tekstowe 5">
            <a:extLst>
              <a:ext uri="{FF2B5EF4-FFF2-40B4-BE49-F238E27FC236}">
                <a16:creationId xmlns:a16="http://schemas.microsoft.com/office/drawing/2014/main" id="{D2403F20-CD54-486D-9472-9E432AAF28FA}"/>
              </a:ext>
            </a:extLst>
          </p:cNvPr>
          <p:cNvSpPr txBox="1"/>
          <p:nvPr/>
        </p:nvSpPr>
        <p:spPr>
          <a:xfrm>
            <a:off x="1053852" y="1869192"/>
            <a:ext cx="7056784" cy="707886"/>
          </a:xfrm>
          <a:prstGeom prst="rect">
            <a:avLst/>
          </a:prstGeom>
          <a:noFill/>
        </p:spPr>
        <p:txBody>
          <a:bodyPr wrap="square" rtlCol="0">
            <a:spAutoFit/>
          </a:bodyPr>
          <a:lstStyle/>
          <a:p>
            <a:r>
              <a:rPr lang="pl-PL" sz="4000" dirty="0"/>
              <a:t>Źródła: </a:t>
            </a:r>
          </a:p>
        </p:txBody>
      </p:sp>
    </p:spTree>
    <p:extLst>
      <p:ext uri="{BB962C8B-B14F-4D97-AF65-F5344CB8AC3E}">
        <p14:creationId xmlns:p14="http://schemas.microsoft.com/office/powerpoint/2010/main" val="24828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lasyczna książka 16: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extLst>
    <a:ext uri="{05A4C25C-085E-4340-85A3-A5531E510DB2}">
      <thm15:themeFamily xmlns:thm15="http://schemas.microsoft.com/office/thememl/2012/main" name="TF02801059.potx" id="{C5FD5170-17AC-4815-968A-FDC1AAB6E99D}" vid="{74C691A5-1550-4555-B870-169F3443F41D}"/>
    </a:ext>
  </a:extLst>
</a:theme>
</file>

<file path=ppt/theme/theme2.xml><?xml version="1.0" encoding="utf-8"?>
<a:theme xmlns:a="http://schemas.openxmlformats.org/drawingml/2006/main" name="Motyw pakietu Offic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Motyw pakietu Offic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1360476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TP102801058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706496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ED80E12-3BE9-4746-820E-FFB249F467F2}">
  <ds:schemaRefs>
    <ds:schemaRef ds:uri="4873beb7-5857-4685-be1f-d57550cc96cc"/>
    <ds:schemaRef ds:uri="http://schemas.microsoft.com/office/2006/documentManagement/types"/>
    <ds:schemaRef ds:uri="http://purl.org/dc/dcmitype/"/>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83ED4759-CFDD-43F0-817C-11D919719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003AC8-209A-4321-A17C-1B7A20643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Prezentacja w stylu klasycznej książki związana z edukacją (panoramiczna)</Template>
  <TotalTime>1829</TotalTime>
  <Words>4370</Words>
  <Application>Microsoft Office PowerPoint</Application>
  <PresentationFormat>Niestandardowy</PresentationFormat>
  <Paragraphs>328</Paragraphs>
  <Slides>51</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51</vt:i4>
      </vt:variant>
    </vt:vector>
  </HeadingPairs>
  <TitlesOfParts>
    <vt:vector size="58" baseType="lpstr">
      <vt:lpstr>Arial</vt:lpstr>
      <vt:lpstr>Constantia</vt:lpstr>
      <vt:lpstr>Nyala</vt:lpstr>
      <vt:lpstr>Poppins</vt:lpstr>
      <vt:lpstr>Source Sans Pro</vt:lpstr>
      <vt:lpstr>Wingdings</vt:lpstr>
      <vt:lpstr>Klasyczna książka 16:9</vt:lpstr>
      <vt:lpstr>Enzymy </vt:lpstr>
      <vt:lpstr>NP. ZWIĄZKI tj. SKROBIA W WYNIKU DZIŁANIA ENZYMÓW ROZKLADANE SĄ NA ZWIĄZKI PROSTE NP. GLUKOZĘ. </vt:lpstr>
      <vt:lpstr>BUDOWA ENZYMÓW </vt:lpstr>
      <vt:lpstr>Prezentacja programu PowerPoint</vt:lpstr>
      <vt:lpstr>Jak działają enzymy?</vt:lpstr>
      <vt:lpstr>W JAKI SPOSÓB ENZYMY PRZYSPIESZAJĄ PRZEBIEG REAKCJI  CHEMICZNEJ ?</vt:lpstr>
      <vt:lpstr>Wpływ enzymów ze świeżego ananasa na białka zawarte w żelatynie</vt:lpstr>
      <vt:lpstr>Zanikający enzym, czyli dlaczego po mleku boli brzuch</vt:lpstr>
      <vt:lpstr>Jak są regulowane reakcje enzymatyczne?</vt:lpstr>
      <vt:lpstr>Jak enzymy są „włączane” i „wyłączane”?</vt:lpstr>
      <vt:lpstr>Prezentacja programu PowerPoint</vt:lpstr>
      <vt:lpstr>Prezentacja programu PowerPoint</vt:lpstr>
      <vt:lpstr>Regulacja szlaków metabolicznych -tworzą go następujące po sobie reakcje, przy czym produkt jednej reakcji jest substratem drugiej.  Każda z tych reakcji zachodzi z udziałem innego enzymu.  Szlaki metaboliczne wymagają dużych nakładów energii.   Aby jej nie tracić, są odpowiednio regulowane.   Jednym ze sposobów regulacji szlaków jest ujemne sprzężenie zwrotne. Polega ono na hamowaniu działania katalizującego pierwszy etap szlaku przez produkt ostatniej reakcji danego szlaku.  Mechanizm ten zabezpiecza komórkę przed niepotrzebnym nagromadzeniem się produktów. </vt:lpstr>
      <vt:lpstr>Wpływ czynników fizykochemicznych na działanie enzymów:</vt:lpstr>
      <vt:lpstr>Wartość pH</vt:lpstr>
      <vt:lpstr>Stężenie substratu</vt:lpstr>
      <vt:lpstr>Ciekawostka: </vt:lpstr>
      <vt:lpstr>Badanie wpływu wysokiej temperatury na aktywność katalazy w bulwach ziemniaka</vt:lpstr>
      <vt:lpstr>Przebieg doświadczenia:  1. Obierz ziemniak i zetrzyj go na tarce 2.Do obu probówek za pomocą pipety wlej 2 ml. soku z ziemniaka. 3. Umieść probówkę I nad palnikiem i doprowadź jej zawartość do wrzenia. 4. Pozostaw probówkę I do ostygnięcia. 5. Do obu probówek dodaj po kilka kropli wody utlenionej. 6. Obserwuj zachodzące zmiany.  </vt:lpstr>
      <vt:lpstr>Inhibitory - trucizny i leki </vt:lpstr>
      <vt:lpstr>Temat lekcji: Regulacja aktywności enzymów</vt:lpstr>
      <vt:lpstr>Prezentacja programu PowerPoint</vt:lpstr>
      <vt:lpstr>Budowa i działanie enzymów Regulacja działalności enzymów</vt:lpstr>
      <vt:lpstr>Prezentacja programu PowerPoint</vt:lpstr>
      <vt:lpstr>Prezentacja programu PowerPoint</vt:lpstr>
      <vt:lpstr>Prezentacja programu PowerPoint</vt:lpstr>
      <vt:lpstr>Prezentacja programu PowerPoint</vt:lpstr>
      <vt:lpstr>Enzymy </vt:lpstr>
      <vt:lpstr>NAZEWNICTWO I KLASYFIKACJA ENZYMÓW</vt:lpstr>
      <vt:lpstr>Właściwości enzymów </vt:lpstr>
      <vt:lpstr>Klasyfikacja enzymów</vt:lpstr>
      <vt:lpstr>Swoistość substratowa enzymów</vt:lpstr>
      <vt:lpstr>Kataliza enzymatyczna – mechanizm działania enzymów</vt:lpstr>
      <vt:lpstr>Modele powstawania kompleksu enzym - substrat</vt:lpstr>
      <vt:lpstr>Prezentacja programu PowerPoint</vt:lpstr>
      <vt:lpstr>Aby organizm mógł prawidłowo funkcjonować, musi mieć stały dostęp do wszystkich potrzebnych mu związków. Są one wytwarzane w reakcjach katalizowanych przez enzymy. Dlatego za właściwe miejsce oraz ilość powstających związków odpowiadają czynniki regulujące szybkość, przebieg i miejsce zachodzenia reakcji enzymatycznych.  Do czynników tych należą m.in.  -stężenie substratu -temperatura -pH środowiska -obecność aktywatorów lub inhibitorów </vt:lpstr>
      <vt:lpstr>Prezentacja programu PowerPoint</vt:lpstr>
      <vt:lpstr>Stężenia substratów większości reakcji enzymatycznych zachodzących w komórkach są utrzymywane na poziomie, który umożliwia zachodzenie reakcji enzymatycznej z szybkością równą około połowy V max.   Pozwala to zwiększyć szybkość reakcji przy nagłym wzroście stężenia substratów oraz zmniejszyć szybkość reakcji w sytuacji, gdy stężenie substratów zmaleje. Takie stężenie substratu, przy którym szybkość reakcji enzymatycznej osiąga połowę swojej szybkości maksymalnej , określa się mianem stałej Michaelisa ( KM).  Stała ta jest charakterystyczna dla danego enzymu.  Opisuje ona powinowactwo enzymu do substratu, czyli łatwość powstawania kompleksu ES. Im mniejsza wartość KM, tym większe jest powinowactwo enzymu do substratu a w konsekwencji większa efektywność działania enzymu.  </vt:lpstr>
      <vt:lpstr>Jak odczytywać informacje z krzywej Michaelisa-Menten ?</vt:lpstr>
      <vt:lpstr>Prezentacja programu PowerPoint</vt:lpstr>
      <vt:lpstr>Temperatura </vt:lpstr>
      <vt:lpstr>Wartość pH </vt:lpstr>
      <vt:lpstr>Aktywatory  </vt:lpstr>
      <vt:lpstr>Inhibitory  to substancje, które hamują aktywność enzymów. Wiążą się one z enzymem, tworząc kompleks enzym – inhibitor (EI). Wyróżniamy dwa rodzaje inhibitorów nieodwracalne i odwracalne. </vt:lpstr>
      <vt:lpstr>Rodzaje inhibitorów odwracalnych</vt:lpstr>
      <vt:lpstr>Prezentacja programu PowerPoint</vt:lpstr>
      <vt:lpstr>Prezentacja programu PowerPoint</vt:lpstr>
      <vt:lpstr>Penicylina  i bakterie</vt:lpstr>
      <vt:lpstr>Regulacja przebiegu szlaków metabolicznych </vt:lpstr>
      <vt:lpstr>Temat lekcji: Regulacja aktywności enzymów</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Enzymy</dc:title>
  <dc:creator>Ewa Dróżdż</dc:creator>
  <cp:lastModifiedBy>Ewa Dróżdż</cp:lastModifiedBy>
  <cp:revision>109</cp:revision>
  <dcterms:created xsi:type="dcterms:W3CDTF">2020-11-18T20:25:26Z</dcterms:created>
  <dcterms:modified xsi:type="dcterms:W3CDTF">2020-12-07T21:36:28Z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