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2" r:id="rId4"/>
    <p:sldId id="269" r:id="rId5"/>
    <p:sldId id="270" r:id="rId6"/>
    <p:sldId id="271" r:id="rId7"/>
    <p:sldId id="273" r:id="rId8"/>
    <p:sldId id="274" r:id="rId9"/>
    <p:sldId id="275" r:id="rId10"/>
    <p:sldId id="276" r:id="rId11"/>
    <p:sldId id="277" r:id="rId12"/>
    <p:sldId id="279" r:id="rId13"/>
    <p:sldId id="278" r:id="rId14"/>
    <p:sldId id="263" r:id="rId15"/>
    <p:sldId id="262" r:id="rId16"/>
    <p:sldId id="280" r:id="rId17"/>
    <p:sldId id="281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rybiki grafika wektorowa | Depositphotos®">
            <a:extLst>
              <a:ext uri="{FF2B5EF4-FFF2-40B4-BE49-F238E27FC236}">
                <a16:creationId xmlns:a16="http://schemas.microsoft.com/office/drawing/2014/main" id="{259255EA-E863-48E1-9320-08D401A22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0942">
            <a:off x="5099783" y="2194664"/>
            <a:ext cx="3997870" cy="291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260649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Procesy związane z układem oddechowym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54739E7-CBFD-4172-9B3D-E592BCD207E2}"/>
              </a:ext>
            </a:extLst>
          </p:cNvPr>
          <p:cNvSpPr txBox="1"/>
          <p:nvPr/>
        </p:nvSpPr>
        <p:spPr>
          <a:xfrm>
            <a:off x="107504" y="5733256"/>
            <a:ext cx="6174432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PODSTAWA PROGRAMOWA</a:t>
            </a:r>
            <a:b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przedstawia mechanizm wentylacji płuc (wdech i wydech); </a:t>
            </a:r>
            <a:endParaRPr lang="pl-PL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analizuje przebieg wymiany gazowej w tkankach i w płucach; </a:t>
            </a:r>
            <a:endParaRPr lang="pl-PL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1776A8F5-BF3A-468C-BEB7-C6C3D3316D37}"/>
              </a:ext>
            </a:extLst>
          </p:cNvPr>
          <p:cNvSpPr/>
          <p:nvPr/>
        </p:nvSpPr>
        <p:spPr>
          <a:xfrm>
            <a:off x="395536" y="1535357"/>
            <a:ext cx="5184576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Poznasz poprawną definicję i przebieg procesu oddychania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030C7C69-A2D7-45F9-B0B7-EF24BE52D58C}"/>
              </a:ext>
            </a:extLst>
          </p:cNvPr>
          <p:cNvSpPr/>
          <p:nvPr/>
        </p:nvSpPr>
        <p:spPr>
          <a:xfrm>
            <a:off x="395536" y="2552833"/>
            <a:ext cx="5184576" cy="132028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Dowiesz się, czym różni się wentylacja płuc od wymiany gazowej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30B739BE-8125-45D9-ADA1-FEA385A0AB80}"/>
              </a:ext>
            </a:extLst>
          </p:cNvPr>
          <p:cNvSpPr/>
          <p:nvPr/>
        </p:nvSpPr>
        <p:spPr>
          <a:xfrm>
            <a:off x="395536" y="4002360"/>
            <a:ext cx="5184576" cy="132028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Zaobserwujesz jak pracuje Twoja klatka piersiowa podczas wdechu i wydechu oraz nazwiesz mięśnie oddechowe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56DED60-6DB2-4C29-9DFA-7F1D0E963447}"/>
              </a:ext>
            </a:extLst>
          </p:cNvPr>
          <p:cNvSpPr txBox="1"/>
          <p:nvPr/>
        </p:nvSpPr>
        <p:spPr>
          <a:xfrm>
            <a:off x="395536" y="105273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 LEKCJI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FB6192-A6B6-48AD-8CD1-8F513F4D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546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KRÓTKIE POWTÓRZENIE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E7AD090F-29AF-4A30-839D-20226557C958}"/>
              </a:ext>
            </a:extLst>
          </p:cNvPr>
          <p:cNvSpPr/>
          <p:nvPr/>
        </p:nvSpPr>
        <p:spPr>
          <a:xfrm>
            <a:off x="572207" y="754393"/>
            <a:ext cx="8288424" cy="4571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Co dzieje się z powietrzem w jamie nosowej?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114A9B55-7B42-4484-A31C-DB876028A182}"/>
              </a:ext>
            </a:extLst>
          </p:cNvPr>
          <p:cNvSpPr/>
          <p:nvPr/>
        </p:nvSpPr>
        <p:spPr>
          <a:xfrm>
            <a:off x="566325" y="1373318"/>
            <a:ext cx="8294306" cy="7747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Powietrze wchodzi przez nozdrza gdzie zostaje 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przefiltrowane, ogrzane i nawilżone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72067903-FA5E-4741-8C55-46FF6638A4F2}"/>
              </a:ext>
            </a:extLst>
          </p:cNvPr>
          <p:cNvSpPr/>
          <p:nvPr/>
        </p:nvSpPr>
        <p:spPr>
          <a:xfrm>
            <a:off x="4110137" y="2274673"/>
            <a:ext cx="4750494" cy="7747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Gdzie kolejno przedostaje się powietrze?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70336D4-62B0-4D9C-9C7B-00BB46E731D4}"/>
              </a:ext>
            </a:extLst>
          </p:cNvPr>
          <p:cNvSpPr/>
          <p:nvPr/>
        </p:nvSpPr>
        <p:spPr>
          <a:xfrm>
            <a:off x="4087445" y="3225887"/>
            <a:ext cx="4773186" cy="7747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Kolejno powietrze przedostaje się do gardła, krtani, tchawicy i oskrze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A7E9A814-0EC6-4F08-906B-63EDB8A0E831}"/>
              </a:ext>
            </a:extLst>
          </p:cNvPr>
          <p:cNvSpPr/>
          <p:nvPr/>
        </p:nvSpPr>
        <p:spPr>
          <a:xfrm>
            <a:off x="4110137" y="4230536"/>
            <a:ext cx="4750494" cy="7747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Jak rozgałęziają się </a:t>
            </a:r>
            <a:br>
              <a:rPr lang="pl-PL" sz="2400" dirty="0"/>
            </a:br>
            <a:r>
              <a:rPr lang="pl-PL" sz="2400" dirty="0"/>
              <a:t>tchawica i oskrzela?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29300498-422B-4273-8653-7BB1F1C8E38D}"/>
              </a:ext>
            </a:extLst>
          </p:cNvPr>
          <p:cNvSpPr/>
          <p:nvPr/>
        </p:nvSpPr>
        <p:spPr>
          <a:xfrm>
            <a:off x="4083794" y="5131891"/>
            <a:ext cx="4776837" cy="16440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Tchawica rozgałęzia się na dwa oskrzela. W obrębie płuca oskrzela rozgałęziają się na coraz mniejsze rurki nazywane oskrzelikami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DFC2640D-A035-439C-96D9-A1310C52C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14" y="2249320"/>
            <a:ext cx="3944223" cy="47371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960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BBD7A1F9-EB30-4914-A857-5DE11E1E3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080" y="1052736"/>
            <a:ext cx="6117840" cy="56192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17B19D6-041A-42E3-89D5-861695D9E822}"/>
              </a:ext>
            </a:extLst>
          </p:cNvPr>
          <p:cNvSpPr txBox="1"/>
          <p:nvPr/>
        </p:nvSpPr>
        <p:spPr>
          <a:xfrm>
            <a:off x="5292080" y="5870595"/>
            <a:ext cx="3995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Oskrzeliki docierają do każdego obszaru w płucach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DA43229-3721-4A13-BA07-A7C8E8798885}"/>
              </a:ext>
            </a:extLst>
          </p:cNvPr>
          <p:cNvSpPr txBox="1"/>
          <p:nvPr/>
        </p:nvSpPr>
        <p:spPr>
          <a:xfrm>
            <a:off x="611560" y="156408"/>
            <a:ext cx="8424936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Cały układ przewodów powietrznych przypomina odwrócone drzewo którego pniem jest oskrzele główne</a:t>
            </a:r>
          </a:p>
        </p:txBody>
      </p:sp>
    </p:spTree>
    <p:extLst>
      <p:ext uri="{BB962C8B-B14F-4D97-AF65-F5344CB8AC3E}">
        <p14:creationId xmlns:p14="http://schemas.microsoft.com/office/powerpoint/2010/main" val="411934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854BBE-9F47-4189-99EC-B4F7A1741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670"/>
            <a:ext cx="8229600" cy="778098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NOWE POJĘCIA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3711E8BA-7861-45EE-B9A2-F8E60372417E}"/>
              </a:ext>
            </a:extLst>
          </p:cNvPr>
          <p:cNvSpPr/>
          <p:nvPr/>
        </p:nvSpPr>
        <p:spPr>
          <a:xfrm>
            <a:off x="457200" y="2636912"/>
            <a:ext cx="3322712" cy="9361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/>
              <a:t>WENTYLACJA PŁUC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22692B2C-09A0-41E8-AF92-B69946236AFE}"/>
              </a:ext>
            </a:extLst>
          </p:cNvPr>
          <p:cNvSpPr/>
          <p:nvPr/>
        </p:nvSpPr>
        <p:spPr>
          <a:xfrm>
            <a:off x="2910644" y="4324238"/>
            <a:ext cx="3322712" cy="9361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/>
              <a:t>WYMIANA GAZOWA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3BEACBCC-BEF3-44A2-BDAC-69E5EC2010E2}"/>
              </a:ext>
            </a:extLst>
          </p:cNvPr>
          <p:cNvSpPr/>
          <p:nvPr/>
        </p:nvSpPr>
        <p:spPr>
          <a:xfrm>
            <a:off x="5292080" y="2636912"/>
            <a:ext cx="3322712" cy="9361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/>
              <a:t>ODDYCHANIE KOMÓRKOWE</a:t>
            </a:r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3CC75B74-4940-4AEE-95DB-43EA899F7A50}"/>
              </a:ext>
            </a:extLst>
          </p:cNvPr>
          <p:cNvSpPr/>
          <p:nvPr/>
        </p:nvSpPr>
        <p:spPr>
          <a:xfrm>
            <a:off x="1763688" y="1052736"/>
            <a:ext cx="360040" cy="129614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: w dół 7">
            <a:extLst>
              <a:ext uri="{FF2B5EF4-FFF2-40B4-BE49-F238E27FC236}">
                <a16:creationId xmlns:a16="http://schemas.microsoft.com/office/drawing/2014/main" id="{A221107A-1A07-40FD-8D16-3A250E33BF00}"/>
              </a:ext>
            </a:extLst>
          </p:cNvPr>
          <p:cNvSpPr/>
          <p:nvPr/>
        </p:nvSpPr>
        <p:spPr>
          <a:xfrm>
            <a:off x="4355976" y="2348880"/>
            <a:ext cx="360040" cy="129614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: w dół 8">
            <a:extLst>
              <a:ext uri="{FF2B5EF4-FFF2-40B4-BE49-F238E27FC236}">
                <a16:creationId xmlns:a16="http://schemas.microsoft.com/office/drawing/2014/main" id="{5643C571-AA2A-4B5C-A650-50255EA16E73}"/>
              </a:ext>
            </a:extLst>
          </p:cNvPr>
          <p:cNvSpPr/>
          <p:nvPr/>
        </p:nvSpPr>
        <p:spPr>
          <a:xfrm>
            <a:off x="7020272" y="1040061"/>
            <a:ext cx="360040" cy="129614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046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D1C630-B2A3-4692-882D-4ACD76BA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1545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WENTYLACJA PŁUC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36D2D76-D127-4FDE-81F1-E9D9D4368E0D}"/>
              </a:ext>
            </a:extLst>
          </p:cNvPr>
          <p:cNvSpPr/>
          <p:nvPr/>
        </p:nvSpPr>
        <p:spPr>
          <a:xfrm>
            <a:off x="266530" y="1671345"/>
            <a:ext cx="2664296" cy="15843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Z czym kojarzy </a:t>
            </a:r>
            <a:br>
              <a:rPr lang="pl-PL" sz="2400" dirty="0"/>
            </a:br>
            <a:r>
              <a:rPr lang="pl-PL" sz="2400" dirty="0"/>
              <a:t>Ci się słowo wentylacja?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12358363-E59C-407F-A04B-369C66105C9F}"/>
              </a:ext>
            </a:extLst>
          </p:cNvPr>
          <p:cNvSpPr/>
          <p:nvPr/>
        </p:nvSpPr>
        <p:spPr>
          <a:xfrm>
            <a:off x="3134276" y="1671345"/>
            <a:ext cx="3078900" cy="15843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W jakim celu wentylujemy pomieszczenia </a:t>
            </a:r>
            <a:br>
              <a:rPr lang="pl-PL" sz="2400" dirty="0"/>
            </a:br>
            <a:r>
              <a:rPr lang="pl-PL" sz="2400" dirty="0"/>
              <a:t>w domu, w szkole?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7890ECD9-7EC8-4197-BBA3-636CCF032155}"/>
              </a:ext>
            </a:extLst>
          </p:cNvPr>
          <p:cNvSpPr/>
          <p:nvPr/>
        </p:nvSpPr>
        <p:spPr>
          <a:xfrm>
            <a:off x="6416626" y="1671346"/>
            <a:ext cx="2516016" cy="15843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Na czym polega wentylacja płuc?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E6E9B818-F269-43D2-BE1F-715F69C629D9}"/>
              </a:ext>
            </a:extLst>
          </p:cNvPr>
          <p:cNvSpPr/>
          <p:nvPr/>
        </p:nvSpPr>
        <p:spPr>
          <a:xfrm>
            <a:off x="266327" y="3851009"/>
            <a:ext cx="8640960" cy="19280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Wentylacja płuc polega na wymianie powietrza w płucach, dzięki pobieraniu z otoczenia powietrza bogatego w tlen i usuwaniu </a:t>
            </a:r>
            <a:br>
              <a:rPr lang="pl-PL" sz="2400" dirty="0"/>
            </a:br>
            <a:r>
              <a:rPr lang="pl-PL" sz="2400" dirty="0"/>
              <a:t>z płuc powietrza zawierającego zwiększoną ilość dwutlenku węgla. </a:t>
            </a:r>
          </a:p>
          <a:p>
            <a:pPr algn="ctr"/>
            <a:r>
              <a:rPr lang="pl-PL" sz="2400" dirty="0"/>
              <a:t>Wentylacja zachodzi dzięki wdechom i wydechom.</a:t>
            </a:r>
          </a:p>
        </p:txBody>
      </p:sp>
    </p:spTree>
    <p:extLst>
      <p:ext uri="{BB962C8B-B14F-4D97-AF65-F5344CB8AC3E}">
        <p14:creationId xmlns:p14="http://schemas.microsoft.com/office/powerpoint/2010/main" val="197256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D0AA3B-8C0E-45BC-B83F-0736A24C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247087"/>
            <a:ext cx="3816424" cy="778098"/>
          </a:xfrm>
        </p:spPr>
        <p:txBody>
          <a:bodyPr/>
          <a:lstStyle/>
          <a:p>
            <a:r>
              <a:rPr lang="pl-PL" b="1" dirty="0">
                <a:solidFill>
                  <a:schemeClr val="tx2"/>
                </a:solidFill>
              </a:rPr>
              <a:t>WDECH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CA5EE63E-2FED-40B9-B9B1-8AA741B926B3}"/>
              </a:ext>
            </a:extLst>
          </p:cNvPr>
          <p:cNvSpPr/>
          <p:nvPr/>
        </p:nvSpPr>
        <p:spPr>
          <a:xfrm>
            <a:off x="3261252" y="246658"/>
            <a:ext cx="5731431" cy="8780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Weź głęboki wdech i obserwuj jak zachowuje się Twoje ciało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54489FF7-8E17-4884-9153-43A51C5E6F6E}"/>
              </a:ext>
            </a:extLst>
          </p:cNvPr>
          <p:cNvSpPr/>
          <p:nvPr/>
        </p:nvSpPr>
        <p:spPr>
          <a:xfrm>
            <a:off x="323528" y="1337940"/>
            <a:ext cx="4320480" cy="5760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Co dzieje się z klatką piersiową?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67E53A0C-371E-4712-95D9-1319139C785E}"/>
              </a:ext>
            </a:extLst>
          </p:cNvPr>
          <p:cNvSpPr/>
          <p:nvPr/>
        </p:nvSpPr>
        <p:spPr>
          <a:xfrm>
            <a:off x="4860032" y="1337940"/>
            <a:ext cx="4032448" cy="5760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Które mięśnie „uruchamiasz”?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BDEBF73-1C57-4D04-B2CC-615C0248D4B9}"/>
              </a:ext>
            </a:extLst>
          </p:cNvPr>
          <p:cNvSpPr txBox="1"/>
          <p:nvPr/>
        </p:nvSpPr>
        <p:spPr>
          <a:xfrm>
            <a:off x="395536" y="2564904"/>
            <a:ext cx="4464496" cy="422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Skurcz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mięśni międzyżebrowych 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powoduje rozszerzenie klatki piersiowej, uniesienie mostka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Skurcz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przepony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powoduje powiększenie klatki piersiowej 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dół. Takie „opadanie” przepony można porównać do wyciągania tłoka ze strzykawki</a:t>
            </a:r>
          </a:p>
          <a:p>
            <a:pPr algn="just"/>
            <a:endParaRPr lang="pl-PL" sz="24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C742DFB-98E5-4A80-A936-0DE375B3E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599" y="2139776"/>
            <a:ext cx="3602760" cy="450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3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D0AA3B-8C0E-45BC-B83F-0736A24C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247087"/>
            <a:ext cx="3816424" cy="778098"/>
          </a:xfrm>
        </p:spPr>
        <p:txBody>
          <a:bodyPr/>
          <a:lstStyle/>
          <a:p>
            <a:r>
              <a:rPr lang="pl-PL" b="1" dirty="0">
                <a:solidFill>
                  <a:schemeClr val="tx2"/>
                </a:solidFill>
              </a:rPr>
              <a:t>WYDECH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CA5EE63E-2FED-40B9-B9B1-8AA741B926B3}"/>
              </a:ext>
            </a:extLst>
          </p:cNvPr>
          <p:cNvSpPr/>
          <p:nvPr/>
        </p:nvSpPr>
        <p:spPr>
          <a:xfrm>
            <a:off x="3261252" y="246658"/>
            <a:ext cx="5731431" cy="8780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Zrób wydech i obserwuj jak zachowuje się Twoje ciało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54489FF7-8E17-4884-9153-43A51C5E6F6E}"/>
              </a:ext>
            </a:extLst>
          </p:cNvPr>
          <p:cNvSpPr/>
          <p:nvPr/>
        </p:nvSpPr>
        <p:spPr>
          <a:xfrm>
            <a:off x="323528" y="1337940"/>
            <a:ext cx="4320480" cy="8780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Co dzieje się z klatką piersiową?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67E53A0C-371E-4712-95D9-1319139C785E}"/>
              </a:ext>
            </a:extLst>
          </p:cNvPr>
          <p:cNvSpPr/>
          <p:nvPr/>
        </p:nvSpPr>
        <p:spPr>
          <a:xfrm>
            <a:off x="4860032" y="1337940"/>
            <a:ext cx="4032448" cy="8780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Łatwiej wziąć wdech czy zrobić wydech?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A82EDD1-D060-4C49-AA64-CFD6257F1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09" y="2492896"/>
            <a:ext cx="4198240" cy="406396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BDEBF73-1C57-4D04-B2CC-615C0248D4B9}"/>
              </a:ext>
            </a:extLst>
          </p:cNvPr>
          <p:cNvSpPr txBox="1"/>
          <p:nvPr/>
        </p:nvSpPr>
        <p:spPr>
          <a:xfrm>
            <a:off x="146651" y="2564904"/>
            <a:ext cx="5001413" cy="404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wyniku rozkurczania mięśni międzyżebrowych żebra opadają, klatka piersiowa zmniejsza swój obwód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Rozkurcz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przepony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powoduje jej uniesienie co skutkuje „wypychaniem” powietrza z płuc</a:t>
            </a:r>
          </a:p>
          <a:p>
            <a:pPr algn="just"/>
            <a:endParaRPr lang="pl-PL" sz="2400" dirty="0"/>
          </a:p>
          <a:p>
            <a:pPr algn="just"/>
            <a:r>
              <a:rPr lang="pl-PL" sz="2400" dirty="0"/>
              <a:t>Łatwiej zrobić wydech, gdyż mięśnie ulegają rozluźnieniu</a:t>
            </a:r>
          </a:p>
        </p:txBody>
      </p:sp>
    </p:spTree>
    <p:extLst>
      <p:ext uri="{BB962C8B-B14F-4D97-AF65-F5344CB8AC3E}">
        <p14:creationId xmlns:p14="http://schemas.microsoft.com/office/powerpoint/2010/main" val="116956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Mięsień mostkowo-obojczykowo-sutkowy - Wikiwand">
            <a:extLst>
              <a:ext uri="{FF2B5EF4-FFF2-40B4-BE49-F238E27FC236}">
                <a16:creationId xmlns:a16="http://schemas.microsoft.com/office/drawing/2014/main" id="{CDEE7507-FBD0-4D2C-806F-C13D7FEB7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86" y="3405268"/>
            <a:ext cx="3257294" cy="345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0ADA138-BF26-4FD4-965C-7F81157E7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848" y="503237"/>
            <a:ext cx="5637312" cy="457199"/>
          </a:xfrm>
        </p:spPr>
        <p:txBody>
          <a:bodyPr>
            <a:normAutofit fontScale="90000"/>
          </a:bodyPr>
          <a:lstStyle/>
          <a:p>
            <a:r>
              <a:rPr lang="pl-PL" dirty="0"/>
              <a:t>WIĘCEJ MIEŚNI POMAGA </a:t>
            </a:r>
            <a:br>
              <a:rPr lang="pl-PL" dirty="0"/>
            </a:br>
            <a:r>
              <a:rPr lang="pl-PL" dirty="0"/>
              <a:t>W WENTYLACJI PŁUC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A8AB6A-6DB1-4B6A-9C35-6CFB85BCC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500" y="1556792"/>
            <a:ext cx="8892480" cy="44761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Wśród mięśni wdechowych i wydechowych oprócz tych zasadniczych (m. międzyżebrowych i przepony) wyróżniamy także mięśnie dodatkowe, które uruchamiane są podczas nasilonej akcji oddechowej. Należą do nich:</a:t>
            </a:r>
          </a:p>
          <a:p>
            <a:r>
              <a:rPr lang="pl-PL" dirty="0"/>
              <a:t>Mięśnie szyi</a:t>
            </a:r>
          </a:p>
          <a:p>
            <a:r>
              <a:rPr lang="pl-PL" dirty="0"/>
              <a:t>Mięsień mostkowo-obojczykowo-sutkowy</a:t>
            </a:r>
          </a:p>
          <a:p>
            <a:r>
              <a:rPr lang="pl-PL" dirty="0"/>
              <a:t>Mięsień piersiowy mniejszy</a:t>
            </a:r>
          </a:p>
          <a:p>
            <a:r>
              <a:rPr lang="pl-PL" dirty="0"/>
              <a:t>Dźwigacz łopatki</a:t>
            </a:r>
          </a:p>
          <a:p>
            <a:r>
              <a:rPr lang="pl-PL" dirty="0"/>
              <a:t>Prostowniki kręgosłupa</a:t>
            </a:r>
          </a:p>
          <a:p>
            <a:r>
              <a:rPr lang="pl-PL" dirty="0"/>
              <a:t>Mięśnie skrzydełek nosa</a:t>
            </a:r>
          </a:p>
          <a:p>
            <a:r>
              <a:rPr lang="pl-PL" dirty="0"/>
              <a:t>Mięśnie tworzące przednią ścianę brzucha</a:t>
            </a:r>
          </a:p>
          <a:p>
            <a:r>
              <a:rPr lang="pl-PL" dirty="0"/>
              <a:t>Mięsień zębaty dolny</a:t>
            </a:r>
          </a:p>
        </p:txBody>
      </p:sp>
      <p:sp>
        <p:nvSpPr>
          <p:cNvPr id="4" name="AutoShape 2" descr="Mięsień mostkowo-obojczykowo-sutkowy – Wikipedia, wolna encyklopedia">
            <a:extLst>
              <a:ext uri="{FF2B5EF4-FFF2-40B4-BE49-F238E27FC236}">
                <a16:creationId xmlns:a16="http://schemas.microsoft.com/office/drawing/2014/main" id="{E8B9A078-666A-41A1-98E6-2036656B3F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404597B-32AB-4B79-B188-C7F507314AC9}"/>
              </a:ext>
            </a:extLst>
          </p:cNvPr>
          <p:cNvSpPr txBox="1"/>
          <p:nvPr/>
        </p:nvSpPr>
        <p:spPr>
          <a:xfrm>
            <a:off x="7596336" y="2943603"/>
            <a:ext cx="1781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</a:rPr>
              <a:t>Mięsień mostkowo-obojczykowo-sutkowy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5DE269C7-A743-4834-91D4-E6D0AEA6D770}"/>
              </a:ext>
            </a:extLst>
          </p:cNvPr>
          <p:cNvSpPr/>
          <p:nvPr/>
        </p:nvSpPr>
        <p:spPr>
          <a:xfrm>
            <a:off x="539552" y="169121"/>
            <a:ext cx="2016224" cy="11521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DOWIEDZ SIĘ WIĘCEJ</a:t>
            </a:r>
          </a:p>
        </p:txBody>
      </p:sp>
    </p:spTree>
    <p:extLst>
      <p:ext uri="{BB962C8B-B14F-4D97-AF65-F5344CB8AC3E}">
        <p14:creationId xmlns:p14="http://schemas.microsoft.com/office/powerpoint/2010/main" val="356153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6D03283-C1F4-4727-BCD4-386B11D34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3" y="469608"/>
            <a:ext cx="7859216" cy="4179834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A60042-7A29-4EDB-962D-1F1E90FA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1200"/>
            <a:ext cx="8229600" cy="265760"/>
          </a:xfrm>
        </p:spPr>
        <p:txBody>
          <a:bodyPr>
            <a:normAutofit fontScale="90000"/>
          </a:bodyPr>
          <a:lstStyle/>
          <a:p>
            <a:r>
              <a:rPr lang="pl-PL" dirty="0"/>
              <a:t>PROCENTOWY SKŁAD POWIETRZA 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A6C4517C-43A5-476F-B81A-14D69B346086}"/>
              </a:ext>
            </a:extLst>
          </p:cNvPr>
          <p:cNvSpPr/>
          <p:nvPr/>
        </p:nvSpPr>
        <p:spPr>
          <a:xfrm>
            <a:off x="806083" y="4811998"/>
            <a:ext cx="7859216" cy="4743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dirty="0"/>
              <a:t>JAK ZMIENIA SIĘ PROCENTOWY SKŁAD POWIETRZA WYDYCHANEGO?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B633378C-C92F-452D-9544-74D3ADBE6514}"/>
              </a:ext>
            </a:extLst>
          </p:cNvPr>
          <p:cNvSpPr/>
          <p:nvPr/>
        </p:nvSpPr>
        <p:spPr>
          <a:xfrm>
            <a:off x="827584" y="5414670"/>
            <a:ext cx="7859216" cy="58434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dirty="0"/>
              <a:t>JAK ZMIENIŁA SIĘ ILOŚĆ TLENU I DWUTLENKU WĘGLA W POWIETRZU WYDYCHANYM?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A182F7F-3AA0-4812-9894-F17640D47629}"/>
              </a:ext>
            </a:extLst>
          </p:cNvPr>
          <p:cNvSpPr txBox="1"/>
          <p:nvPr/>
        </p:nvSpPr>
        <p:spPr>
          <a:xfrm>
            <a:off x="827583" y="6091795"/>
            <a:ext cx="7859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ludzie pobierają tylko 25% tlenu wdychanego z powietrzem </a:t>
            </a:r>
            <a:endParaRPr lang="pl-PL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8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3698E5-DB6A-4F2F-9B8A-6866DC65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37" y="356136"/>
            <a:ext cx="5660403" cy="778098"/>
          </a:xfrm>
        </p:spPr>
        <p:txBody>
          <a:bodyPr>
            <a:normAutofit fontScale="90000"/>
          </a:bodyPr>
          <a:lstStyle/>
          <a:p>
            <a:r>
              <a:rPr lang="pl-P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Kontrola oddychania </a:t>
            </a:r>
            <a:br>
              <a:rPr lang="pl-P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ludzi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27558F-5DC4-4D9E-9F73-4EDE455E7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2381"/>
            <a:ext cx="8221081" cy="136274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Chociaż można świadomie wstrzymać wdech i wydech, oddychać szybciej lub wolniej to przez większość czasu oddychanie jest kontrolowane przez mechanizmy mimowolne.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38D4D74-2C10-4322-9D04-AEF32CDB5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62942"/>
            <a:ext cx="3319636" cy="363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CE14BCA-B2B3-42D2-A5F8-C74BB6F967F0}"/>
              </a:ext>
            </a:extLst>
          </p:cNvPr>
          <p:cNvSpPr txBox="1"/>
          <p:nvPr/>
        </p:nvSpPr>
        <p:spPr>
          <a:xfrm>
            <a:off x="3419872" y="6170242"/>
            <a:ext cx="3006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/>
              <a:t>https://www.is.umk.pl/~duch/Wyklady/Mozg/07-1-pien.htm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093DBB1-4A0A-4513-9B8B-9DF99C3FDC18}"/>
              </a:ext>
            </a:extLst>
          </p:cNvPr>
          <p:cNvSpPr txBox="1"/>
          <p:nvPr/>
        </p:nvSpPr>
        <p:spPr>
          <a:xfrm>
            <a:off x="457200" y="3429000"/>
            <a:ext cx="4978896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Ośrodek kontrolny regulujący rytm oddychania znajduje się w rdzeniu przedłużonym. Ten mechanizm kontrolny sprawia że wymiana gazowa jest skoordynowana z krążeniem krwi.  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416241FE-EB25-41A9-96EE-DF792974C20F}"/>
              </a:ext>
            </a:extLst>
          </p:cNvPr>
          <p:cNvSpPr/>
          <p:nvPr/>
        </p:nvSpPr>
        <p:spPr>
          <a:xfrm>
            <a:off x="539552" y="169121"/>
            <a:ext cx="2016224" cy="11521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DOWIEDZ SIĘ WIĘCEJ</a:t>
            </a:r>
          </a:p>
        </p:txBody>
      </p:sp>
    </p:spTree>
    <p:extLst>
      <p:ext uri="{BB962C8B-B14F-4D97-AF65-F5344CB8AC3E}">
        <p14:creationId xmlns:p14="http://schemas.microsoft.com/office/powerpoint/2010/main" val="340390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450B25-A855-4E17-9189-1A8BEAAED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PĘCHERZYKI PŁUCNE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F80ACBD-E803-4C12-A0F3-7554A7ACC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980728"/>
            <a:ext cx="4193477" cy="2913187"/>
          </a:xfrm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E3F2D016-DDC7-4971-9656-EA90B4334CA3}"/>
              </a:ext>
            </a:extLst>
          </p:cNvPr>
          <p:cNvSpPr/>
          <p:nvPr/>
        </p:nvSpPr>
        <p:spPr>
          <a:xfrm>
            <a:off x="630017" y="3223039"/>
            <a:ext cx="3528392" cy="5620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Ile mamy pęcherzyków płucnych?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C78457A6-625A-43CE-8F69-205F0AB6CCE5}"/>
              </a:ext>
            </a:extLst>
          </p:cNvPr>
          <p:cNvSpPr/>
          <p:nvPr/>
        </p:nvSpPr>
        <p:spPr>
          <a:xfrm>
            <a:off x="630017" y="5085183"/>
            <a:ext cx="3528392" cy="5620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Jaką średnicę ma pojedynczy pęcherzyk?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7632459-12B1-47D9-8CEE-520ECF43B8DC}"/>
              </a:ext>
            </a:extLst>
          </p:cNvPr>
          <p:cNvSpPr/>
          <p:nvPr/>
        </p:nvSpPr>
        <p:spPr>
          <a:xfrm>
            <a:off x="630017" y="3967096"/>
            <a:ext cx="3528392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Płuca człowieka zawierają miliony pęcherzyków, ich łączna powierzchnia wynosi około 100m2 </a:t>
            </a:r>
            <a:endParaRPr lang="pl-PL" dirty="0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3A717ABA-86E0-4102-9319-B55BFB9E22D4}"/>
              </a:ext>
            </a:extLst>
          </p:cNvPr>
          <p:cNvSpPr/>
          <p:nvPr/>
        </p:nvSpPr>
        <p:spPr>
          <a:xfrm>
            <a:off x="630017" y="5829240"/>
            <a:ext cx="3528392" cy="5786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Średnica wynosi 0,2 mm</a:t>
            </a: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2097FA4-D012-41A7-8464-26BDD53F65F7}"/>
              </a:ext>
            </a:extLst>
          </p:cNvPr>
          <p:cNvSpPr/>
          <p:nvPr/>
        </p:nvSpPr>
        <p:spPr>
          <a:xfrm>
            <a:off x="630017" y="994047"/>
            <a:ext cx="3528392" cy="5620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Czym są pęcherzyki płucne?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773A48BD-D600-45F0-83EB-A30BBC7EC95C}"/>
              </a:ext>
            </a:extLst>
          </p:cNvPr>
          <p:cNvSpPr/>
          <p:nvPr/>
        </p:nvSpPr>
        <p:spPr>
          <a:xfrm>
            <a:off x="630017" y="1723005"/>
            <a:ext cx="3528392" cy="13113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cienkościenne woreczki powietrzne znajdujące się na zakończeniach najmniejszych oskrzelików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32BEACE-D292-4D30-8B70-8FAE98E593FA}"/>
              </a:ext>
            </a:extLst>
          </p:cNvPr>
          <p:cNvSpPr txBox="1"/>
          <p:nvPr/>
        </p:nvSpPr>
        <p:spPr>
          <a:xfrm>
            <a:off x="4473623" y="4111982"/>
            <a:ext cx="4572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Płuca zlokalizowane są miejscowo, w klatce piersiowej, w jaki sposób tlen ma dotrzeć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każdej komórki naszego ciała?</a:t>
            </a:r>
            <a:endParaRPr lang="pl-PL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DD79F45-8725-4E8C-BE3F-C6EB57A041F1}"/>
              </a:ext>
            </a:extLst>
          </p:cNvPr>
          <p:cNvSpPr txBox="1"/>
          <p:nvPr/>
        </p:nvSpPr>
        <p:spPr>
          <a:xfrm>
            <a:off x="4473623" y="5229200"/>
            <a:ext cx="457199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Pęcherzyki płucne są oplecione naczyniami włosowatymi którymi płynie krew z serca i do serca. Układ krążenia transportujący gazy oddechowe łączy się z każdym narządem naszego ciała</a:t>
            </a:r>
          </a:p>
        </p:txBody>
      </p:sp>
    </p:spTree>
    <p:extLst>
      <p:ext uri="{BB962C8B-B14F-4D97-AF65-F5344CB8AC3E}">
        <p14:creationId xmlns:p14="http://schemas.microsoft.com/office/powerpoint/2010/main" val="131758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1CD0E9-1D60-4F2F-9B6F-51278A3F8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994122"/>
          </a:xfrm>
        </p:spPr>
        <p:txBody>
          <a:bodyPr>
            <a:noAutofit/>
          </a:bodyPr>
          <a:lstStyle/>
          <a:p>
            <a:r>
              <a:rPr lang="pl-PL" sz="3200" dirty="0"/>
              <a:t>WYMIANA GAZOWA </a:t>
            </a:r>
            <a:br>
              <a:rPr lang="pl-PL" sz="3200" dirty="0"/>
            </a:br>
            <a:r>
              <a:rPr lang="pl-PL" sz="3200" dirty="0"/>
              <a:t>W PĘCHERZYKACH PŁUCNYCH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7855132-E416-4F62-B496-1E3F90DFB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37349"/>
            <a:ext cx="6372200" cy="4383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Owal 5">
            <a:extLst>
              <a:ext uri="{FF2B5EF4-FFF2-40B4-BE49-F238E27FC236}">
                <a16:creationId xmlns:a16="http://schemas.microsoft.com/office/drawing/2014/main" id="{2A98D0A2-78E9-4275-BF00-F73B4B21968D}"/>
              </a:ext>
            </a:extLst>
          </p:cNvPr>
          <p:cNvSpPr/>
          <p:nvPr/>
        </p:nvSpPr>
        <p:spPr>
          <a:xfrm>
            <a:off x="7812360" y="1628800"/>
            <a:ext cx="720080" cy="6480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81CFD7-8ED8-49D3-87CD-8246C6133655}"/>
              </a:ext>
            </a:extLst>
          </p:cNvPr>
          <p:cNvSpPr txBox="1"/>
          <p:nvPr/>
        </p:nvSpPr>
        <p:spPr>
          <a:xfrm>
            <a:off x="7356523" y="2276872"/>
            <a:ext cx="1787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Cząsteczka </a:t>
            </a:r>
            <a:br>
              <a:rPr lang="pl-PL" dirty="0"/>
            </a:br>
            <a:r>
              <a:rPr lang="pl-PL" dirty="0"/>
              <a:t>dwutlenku węgla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EE8B8B9-1619-4424-BFF5-BCB300030CD4}"/>
              </a:ext>
            </a:extLst>
          </p:cNvPr>
          <p:cNvSpPr txBox="1"/>
          <p:nvPr/>
        </p:nvSpPr>
        <p:spPr>
          <a:xfrm>
            <a:off x="7307935" y="3861048"/>
            <a:ext cx="17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Cząsteczka tlenu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D2E87072-5268-49E5-9622-449DB399FCCF}"/>
              </a:ext>
            </a:extLst>
          </p:cNvPr>
          <p:cNvSpPr/>
          <p:nvPr/>
        </p:nvSpPr>
        <p:spPr>
          <a:xfrm>
            <a:off x="7812360" y="3199490"/>
            <a:ext cx="720080" cy="6480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9086342-D062-4A64-A8A3-45A595A4725B}"/>
              </a:ext>
            </a:extLst>
          </p:cNvPr>
          <p:cNvSpPr txBox="1"/>
          <p:nvPr/>
        </p:nvSpPr>
        <p:spPr>
          <a:xfrm>
            <a:off x="899592" y="583110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W jakim kierunku będą przenikały cząsteczki gazów oddechowych?</a:t>
            </a:r>
          </a:p>
        </p:txBody>
      </p:sp>
    </p:spTree>
    <p:extLst>
      <p:ext uri="{BB962C8B-B14F-4D97-AF65-F5344CB8AC3E}">
        <p14:creationId xmlns:p14="http://schemas.microsoft.com/office/powerpoint/2010/main" val="1560993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1CD0E9-1D60-4F2F-9B6F-51278A3F8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994122"/>
          </a:xfrm>
        </p:spPr>
        <p:txBody>
          <a:bodyPr>
            <a:noAutofit/>
          </a:bodyPr>
          <a:lstStyle/>
          <a:p>
            <a:r>
              <a:rPr lang="pl-PL" sz="3200" dirty="0"/>
              <a:t>WYMIANA GAZOWA </a:t>
            </a:r>
            <a:br>
              <a:rPr lang="pl-PL" sz="3200" dirty="0"/>
            </a:br>
            <a:r>
              <a:rPr lang="pl-PL" sz="3200" dirty="0"/>
              <a:t>W PĘCHERZYKACH PŁUCNYCH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7855132-E416-4F62-B496-1E3F90DFB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37349"/>
            <a:ext cx="4337594" cy="2983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Owal 5">
            <a:extLst>
              <a:ext uri="{FF2B5EF4-FFF2-40B4-BE49-F238E27FC236}">
                <a16:creationId xmlns:a16="http://schemas.microsoft.com/office/drawing/2014/main" id="{2A98D0A2-78E9-4275-BF00-F73B4B21968D}"/>
              </a:ext>
            </a:extLst>
          </p:cNvPr>
          <p:cNvSpPr/>
          <p:nvPr/>
        </p:nvSpPr>
        <p:spPr>
          <a:xfrm>
            <a:off x="5376702" y="1377603"/>
            <a:ext cx="720080" cy="64807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81CFD7-8ED8-49D3-87CD-8246C6133655}"/>
              </a:ext>
            </a:extLst>
          </p:cNvPr>
          <p:cNvSpPr txBox="1"/>
          <p:nvPr/>
        </p:nvSpPr>
        <p:spPr>
          <a:xfrm>
            <a:off x="6241651" y="1431395"/>
            <a:ext cx="1787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Cząsteczka </a:t>
            </a:r>
            <a:br>
              <a:rPr lang="pl-PL" dirty="0"/>
            </a:br>
            <a:r>
              <a:rPr lang="pl-PL" dirty="0"/>
              <a:t>dwutlenku węgla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EE8B8B9-1619-4424-BFF5-BCB300030CD4}"/>
              </a:ext>
            </a:extLst>
          </p:cNvPr>
          <p:cNvSpPr txBox="1"/>
          <p:nvPr/>
        </p:nvSpPr>
        <p:spPr>
          <a:xfrm>
            <a:off x="6300192" y="2199979"/>
            <a:ext cx="17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Cząsteczka tlenu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D2E87072-5268-49E5-9622-449DB399FCCF}"/>
              </a:ext>
            </a:extLst>
          </p:cNvPr>
          <p:cNvSpPr/>
          <p:nvPr/>
        </p:nvSpPr>
        <p:spPr>
          <a:xfrm>
            <a:off x="5376702" y="2122929"/>
            <a:ext cx="720080" cy="6480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41654CE-17C0-482B-ADA2-90CB47B5D74D}"/>
              </a:ext>
            </a:extLst>
          </p:cNvPr>
          <p:cNvSpPr txBox="1"/>
          <p:nvPr/>
        </p:nvSpPr>
        <p:spPr>
          <a:xfrm>
            <a:off x="611560" y="4560937"/>
            <a:ext cx="8352928" cy="205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Tlen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 powietrza wchodzącego do pęcherzyków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dyfunduje przez nabłonek do sieci naczyń włosowatych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otaczających każdy pęcherzyk.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Dyfuzja dwutlenku węgla zachodzi 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przeciwnym kierunku: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naczyń włosowatych przez nabłonek pęcherzyka do przestrzeni powietrznej</a:t>
            </a:r>
          </a:p>
        </p:txBody>
      </p:sp>
      <p:pic>
        <p:nvPicPr>
          <p:cNvPr id="5122" name="Picture 2" descr="Smerfowego tygodnia kochani !!!">
            <a:extLst>
              <a:ext uri="{FF2B5EF4-FFF2-40B4-BE49-F238E27FC236}">
                <a16:creationId xmlns:a16="http://schemas.microsoft.com/office/drawing/2014/main" id="{2F2AE96B-5177-4BD5-9A0E-A9C5A404A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076" y="2426695"/>
            <a:ext cx="1317374" cy="185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71858CC-C58F-4ADA-8DD3-E51279840490}"/>
              </a:ext>
            </a:extLst>
          </p:cNvPr>
          <p:cNvSpPr txBox="1"/>
          <p:nvPr/>
        </p:nvSpPr>
        <p:spPr>
          <a:xfrm>
            <a:off x="5038328" y="3266981"/>
            <a:ext cx="252028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Gaz ulega dyfuzji ze środowiska o wyższym ciśnieniu parcjalnym do środowiska o niższym ciśnieniu parcjalnym </a:t>
            </a:r>
          </a:p>
        </p:txBody>
      </p:sp>
    </p:spTree>
    <p:extLst>
      <p:ext uri="{BB962C8B-B14F-4D97-AF65-F5344CB8AC3E}">
        <p14:creationId xmlns:p14="http://schemas.microsoft.com/office/powerpoint/2010/main" val="144704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515"/>
            <a:ext cx="8229600" cy="1143000"/>
          </a:xfrm>
        </p:spPr>
        <p:txBody>
          <a:bodyPr/>
          <a:lstStyle/>
          <a:p>
            <a:r>
              <a:rPr lang="pl-PL" b="1" dirty="0"/>
              <a:t>Pytania za 100 punktów 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4584" y="5515601"/>
            <a:ext cx="5367536" cy="937735"/>
          </a:xfrm>
        </p:spPr>
        <p:txBody>
          <a:bodyPr>
            <a:noAutofit/>
          </a:bodyPr>
          <a:lstStyle/>
          <a:p>
            <a:pPr marL="514350" indent="-514350" algn="ctr">
              <a:buNone/>
            </a:pPr>
            <a:r>
              <a:rPr lang="pl-PL" sz="2000" b="1" dirty="0">
                <a:solidFill>
                  <a:srgbClr val="FF0000"/>
                </a:solidFill>
              </a:rPr>
              <a:t>TĘTNICE </a:t>
            </a:r>
          </a:p>
          <a:p>
            <a:pPr marL="514350" indent="-514350" algn="ctr">
              <a:buNone/>
            </a:pPr>
            <a:r>
              <a:rPr lang="pl-PL" sz="2000" dirty="0">
                <a:solidFill>
                  <a:srgbClr val="FF0000"/>
                </a:solidFill>
              </a:rPr>
              <a:t>(aorta, tętnice nerkowa, wątrobowa,</a:t>
            </a:r>
          </a:p>
          <a:p>
            <a:pPr marL="514350" indent="-514350" algn="ctr">
              <a:buNone/>
            </a:pPr>
            <a:r>
              <a:rPr lang="pl-PL" sz="2000" dirty="0">
                <a:solidFill>
                  <a:srgbClr val="FF0000"/>
                </a:solidFill>
              </a:rPr>
              <a:t>podobojczykowa, szyjna, udowa itd.)</a:t>
            </a:r>
          </a:p>
          <a:p>
            <a:pPr marL="514350" indent="-514350" algn="ctr">
              <a:buNone/>
            </a:pPr>
            <a:endParaRPr lang="pl-PL" sz="20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4FFCE98-BCE1-4386-8A7B-7AFE821C3E49}"/>
              </a:ext>
            </a:extLst>
          </p:cNvPr>
          <p:cNvSpPr txBox="1"/>
          <p:nvPr/>
        </p:nvSpPr>
        <p:spPr>
          <a:xfrm>
            <a:off x="284584" y="1277275"/>
            <a:ext cx="4935488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/>
              <a:t>Jakie </a:t>
            </a:r>
            <a:r>
              <a:rPr lang="pl-PL" sz="2400" u="sng" dirty="0"/>
              <a:t>naczynia krwionośne</a:t>
            </a:r>
            <a:r>
              <a:rPr lang="pl-PL" sz="2400" b="1" u="sng" dirty="0"/>
              <a:t> </a:t>
            </a:r>
            <a:r>
              <a:rPr lang="pl-PL" sz="2400" b="1" dirty="0"/>
              <a:t>odprowadzają </a:t>
            </a:r>
            <a:r>
              <a:rPr lang="pl-PL" sz="2400" dirty="0"/>
              <a:t>krew bogatą w tlen </a:t>
            </a:r>
            <a:br>
              <a:rPr lang="pl-PL" sz="2400" dirty="0"/>
            </a:br>
            <a:r>
              <a:rPr lang="pl-PL" sz="2400" dirty="0"/>
              <a:t>z płuc?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B4D5DF4-1307-49BA-8B3A-E9EA2DB067F7}"/>
              </a:ext>
            </a:extLst>
          </p:cNvPr>
          <p:cNvSpPr txBox="1"/>
          <p:nvPr/>
        </p:nvSpPr>
        <p:spPr>
          <a:xfrm>
            <a:off x="6261450" y="1451419"/>
            <a:ext cx="21006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buNone/>
            </a:pPr>
            <a:r>
              <a:rPr lang="pl-PL" sz="2400" b="1" dirty="0">
                <a:solidFill>
                  <a:srgbClr val="FF0000"/>
                </a:solidFill>
              </a:rPr>
              <a:t>ŻYŁY PŁUCNE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5B18741-C5F5-48D9-B5A4-A179C6C27274}"/>
              </a:ext>
            </a:extLst>
          </p:cNvPr>
          <p:cNvSpPr txBox="1"/>
          <p:nvPr/>
        </p:nvSpPr>
        <p:spPr>
          <a:xfrm>
            <a:off x="299796" y="2862970"/>
            <a:ext cx="491216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/>
              <a:t>Gdzie trafia ta krew?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24F4211-E601-4126-BE1B-BEDDE55FEAA7}"/>
              </a:ext>
            </a:extLst>
          </p:cNvPr>
          <p:cNvSpPr txBox="1"/>
          <p:nvPr/>
        </p:nvSpPr>
        <p:spPr>
          <a:xfrm>
            <a:off x="6036906" y="2814902"/>
            <a:ext cx="25496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None/>
            </a:pPr>
            <a:r>
              <a:rPr lang="pl-PL" sz="2400" b="1" dirty="0">
                <a:solidFill>
                  <a:srgbClr val="FF0000"/>
                </a:solidFill>
              </a:rPr>
              <a:t>DO SERCA </a:t>
            </a:r>
            <a:r>
              <a:rPr lang="pl-PL" sz="2400" dirty="0">
                <a:solidFill>
                  <a:srgbClr val="FF0000"/>
                </a:solidFill>
              </a:rPr>
              <a:t>(LP i LK)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CB2EE66-2946-41DD-B787-D70E7F602846}"/>
              </a:ext>
            </a:extLst>
          </p:cNvPr>
          <p:cNvSpPr txBox="1"/>
          <p:nvPr/>
        </p:nvSpPr>
        <p:spPr>
          <a:xfrm>
            <a:off x="299796" y="4036559"/>
            <a:ext cx="4935488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 algn="ctr">
              <a:buNone/>
            </a:pPr>
            <a:r>
              <a:rPr lang="pl-PL" sz="2400" dirty="0"/>
              <a:t>Jakie </a:t>
            </a:r>
            <a:r>
              <a:rPr lang="pl-PL" sz="2400" u="sng" dirty="0"/>
              <a:t>naczynia krwionośne</a:t>
            </a:r>
            <a:r>
              <a:rPr lang="pl-PL" sz="2400" b="1" u="sng" dirty="0"/>
              <a:t> </a:t>
            </a:r>
            <a:r>
              <a:rPr lang="pl-PL" sz="2400" b="1" dirty="0"/>
              <a:t>doprowadzają </a:t>
            </a:r>
            <a:r>
              <a:rPr lang="pl-PL" sz="2400" dirty="0"/>
              <a:t>tlen z serca do tkanek i narządów? </a:t>
            </a:r>
          </a:p>
        </p:txBody>
      </p:sp>
      <p:pic>
        <p:nvPicPr>
          <p:cNvPr id="4098" name="Picture 2" descr="Rodaki, Ryczówek, Klucze, Jaroszowiec, diecezja sosnowiecka, województwo  małopolskie - Rodaki, Ryczówek, Klucze, Jaroszowiec, diecezja sosnowiecka,  województwo małopolskie">
            <a:extLst>
              <a:ext uri="{FF2B5EF4-FFF2-40B4-BE49-F238E27FC236}">
                <a16:creationId xmlns:a16="http://schemas.microsoft.com/office/drawing/2014/main" id="{EA690A70-4778-43F7-9182-2EE16FCA8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527" y="3562471"/>
            <a:ext cx="32385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188110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/>
              <a:t>Wymiana gazowa wewnętrzna</a:t>
            </a:r>
            <a:br>
              <a:rPr lang="pl-PL" sz="3200" dirty="0"/>
            </a:br>
            <a:r>
              <a:rPr lang="pl-PL" sz="3200" dirty="0"/>
              <a:t>(w tkankach)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l-PL" dirty="0"/>
              <a:t>Krew dociera tętnicami do narządów i tkanek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Naczynia włosowate docierają do komórek budujących nasze ciało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Zachodzi </a:t>
            </a:r>
            <a:r>
              <a:rPr lang="pl-PL" u="sng" dirty="0"/>
              <a:t>wymiana gazowa </a:t>
            </a:r>
            <a:r>
              <a:rPr lang="pl-PL" dirty="0"/>
              <a:t>pomiędzy krwią </a:t>
            </a:r>
            <a:br>
              <a:rPr lang="pl-PL" dirty="0"/>
            </a:br>
            <a:r>
              <a:rPr lang="pl-PL" dirty="0"/>
              <a:t>w naczyniu włosowatym a komórką. </a:t>
            </a:r>
            <a:br>
              <a:rPr lang="pl-PL" dirty="0"/>
            </a:br>
            <a:r>
              <a:rPr lang="pl-PL" dirty="0"/>
              <a:t>Dyfuzja gazów</a:t>
            </a:r>
          </a:p>
          <a:p>
            <a:pPr marL="1314450" lvl="2" indent="-514350" algn="just"/>
            <a:r>
              <a:rPr lang="pl-PL" dirty="0"/>
              <a:t>Tlen przenika z krwi do komórek</a:t>
            </a:r>
          </a:p>
          <a:p>
            <a:pPr marL="1314450" lvl="2" indent="-514350" algn="just"/>
            <a:r>
              <a:rPr lang="pl-PL" dirty="0"/>
              <a:t>CO</a:t>
            </a:r>
            <a:r>
              <a:rPr lang="pl-PL" sz="1900" dirty="0"/>
              <a:t>2</a:t>
            </a:r>
            <a:r>
              <a:rPr lang="pl-PL" dirty="0"/>
              <a:t> przenika z komórek do krwi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Tlen dostarczony komórce jest wykorzystywany w procesie oddychania komórkowego.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C51D5D8-BD3A-4F7D-95F8-8C8C88BCE465}"/>
              </a:ext>
            </a:extLst>
          </p:cNvPr>
          <p:cNvSpPr txBox="1"/>
          <p:nvPr/>
        </p:nvSpPr>
        <p:spPr>
          <a:xfrm>
            <a:off x="251520" y="552751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C00000"/>
                </a:solidFill>
              </a:rPr>
              <a:t>I CO DALEJ?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A6325-3F35-40E2-A437-B2A0F7F5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427" y="162456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ODDYCHANIE KOMÓRKOWE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4D61E418-AE4E-4FEF-9C15-ACA629AF51A6}"/>
              </a:ext>
            </a:extLst>
          </p:cNvPr>
          <p:cNvSpPr/>
          <p:nvPr/>
        </p:nvSpPr>
        <p:spPr>
          <a:xfrm>
            <a:off x="539552" y="958714"/>
            <a:ext cx="8229600" cy="936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Wszystkie </a:t>
            </a:r>
            <a:r>
              <a:rPr lang="pl-PL" sz="2400" b="1" dirty="0"/>
              <a:t>węglowodany, tłuszcze i białka </a:t>
            </a:r>
            <a:r>
              <a:rPr lang="pl-PL" sz="2400" dirty="0"/>
              <a:t>które spożywamy mogą stanowić paliwo dla naszego organizmu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82959350-60CB-4590-9E24-A042A11E1CCF}"/>
              </a:ext>
            </a:extLst>
          </p:cNvPr>
          <p:cNvSpPr/>
          <p:nvPr/>
        </p:nvSpPr>
        <p:spPr>
          <a:xfrm>
            <a:off x="539552" y="2129002"/>
            <a:ext cx="8229600" cy="936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Do komórek wraz z krwią zostały dostarczone </a:t>
            </a:r>
            <a:br>
              <a:rPr lang="pl-PL" sz="2400" dirty="0"/>
            </a:br>
            <a:r>
              <a:rPr lang="pl-PL" sz="2400" dirty="0"/>
              <a:t>związki organiczne oraz tlen</a:t>
            </a:r>
          </a:p>
        </p:txBody>
      </p:sp>
      <p:pic>
        <p:nvPicPr>
          <p:cNvPr id="6146" name="Picture 2" descr="How to fight Red light camera tickets by Violationinfo.com">
            <a:extLst>
              <a:ext uri="{FF2B5EF4-FFF2-40B4-BE49-F238E27FC236}">
                <a16:creationId xmlns:a16="http://schemas.microsoft.com/office/drawing/2014/main" id="{971256A3-E875-4582-B9D2-DF544534F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3" b="9468"/>
          <a:stretch/>
        </p:blipFill>
        <p:spPr bwMode="auto">
          <a:xfrm>
            <a:off x="614427" y="4230090"/>
            <a:ext cx="2270611" cy="24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3F55E7D6-F86A-48C7-9DA1-65BB35A6F22F}"/>
              </a:ext>
            </a:extLst>
          </p:cNvPr>
          <p:cNvSpPr/>
          <p:nvPr/>
        </p:nvSpPr>
        <p:spPr>
          <a:xfrm>
            <a:off x="539552" y="3356992"/>
            <a:ext cx="2880320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Co z tym zrobić?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6A83030B-0650-4389-A81A-8B94BA44B994}"/>
              </a:ext>
            </a:extLst>
          </p:cNvPr>
          <p:cNvSpPr/>
          <p:nvPr/>
        </p:nvSpPr>
        <p:spPr>
          <a:xfrm>
            <a:off x="799673" y="4843149"/>
            <a:ext cx="2478034" cy="159952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b="1" dirty="0"/>
              <a:t>UTLENIĆ ZWIĄZKI ORGANICZNE!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FD2AE27-A28D-4C97-A901-7DB724DB6CC8}"/>
              </a:ext>
            </a:extLst>
          </p:cNvPr>
          <p:cNvSpPr txBox="1"/>
          <p:nvPr/>
        </p:nvSpPr>
        <p:spPr>
          <a:xfrm>
            <a:off x="3635896" y="3664166"/>
            <a:ext cx="482453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związki organiczne + tlen </a:t>
            </a:r>
            <a:r>
              <a:rPr lang="pl-PL" sz="2800" dirty="0">
                <a:sym typeface="Wingdings" panose="05000000000000000000" pitchFamily="2" charset="2"/>
              </a:rPr>
              <a:t></a:t>
            </a:r>
            <a:endParaRPr lang="pl-PL" sz="2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59ED682-E480-4C45-9ADE-91BE17DA10F9}"/>
              </a:ext>
            </a:extLst>
          </p:cNvPr>
          <p:cNvSpPr txBox="1"/>
          <p:nvPr/>
        </p:nvSpPr>
        <p:spPr>
          <a:xfrm>
            <a:off x="3277707" y="4319929"/>
            <a:ext cx="5707267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sym typeface="Wingdings" panose="05000000000000000000" pitchFamily="2" charset="2"/>
              </a:rPr>
              <a:t> dwutlenek węgla + woda + energia</a:t>
            </a:r>
            <a:endParaRPr lang="pl-PL" sz="28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74DBA3A-D5FF-44C3-ADC0-460F3933C03D}"/>
              </a:ext>
            </a:extLst>
          </p:cNvPr>
          <p:cNvSpPr txBox="1"/>
          <p:nvPr/>
        </p:nvSpPr>
        <p:spPr>
          <a:xfrm>
            <a:off x="3419872" y="5229199"/>
            <a:ext cx="5349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Podczas reakcji energia zgromadzona </a:t>
            </a:r>
            <a:br>
              <a:rPr lang="pl-PL" sz="2000" dirty="0"/>
            </a:br>
            <a:r>
              <a:rPr lang="pl-PL" sz="2000" dirty="0"/>
              <a:t>w cząsteczkach organicznych zostaje uwolniona </a:t>
            </a:r>
            <a:br>
              <a:rPr lang="pl-PL" sz="2000" dirty="0"/>
            </a:br>
            <a:r>
              <a:rPr lang="pl-PL" sz="2000" dirty="0"/>
              <a:t>i wykorzystana do syntezy cząsteczek ATP*</a:t>
            </a:r>
          </a:p>
        </p:txBody>
      </p:sp>
    </p:spTree>
    <p:extLst>
      <p:ext uri="{BB962C8B-B14F-4D97-AF65-F5344CB8AC3E}">
        <p14:creationId xmlns:p14="http://schemas.microsoft.com/office/powerpoint/2010/main" val="29250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4C6433-14DB-4709-BD5F-052B86487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ODDYCHANIE KOMÓRKOWE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B2A1A4B-CBA7-46B2-85F9-B90DD05F070C}"/>
              </a:ext>
            </a:extLst>
          </p:cNvPr>
          <p:cNvSpPr txBox="1"/>
          <p:nvPr/>
        </p:nvSpPr>
        <p:spPr>
          <a:xfrm>
            <a:off x="575556" y="1196752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800" dirty="0"/>
              <a:t> To proces utleniania związków organicznych,  </a:t>
            </a:r>
            <a:br>
              <a:rPr lang="pl-PL" sz="2800" dirty="0"/>
            </a:br>
            <a:r>
              <a:rPr lang="pl-PL" sz="2800" dirty="0"/>
              <a:t> zachodzący w każdej komórce naszego ciała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800" dirty="0"/>
              <a:t> Tlen z płuc oraz substancje organiczne z pożywienia  </a:t>
            </a:r>
            <a:br>
              <a:rPr lang="pl-PL" sz="2800" dirty="0"/>
            </a:br>
            <a:r>
              <a:rPr lang="pl-PL" sz="2800" dirty="0"/>
              <a:t> ulegają reakcji w wyniku której powstają produkty </a:t>
            </a:r>
            <a:br>
              <a:rPr lang="pl-PL" sz="2800" dirty="0"/>
            </a:br>
            <a:r>
              <a:rPr lang="pl-PL" sz="2800" dirty="0"/>
              <a:t> uboczne dwutlenek węgla i woda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800" b="1" dirty="0"/>
              <a:t> W procesie oddychania zostaje uwolniona energia </a:t>
            </a:r>
            <a:br>
              <a:rPr lang="pl-PL" sz="2800" b="1" dirty="0"/>
            </a:br>
            <a:r>
              <a:rPr lang="pl-PL" sz="2800" b="1" dirty="0"/>
              <a:t> która jest wykorzystywana do syntezy cząsteczek </a:t>
            </a:r>
            <a:br>
              <a:rPr lang="pl-PL" sz="2800" b="1" dirty="0"/>
            </a:br>
            <a:r>
              <a:rPr lang="pl-PL" sz="2800" b="1" dirty="0"/>
              <a:t> ATP -  to ona napędza procesy życiowe w naszym </a:t>
            </a:r>
            <a:br>
              <a:rPr lang="pl-PL" sz="2800" b="1" dirty="0"/>
            </a:br>
            <a:r>
              <a:rPr lang="pl-PL" sz="2800" b="1" dirty="0"/>
              <a:t> organizmie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800" b="1" dirty="0"/>
              <a:t> </a:t>
            </a:r>
            <a:r>
              <a:rPr lang="pl-PL" sz="2800" dirty="0"/>
              <a:t>Oddychanie komórkowe zachodzi w mitochondriach  </a:t>
            </a:r>
            <a:br>
              <a:rPr lang="pl-PL" sz="2800" dirty="0"/>
            </a:br>
            <a:r>
              <a:rPr lang="pl-PL" sz="2800" dirty="0"/>
              <a:t> nie tylko u ludzi ale także innych organizmów, np. </a:t>
            </a:r>
            <a:br>
              <a:rPr lang="pl-PL" sz="2800" dirty="0"/>
            </a:br>
            <a:r>
              <a:rPr lang="pl-PL" sz="2800" dirty="0"/>
              <a:t> roślin</a:t>
            </a:r>
          </a:p>
        </p:txBody>
      </p:sp>
    </p:spTree>
    <p:extLst>
      <p:ext uri="{BB962C8B-B14F-4D97-AF65-F5344CB8AC3E}">
        <p14:creationId xmlns:p14="http://schemas.microsoft.com/office/powerpoint/2010/main" val="370476172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968</Words>
  <Application>Microsoft Office PowerPoint</Application>
  <PresentationFormat>Pokaz na ekranie (4:3)</PresentationFormat>
  <Paragraphs>111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Motyw pakietu Office</vt:lpstr>
      <vt:lpstr>Procesy związane z układem oddechowym</vt:lpstr>
      <vt:lpstr>KRÓTKIE POWTÓRZENIE</vt:lpstr>
      <vt:lpstr>Prezentacja programu PowerPoint</vt:lpstr>
      <vt:lpstr>NOWE POJĘCIA</vt:lpstr>
      <vt:lpstr>WENTYLACJA PŁUC</vt:lpstr>
      <vt:lpstr>WDECH</vt:lpstr>
      <vt:lpstr>WYDECH</vt:lpstr>
      <vt:lpstr>WIĘCEJ MIEŚNI POMAGA  W WENTYLACJI PŁUC</vt:lpstr>
      <vt:lpstr>PROCENTOWY SKŁAD POWIETRZA </vt:lpstr>
      <vt:lpstr>Kontrola oddychania  u ludzi</vt:lpstr>
      <vt:lpstr>PĘCHERZYKI PŁUCNE</vt:lpstr>
      <vt:lpstr>WYMIANA GAZOWA  W PĘCHERZYKACH PŁUCNYCH</vt:lpstr>
      <vt:lpstr>WYMIANA GAZOWA  W PĘCHERZYKACH PŁUCNYCH</vt:lpstr>
      <vt:lpstr>Pytania za 100 punktów !</vt:lpstr>
      <vt:lpstr>Wymiana gazowa wewnętrzna (w tkankach)</vt:lpstr>
      <vt:lpstr>ODDYCHANIE KOMÓRKOWE</vt:lpstr>
      <vt:lpstr>ODDYCHANIE KOMÓRKOWE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madridi5ta</dc:creator>
  <cp:lastModifiedBy>Damian Unknown</cp:lastModifiedBy>
  <cp:revision>36</cp:revision>
  <dcterms:created xsi:type="dcterms:W3CDTF">2016-03-10T18:59:22Z</dcterms:created>
  <dcterms:modified xsi:type="dcterms:W3CDTF">2020-12-15T23:07:29Z</dcterms:modified>
</cp:coreProperties>
</file>